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0" r:id="rId3"/>
    <p:sldId id="265" r:id="rId4"/>
    <p:sldId id="266" r:id="rId5"/>
    <p:sldId id="267" r:id="rId6"/>
    <p:sldId id="281" r:id="rId7"/>
    <p:sldId id="280" r:id="rId8"/>
    <p:sldId id="279" r:id="rId9"/>
    <p:sldId id="278" r:id="rId10"/>
    <p:sldId id="277" r:id="rId11"/>
    <p:sldId id="276" r:id="rId12"/>
    <p:sldId id="275" r:id="rId13"/>
    <p:sldId id="274" r:id="rId14"/>
    <p:sldId id="273" r:id="rId15"/>
    <p:sldId id="272" r:id="rId16"/>
    <p:sldId id="271" r:id="rId17"/>
    <p:sldId id="270" r:id="rId18"/>
    <p:sldId id="285" r:id="rId19"/>
    <p:sldId id="284" r:id="rId20"/>
    <p:sldId id="283" r:id="rId21"/>
    <p:sldId id="282" r:id="rId22"/>
    <p:sldId id="269" r:id="rId23"/>
    <p:sldId id="26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E189"/>
    <a:srgbClr val="F9B5C4"/>
    <a:srgbClr val="FFA300"/>
    <a:srgbClr val="B1E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6" d="100"/>
          <a:sy n="116" d="100"/>
        </p:scale>
        <p:origin x="-1494" y="-96"/>
      </p:cViewPr>
      <p:guideLst>
        <p:guide orient="horz" pos="3707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9DF2F-06ED-45ED-824A-4E0B43C875F4}" type="datetimeFigureOut">
              <a:rPr lang="en-AU" smtClean="0"/>
              <a:t>28/01/2015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F91A0-5B0B-4321-B2CD-795B1F6DDC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9991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9268" y="3429000"/>
            <a:ext cx="6120000" cy="1081383"/>
          </a:xfrm>
        </p:spPr>
        <p:txBody>
          <a:bodyPr anchor="t" anchorCtr="0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presentation title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9268" y="4562388"/>
            <a:ext cx="6120000" cy="1080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584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926" y="472165"/>
            <a:ext cx="7972148" cy="1012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D144-12CD-414A-9CF4-09B0361B760B}" type="datetime1">
              <a:rPr lang="en-AU" smtClean="0"/>
              <a:t>28/01/2015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in footer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8326" y="6391862"/>
            <a:ext cx="548162" cy="365125"/>
          </a:xfrm>
        </p:spPr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85926" y="1529176"/>
            <a:ext cx="7974000" cy="4348096"/>
          </a:xfrm>
          <a:solidFill>
            <a:srgbClr val="C2E189"/>
          </a:solidFill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85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DA43-6B76-4F43-8966-B944363D2BF7}" type="datetime1">
              <a:rPr lang="en-AU" smtClean="0"/>
              <a:t>28/01/2015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in footer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0083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242855-3E19-4B56-9B63-C1E593F9A15F}" type="datetime1">
              <a:rPr lang="en-AU" smtClean="0"/>
              <a:pPr/>
              <a:t>28/01/2015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Insert presentation title in footer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753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9268" y="3987307"/>
            <a:ext cx="6120000" cy="2160000"/>
          </a:xfrm>
        </p:spPr>
        <p:txBody>
          <a:bodyPr anchor="t" anchorCtr="0"/>
          <a:lstStyle>
            <a:lvl1pPr>
              <a:lnSpc>
                <a:spcPct val="8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add section title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6AD5A6-884D-4BBA-9C04-1299DB54BBE1}" type="datetime1">
              <a:rPr lang="en-AU" smtClean="0"/>
              <a:t>28/01/2015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Insert presentation title in footer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911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59034"/>
            <a:ext cx="914400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9268" y="1754076"/>
            <a:ext cx="6120000" cy="2160000"/>
          </a:xfrm>
        </p:spPr>
        <p:txBody>
          <a:bodyPr anchor="t" anchorCtr="0"/>
          <a:lstStyle>
            <a:lvl1pPr>
              <a:lnSpc>
                <a:spcPct val="8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add section title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14903A-FB95-4247-A56B-87C17A2A86F1}" type="datetime1">
              <a:rPr lang="en-AU" smtClean="0"/>
              <a:t>28/01/2015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Insert presentation title in footer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625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/Break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332400"/>
          </a:xfrm>
          <a:prstGeom prst="rect">
            <a:avLst/>
          </a:prstGeom>
          <a:solidFill>
            <a:srgbClr val="C2E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9268" y="720313"/>
            <a:ext cx="7200000" cy="5164549"/>
          </a:xfrm>
        </p:spPr>
        <p:txBody>
          <a:bodyPr anchor="t" anchorCtr="0"/>
          <a:lstStyle>
            <a:lvl1pPr>
              <a:lnSpc>
                <a:spcPct val="110000"/>
              </a:lnSpc>
              <a:defRPr sz="4000" i="1"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DB4F3A-8A16-47A2-8369-DC0CD9C8F65D}" type="datetime1">
              <a:rPr lang="en-AU" smtClean="0"/>
              <a:t>28/01/2015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Insert presentation title in footer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153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6332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9268" y="1529174"/>
            <a:ext cx="6120000" cy="1081383"/>
          </a:xfrm>
        </p:spPr>
        <p:txBody>
          <a:bodyPr anchor="b" anchorCtr="0"/>
          <a:lstStyle>
            <a:lvl1pPr>
              <a:lnSpc>
                <a:spcPct val="80000"/>
              </a:lnSpc>
              <a:defRPr sz="6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9268" y="3004846"/>
            <a:ext cx="6120000" cy="1080000"/>
          </a:xfrm>
        </p:spPr>
        <p:txBody>
          <a:bodyPr/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2500" i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919699-CFCB-4F17-BF24-204C1E5629E7}" type="datetime1">
              <a:rPr lang="en-AU" smtClean="0"/>
              <a:t>28/01/2015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Insert presentation title in footer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339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AF29-D7AC-413F-A71F-1A4C42563919}" type="datetime1">
              <a:rPr lang="en-AU" smtClean="0"/>
              <a:t>28/01/2015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in footer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089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926" y="472165"/>
            <a:ext cx="7972148" cy="1012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927" y="1530000"/>
            <a:ext cx="3785586" cy="4525963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AU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2488" y="1530000"/>
            <a:ext cx="3785586" cy="4525963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AU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1AE24-7C7A-4F40-B44E-CCEDBCE2F54D}" type="datetime1">
              <a:rPr lang="en-AU" smtClean="0"/>
              <a:t>28/01/2015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in footer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323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926" y="472165"/>
            <a:ext cx="7972148" cy="1012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926" y="1529176"/>
            <a:ext cx="449013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59D6A-E757-4B26-9604-918E5CEB0D65}" type="datetime1">
              <a:rPr lang="en-AU" smtClean="0"/>
              <a:t>28/01/2015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in footer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8326" y="6391862"/>
            <a:ext cx="548162" cy="365125"/>
          </a:xfrm>
        </p:spPr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678074" y="2060848"/>
            <a:ext cx="2880000" cy="2708328"/>
          </a:xfrm>
          <a:solidFill>
            <a:srgbClr val="C2E189"/>
          </a:solidFill>
        </p:spPr>
        <p:txBody>
          <a:bodyPr/>
          <a:lstStyle>
            <a:lvl1pPr>
              <a:lnSpc>
                <a:spcPct val="100000"/>
              </a:lnSpc>
              <a:defRPr sz="1600" baseline="0">
                <a:latin typeface="+mj-lt"/>
              </a:defRPr>
            </a:lvl1pPr>
            <a:lvl2pPr>
              <a:lnSpc>
                <a:spcPct val="100000"/>
              </a:lnSpc>
              <a:defRPr sz="1600">
                <a:latin typeface="+mj-lt"/>
              </a:defRPr>
            </a:lvl2pPr>
            <a:lvl3pPr>
              <a:lnSpc>
                <a:spcPct val="100000"/>
              </a:lnSpc>
              <a:defRPr sz="1600">
                <a:latin typeface="+mj-lt"/>
              </a:defRPr>
            </a:lvl3pPr>
            <a:lvl4pPr>
              <a:lnSpc>
                <a:spcPct val="100000"/>
              </a:lnSpc>
              <a:defRPr sz="1600">
                <a:latin typeface="+mj-lt"/>
              </a:defRPr>
            </a:lvl4pPr>
            <a:lvl5pPr>
              <a:lnSpc>
                <a:spcPct val="100000"/>
              </a:lnSpc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Click icon to add chart, table or diagram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5678074" y="1529177"/>
            <a:ext cx="2880000" cy="477176"/>
          </a:xfrm>
        </p:spPr>
        <p:txBody>
          <a:bodyPr tIns="36000" anchor="t" anchorCtr="0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chart title</a:t>
            </a:r>
          </a:p>
        </p:txBody>
      </p:sp>
    </p:spTree>
    <p:extLst>
      <p:ext uri="{BB962C8B-B14F-4D97-AF65-F5344CB8AC3E}">
        <p14:creationId xmlns:p14="http://schemas.microsoft.com/office/powerpoint/2010/main" val="133173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926" y="472165"/>
            <a:ext cx="7972148" cy="1012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926" y="1529176"/>
            <a:ext cx="449013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8D2-F25B-4A19-8B04-6CD06150AC40}" type="datetime1">
              <a:rPr lang="en-AU" smtClean="0"/>
              <a:t>28/01/2015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presentation title in footer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8326" y="6391862"/>
            <a:ext cx="548162" cy="365125"/>
          </a:xfrm>
        </p:spPr>
        <p:txBody>
          <a:bodyPr/>
          <a:lstStyle/>
          <a:p>
            <a:fld id="{EF10AA22-7383-4F49-87C9-FE0A84CB796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678074" y="1529176"/>
            <a:ext cx="2880000" cy="3240000"/>
          </a:xfrm>
          <a:solidFill>
            <a:srgbClr val="C2E189"/>
          </a:solidFill>
        </p:spPr>
        <p:txBody>
          <a:bodyPr/>
          <a:lstStyle>
            <a:lvl1pPr>
              <a:lnSpc>
                <a:spcPct val="100000"/>
              </a:lnSpc>
              <a:defRPr sz="1600">
                <a:latin typeface="+mj-lt"/>
              </a:defRPr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011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332400"/>
            <a:ext cx="9144000" cy="525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5926" y="472165"/>
            <a:ext cx="7972148" cy="1012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926" y="1529176"/>
            <a:ext cx="7972148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833" y="6391862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EDF24D5F-2844-4E91-A1E1-DABACD56299B}" type="datetime1">
              <a:rPr lang="en-AU" smtClean="0"/>
              <a:t>28/01/2015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5926" y="6391862"/>
            <a:ext cx="650635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smtClean="0"/>
              <a:t>Insert presentation title in footer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8326" y="6391862"/>
            <a:ext cx="54816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EF10AA22-7383-4F49-87C9-FE0A84CB796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95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62" r:id="rId5"/>
    <p:sldLayoutId id="2147483650" r:id="rId6"/>
    <p:sldLayoutId id="2147483652" r:id="rId7"/>
    <p:sldLayoutId id="2147483659" r:id="rId8"/>
    <p:sldLayoutId id="2147483660" r:id="rId9"/>
    <p:sldLayoutId id="2147483661" r:id="rId10"/>
    <p:sldLayoutId id="2147483654" r:id="rId11"/>
    <p:sldLayoutId id="2147483655" r:id="rId12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1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74638" algn="l" defTabSz="914400" rtl="0" eaLnBrk="1" latinLnBrk="0" hangingPunct="1">
        <a:lnSpc>
          <a:spcPct val="110000"/>
        </a:lnSpc>
        <a:spcBef>
          <a:spcPts val="3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8038" indent="-274638" algn="l" defTabSz="914400" rtl="0" eaLnBrk="1" latinLnBrk="0" hangingPunct="1">
        <a:lnSpc>
          <a:spcPct val="110000"/>
        </a:lnSpc>
        <a:spcBef>
          <a:spcPts val="3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266700" algn="l" defTabSz="914400" rtl="0" eaLnBrk="1" latinLnBrk="0" hangingPunct="1">
        <a:lnSpc>
          <a:spcPct val="110000"/>
        </a:lnSpc>
        <a:spcBef>
          <a:spcPts val="3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39850" indent="-265113" algn="l" defTabSz="914400" rtl="0" eaLnBrk="1" latinLnBrk="0" hangingPunct="1">
        <a:lnSpc>
          <a:spcPct val="110000"/>
        </a:lnSpc>
        <a:spcBef>
          <a:spcPts val="3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>
                <a:cs typeface="Arial" charset="0"/>
              </a:rPr>
              <a:t>When I’m at work:</a:t>
            </a:r>
            <a:br>
              <a:rPr lang="en-AU" dirty="0">
                <a:cs typeface="Arial" charset="0"/>
              </a:rPr>
            </a:br>
            <a:r>
              <a:rPr lang="en-AU" dirty="0">
                <a:cs typeface="Arial" charset="0"/>
              </a:rPr>
              <a:t>Stopping abuse</a:t>
            </a:r>
            <a:endParaRPr lang="en-US" dirty="0"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January 2015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200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Civil or legal abuse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Arial" charset="0"/>
                <a:cs typeface="Arial" charset="0"/>
              </a:rPr>
              <a:t>Civil or legal abuse includes not being allowed to:</a:t>
            </a:r>
          </a:p>
          <a:p>
            <a:r>
              <a:rPr lang="en-US" dirty="0">
                <a:latin typeface="Arial" charset="0"/>
                <a:cs typeface="Arial" charset="0"/>
              </a:rPr>
              <a:t>use your rights as a citizen, for example, not being allowed to vote (if you are an adult citizen of Australia)</a:t>
            </a:r>
          </a:p>
          <a:p>
            <a:r>
              <a:rPr lang="en-US" dirty="0">
                <a:latin typeface="Arial" charset="0"/>
                <a:cs typeface="Arial" charset="0"/>
              </a:rPr>
              <a:t>speak for yourself, or to choose who will speak for you if you have to go to court.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5759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Abuse in the workplace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926" y="1529176"/>
            <a:ext cx="4058082" cy="3051951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Arial" charset="0"/>
                <a:cs typeface="Arial" charset="0"/>
              </a:rPr>
              <a:t>You could be abused by:</a:t>
            </a:r>
          </a:p>
          <a:p>
            <a:r>
              <a:rPr lang="en-US" dirty="0">
                <a:latin typeface="Arial" charset="0"/>
                <a:cs typeface="Arial" charset="0"/>
              </a:rPr>
              <a:t>your co-workers</a:t>
            </a:r>
          </a:p>
          <a:p>
            <a:r>
              <a:rPr lang="en-US" dirty="0">
                <a:latin typeface="Arial" charset="0"/>
                <a:cs typeface="Arial" charset="0"/>
              </a:rPr>
              <a:t>supervisors</a:t>
            </a:r>
          </a:p>
          <a:p>
            <a:r>
              <a:rPr lang="en-US" dirty="0">
                <a:latin typeface="Arial" charset="0"/>
                <a:cs typeface="Arial" charset="0"/>
              </a:rPr>
              <a:t>support staff</a:t>
            </a:r>
          </a:p>
          <a:p>
            <a:r>
              <a:rPr lang="en-US" dirty="0">
                <a:latin typeface="Arial" charset="0"/>
                <a:cs typeface="Arial" charset="0"/>
              </a:rPr>
              <a:t>managers</a:t>
            </a:r>
          </a:p>
          <a:p>
            <a:r>
              <a:rPr lang="en-US" dirty="0">
                <a:latin typeface="Arial" charset="0"/>
                <a:cs typeface="Arial" charset="0"/>
              </a:rPr>
              <a:t>anyone at work.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11</a:t>
            </a:fld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4499992" y="1484784"/>
            <a:ext cx="446449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000" dirty="0"/>
              <a:t>Workplace abuse can be:</a:t>
            </a:r>
          </a:p>
          <a:p>
            <a:pPr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000" dirty="0" smtClean="0"/>
              <a:t>  physical</a:t>
            </a:r>
            <a:endParaRPr lang="en-US" sz="2000" dirty="0"/>
          </a:p>
          <a:p>
            <a:pPr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000" dirty="0" smtClean="0"/>
              <a:t>  financial</a:t>
            </a:r>
            <a:endParaRPr lang="en-US" sz="2000" dirty="0"/>
          </a:p>
          <a:p>
            <a:pPr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000" dirty="0" smtClean="0"/>
              <a:t>  verbal</a:t>
            </a:r>
            <a:endParaRPr lang="en-US" sz="2000" dirty="0"/>
          </a:p>
          <a:p>
            <a:pPr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000" dirty="0" smtClean="0"/>
              <a:t>  sexual</a:t>
            </a:r>
            <a:r>
              <a:rPr lang="en-US" sz="2000" dirty="0"/>
              <a:t>	</a:t>
            </a:r>
          </a:p>
          <a:p>
            <a:pPr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000" dirty="0" smtClean="0"/>
              <a:t>  chemical</a:t>
            </a:r>
            <a:endParaRPr lang="en-US" sz="2000" dirty="0"/>
          </a:p>
          <a:p>
            <a:pPr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2000" dirty="0" smtClean="0"/>
              <a:t>  emotional</a:t>
            </a:r>
            <a:r>
              <a:rPr lang="en-US" sz="2000" dirty="0"/>
              <a:t>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228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What can you do about abuse?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Tell someone who you trust.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This </a:t>
            </a:r>
            <a:r>
              <a:rPr lang="en-US" dirty="0">
                <a:latin typeface="Arial" charset="0"/>
                <a:cs typeface="Arial" charset="0"/>
              </a:rPr>
              <a:t>is called reporting the abuse.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12</a:t>
            </a:fld>
            <a:endParaRPr lang="en-AU" dirty="0"/>
          </a:p>
        </p:txBody>
      </p:sp>
      <p:pic>
        <p:nvPicPr>
          <p:cNvPr id="7" name="Picture 4" descr="what can you do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586038"/>
            <a:ext cx="4628728" cy="3272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407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Reporting abuse outside work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Tell a family member, support worker, friend, member of your church, or the police.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rial" charset="0"/>
                <a:cs typeface="Arial" charset="0"/>
              </a:rPr>
              <a:t>Remember to tell: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 what </a:t>
            </a:r>
            <a:r>
              <a:rPr lang="en-US" dirty="0">
                <a:latin typeface="Arial" charset="0"/>
                <a:cs typeface="Arial" charset="0"/>
              </a:rPr>
              <a:t>is happening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 why </a:t>
            </a:r>
            <a:r>
              <a:rPr lang="en-US" dirty="0">
                <a:latin typeface="Arial" charset="0"/>
                <a:cs typeface="Arial" charset="0"/>
              </a:rPr>
              <a:t>you think you are being abused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 when </a:t>
            </a:r>
            <a:r>
              <a:rPr lang="en-US" dirty="0">
                <a:latin typeface="Arial" charset="0"/>
                <a:cs typeface="Arial" charset="0"/>
              </a:rPr>
              <a:t>it is happening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 who </a:t>
            </a:r>
            <a:r>
              <a:rPr lang="en-US" dirty="0">
                <a:latin typeface="Arial" charset="0"/>
                <a:cs typeface="Arial" charset="0"/>
              </a:rPr>
              <a:t>is abusing you.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164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What can you expect to happen?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7972148" cy="4525963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Arial" charset="0"/>
                <a:cs typeface="Arial" charset="0"/>
              </a:rPr>
              <a:t>When you report abuse, people you tell should:</a:t>
            </a:r>
          </a:p>
          <a:p>
            <a:r>
              <a:rPr lang="en-US" dirty="0">
                <a:latin typeface="Arial" charset="0"/>
                <a:cs typeface="Arial" charset="0"/>
              </a:rPr>
              <a:t>listen to you</a:t>
            </a:r>
          </a:p>
          <a:p>
            <a:r>
              <a:rPr lang="en-US" dirty="0">
                <a:latin typeface="Arial" charset="0"/>
                <a:cs typeface="Arial" charset="0"/>
              </a:rPr>
              <a:t>do something quickly</a:t>
            </a:r>
          </a:p>
          <a:p>
            <a:r>
              <a:rPr lang="en-US" dirty="0">
                <a:latin typeface="Arial" charset="0"/>
                <a:cs typeface="Arial" charset="0"/>
              </a:rPr>
              <a:t>tell you what they will do to help you, and how long it will take</a:t>
            </a:r>
          </a:p>
          <a:p>
            <a:r>
              <a:rPr lang="en-US" dirty="0">
                <a:latin typeface="Arial" charset="0"/>
                <a:cs typeface="Arial" charset="0"/>
              </a:rPr>
              <a:t>let you know about what’s happening with your complaint.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14</a:t>
            </a:fld>
            <a:endParaRPr lang="en-AU" dirty="0"/>
          </a:p>
        </p:txBody>
      </p:sp>
      <p:pic>
        <p:nvPicPr>
          <p:cNvPr id="7" name="Picture 4" descr="What can you expect to happen.e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45024"/>
            <a:ext cx="3468688" cy="24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19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What if nothing changes?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If you tell someone but they do not do anything about it, do not give up.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rial" charset="0"/>
                <a:cs typeface="Arial" charset="0"/>
              </a:rPr>
              <a:t>Tell someone else.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401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Reporting abuse at work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Arial" charset="0"/>
                <a:cs typeface="Arial" charset="0"/>
              </a:rPr>
              <a:t>Your workplace must protect you from abuse.</a:t>
            </a:r>
          </a:p>
          <a:p>
            <a:pPr>
              <a:buNone/>
            </a:pPr>
            <a:r>
              <a:rPr lang="en-US" dirty="0">
                <a:latin typeface="Arial" charset="0"/>
                <a:cs typeface="Arial" charset="0"/>
              </a:rPr>
              <a:t>The National Standards for Disability Services make that clear.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16</a:t>
            </a:fld>
            <a:endParaRPr lang="en-AU" dirty="0"/>
          </a:p>
        </p:txBody>
      </p:sp>
      <p:pic>
        <p:nvPicPr>
          <p:cNvPr id="7" name="Picture 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52936"/>
            <a:ext cx="2457450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42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Standard 1: Rights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Standard 1 is about the protection of human rights.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rial" charset="0"/>
                <a:cs typeface="Arial" charset="0"/>
              </a:rPr>
              <a:t>When you are at work, your workplace must: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 make </a:t>
            </a:r>
            <a:r>
              <a:rPr lang="en-US" dirty="0">
                <a:latin typeface="Arial" charset="0"/>
                <a:cs typeface="Arial" charset="0"/>
              </a:rPr>
              <a:t>sure you are safe and treated fairly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 stand </a:t>
            </a:r>
            <a:r>
              <a:rPr lang="en-US" dirty="0">
                <a:latin typeface="Arial" charset="0"/>
                <a:cs typeface="Arial" charset="0"/>
              </a:rPr>
              <a:t>up for your rights.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rial" charset="0"/>
                <a:cs typeface="Arial" charset="0"/>
              </a:rPr>
              <a:t>Nobody should: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 hurt </a:t>
            </a:r>
            <a:r>
              <a:rPr lang="en-US" dirty="0">
                <a:latin typeface="Arial" charset="0"/>
                <a:cs typeface="Arial" charset="0"/>
              </a:rPr>
              <a:t>you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 talk </a:t>
            </a:r>
            <a:r>
              <a:rPr lang="en-US" dirty="0">
                <a:latin typeface="Arial" charset="0"/>
                <a:cs typeface="Arial" charset="0"/>
              </a:rPr>
              <a:t>to you in a way that you do not like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 treat </a:t>
            </a:r>
            <a:r>
              <a:rPr lang="en-US" dirty="0">
                <a:latin typeface="Arial" charset="0"/>
                <a:cs typeface="Arial" charset="0"/>
              </a:rPr>
              <a:t>you badly because of your disability.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284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Your workplace’s </a:t>
            </a:r>
            <a:r>
              <a:rPr lang="en-US" dirty="0" smtClean="0">
                <a:latin typeface="Arial" charset="0"/>
                <a:cs typeface="Arial" charset="0"/>
              </a:rPr>
              <a:t>complaints </a:t>
            </a:r>
            <a:r>
              <a:rPr lang="en-US" dirty="0">
                <a:latin typeface="Arial" charset="0"/>
                <a:cs typeface="Arial" charset="0"/>
              </a:rPr>
              <a:t>policy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Tells you how to make a formal complaint.</a:t>
            </a:r>
          </a:p>
          <a:p>
            <a:r>
              <a:rPr lang="en-US" dirty="0">
                <a:latin typeface="Arial" charset="0"/>
                <a:cs typeface="Arial" charset="0"/>
              </a:rPr>
              <a:t>Your supervisor can help you with this.</a:t>
            </a:r>
          </a:p>
          <a:p>
            <a:r>
              <a:rPr lang="en-US" dirty="0">
                <a:latin typeface="Arial" charset="0"/>
                <a:cs typeface="Arial" charset="0"/>
              </a:rPr>
              <a:t>It is your right to use the complaints policy if you need to.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18</a:t>
            </a:fld>
            <a:endParaRPr lang="en-AU" dirty="0"/>
          </a:p>
        </p:txBody>
      </p:sp>
      <p:pic>
        <p:nvPicPr>
          <p:cNvPr id="7" name="Picture 6" descr="complaints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13" y="3048000"/>
            <a:ext cx="4465339" cy="363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307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Other ways to make </a:t>
            </a:r>
            <a:r>
              <a:rPr lang="en-US" dirty="0" smtClean="0">
                <a:latin typeface="Arial" charset="0"/>
                <a:cs typeface="Arial" charset="0"/>
              </a:rPr>
              <a:t>a </a:t>
            </a:r>
            <a:r>
              <a:rPr lang="en-US" dirty="0">
                <a:latin typeface="Arial" charset="0"/>
                <a:cs typeface="Arial" charset="0"/>
              </a:rPr>
              <a:t>complaint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Sometimes, the people you rely on for help can also be the people who abuse you.</a:t>
            </a:r>
          </a:p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Your workplace can give you details about how to contact an advocacy or complaints service.</a:t>
            </a:r>
          </a:p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People there can help you as well.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19</a:t>
            </a:fld>
            <a:endParaRPr lang="en-AU" dirty="0"/>
          </a:p>
        </p:txBody>
      </p:sp>
      <p:pic>
        <p:nvPicPr>
          <p:cNvPr id="7" name="Picture 4" descr="Other ways to complain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442" y="3356992"/>
            <a:ext cx="3715134" cy="2626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746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What are your human rights?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Live without fear.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Feel </a:t>
            </a:r>
            <a:r>
              <a:rPr lang="en-US" dirty="0">
                <a:latin typeface="Arial" charset="0"/>
                <a:cs typeface="Arial" charset="0"/>
              </a:rPr>
              <a:t>safe where you live.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Enjoy </a:t>
            </a:r>
            <a:r>
              <a:rPr lang="en-US" dirty="0">
                <a:latin typeface="Arial" charset="0"/>
                <a:cs typeface="Arial" charset="0"/>
              </a:rPr>
              <a:t>the same rights as other people do.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Make </a:t>
            </a:r>
            <a:r>
              <a:rPr lang="en-US" dirty="0">
                <a:latin typeface="Arial" charset="0"/>
                <a:cs typeface="Arial" charset="0"/>
              </a:rPr>
              <a:t>your own decisions about things.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Get </a:t>
            </a:r>
            <a:r>
              <a:rPr lang="en-US" dirty="0">
                <a:latin typeface="Arial" charset="0"/>
                <a:cs typeface="Arial" charset="0"/>
              </a:rPr>
              <a:t>help and a fair go if you are in trouble.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Work </a:t>
            </a:r>
            <a:r>
              <a:rPr lang="en-US" dirty="0">
                <a:latin typeface="Arial" charset="0"/>
                <a:cs typeface="Arial" charset="0"/>
              </a:rPr>
              <a:t>where and when you choose.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2</a:t>
            </a:fld>
            <a:endParaRPr lang="en-AU" dirty="0"/>
          </a:p>
        </p:txBody>
      </p:sp>
      <p:pic>
        <p:nvPicPr>
          <p:cNvPr id="7" name="Picture 4" descr="What are your human rights.e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919818"/>
            <a:ext cx="3062288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221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Remember your human rights!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It is really important to remember that abuse harms you in all sorts of ways, not just physically.</a:t>
            </a:r>
          </a:p>
          <a:p>
            <a:pPr marL="0" indent="0"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If someone who should be looking after you is not doing so, they are taking away your human rights and you should tell someone it is happening.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795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Who can help you stop the abuse?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If you are in danger, call the police on 000.</a:t>
            </a:r>
          </a:p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The fact sheet about stopping abuse has further contact details.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21</a:t>
            </a:fld>
            <a:endParaRPr lang="en-AU" dirty="0"/>
          </a:p>
        </p:txBody>
      </p:sp>
      <p:pic>
        <p:nvPicPr>
          <p:cNvPr id="7" name="Picture 4" descr="stop abuse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24944"/>
            <a:ext cx="4557954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76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National Disability Abuse and Neglect Hotline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7972148" cy="398805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People at the Hotline can help you. They can also find someone </a:t>
            </a:r>
            <a:r>
              <a:rPr lang="en-US" dirty="0" smtClean="0">
                <a:latin typeface="Arial" charset="0"/>
                <a:cs typeface="Arial" charset="0"/>
              </a:rPr>
              <a:t>to </a:t>
            </a:r>
            <a:r>
              <a:rPr lang="en-US" dirty="0">
                <a:latin typeface="Arial" charset="0"/>
                <a:cs typeface="Arial" charset="0"/>
              </a:rPr>
              <a:t>talk about your problem for you.</a:t>
            </a:r>
          </a:p>
          <a:p>
            <a:pPr marL="0" indent="0">
              <a:lnSpc>
                <a:spcPts val="1000"/>
              </a:lnSpc>
              <a:spcBef>
                <a:spcPct val="0"/>
              </a:spcBef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Arial" charset="0"/>
                <a:cs typeface="Arial" charset="0"/>
              </a:rPr>
              <a:t>1800 </a:t>
            </a:r>
            <a:r>
              <a:rPr lang="en-US" sz="4000" dirty="0">
                <a:latin typeface="Arial" charset="0"/>
                <a:cs typeface="Arial" charset="0"/>
              </a:rPr>
              <a:t>880 052</a:t>
            </a:r>
          </a:p>
          <a:p>
            <a:pPr marL="0" indent="0"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charset="0"/>
                <a:cs typeface="Arial" charset="0"/>
              </a:rPr>
              <a:t>The </a:t>
            </a:r>
            <a:r>
              <a:rPr lang="en-US" dirty="0">
                <a:latin typeface="Arial" charset="0"/>
                <a:cs typeface="Arial" charset="0"/>
              </a:rPr>
              <a:t>fact sheet about stopping abuse has full contact details.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932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Complaints Referral and Resolution Service (CRRS)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People at the CRRS can help you. What you tell them is confidential.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Arial" charset="0"/>
                <a:cs typeface="Arial" charset="0"/>
              </a:rPr>
              <a:t>They will not tell anyone else what you say.</a:t>
            </a:r>
          </a:p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The </a:t>
            </a:r>
            <a:r>
              <a:rPr lang="en-US" dirty="0" smtClean="0">
                <a:latin typeface="Arial" charset="0"/>
                <a:cs typeface="Arial" charset="0"/>
              </a:rPr>
              <a:t>fact </a:t>
            </a:r>
            <a:r>
              <a:rPr lang="en-US" dirty="0">
                <a:latin typeface="Arial" charset="0"/>
                <a:cs typeface="Arial" charset="0"/>
              </a:rPr>
              <a:t>sheet about stopping abuse has full contact details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sz="4000" dirty="0">
                <a:latin typeface="Arial" charset="0"/>
                <a:cs typeface="Arial" charset="0"/>
              </a:rPr>
              <a:t>1</a:t>
            </a:r>
            <a:r>
              <a:rPr lang="en-US" sz="4000" dirty="0" smtClean="0">
                <a:latin typeface="Arial" charset="0"/>
                <a:cs typeface="Arial" charset="0"/>
              </a:rPr>
              <a:t>800 880 052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23</a:t>
            </a:fld>
            <a:endParaRPr lang="en-AU" dirty="0"/>
          </a:p>
        </p:txBody>
      </p:sp>
      <p:pic>
        <p:nvPicPr>
          <p:cNvPr id="7" name="Picture 4" descr="CRRS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775" y="3284984"/>
            <a:ext cx="4416425" cy="6228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72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What is abuse?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… when another person harms or hurts you in some way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926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Physical abuse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Physical abuse is when someone hurts you by touching you, for example, by: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punching </a:t>
            </a:r>
            <a:r>
              <a:rPr lang="en-US" dirty="0">
                <a:latin typeface="Arial" charset="0"/>
                <a:cs typeface="Arial" charset="0"/>
              </a:rPr>
              <a:t>you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hitting </a:t>
            </a:r>
            <a:r>
              <a:rPr lang="en-US" dirty="0">
                <a:latin typeface="Arial" charset="0"/>
                <a:cs typeface="Arial" charset="0"/>
              </a:rPr>
              <a:t>you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slapping </a:t>
            </a:r>
            <a:r>
              <a:rPr lang="en-US" dirty="0">
                <a:latin typeface="Arial" charset="0"/>
                <a:cs typeface="Arial" charset="0"/>
              </a:rPr>
              <a:t>you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burning </a:t>
            </a:r>
            <a:r>
              <a:rPr lang="en-US" dirty="0">
                <a:latin typeface="Arial" charset="0"/>
                <a:cs typeface="Arial" charset="0"/>
              </a:rPr>
              <a:t>you.</a:t>
            </a:r>
          </a:p>
          <a:p>
            <a:pPr marL="0" indent="0"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4</a:t>
            </a:fld>
            <a:endParaRPr lang="en-AU" dirty="0"/>
          </a:p>
        </p:txBody>
      </p:sp>
      <p:pic>
        <p:nvPicPr>
          <p:cNvPr id="7" name="Picture 4" descr="fist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283" y="2636912"/>
            <a:ext cx="4641850" cy="327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61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Emotional abuse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72148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charset="0"/>
                <a:cs typeface="Arial" charset="0"/>
              </a:rPr>
              <a:t>Emotional </a:t>
            </a:r>
            <a:r>
              <a:rPr lang="en-US" dirty="0">
                <a:latin typeface="Arial" charset="0"/>
                <a:cs typeface="Arial" charset="0"/>
              </a:rPr>
              <a:t>abuse is when someone hurts your feelings or makes you upset. It can include: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calling </a:t>
            </a:r>
            <a:r>
              <a:rPr lang="en-US" dirty="0">
                <a:latin typeface="Arial" charset="0"/>
                <a:cs typeface="Arial" charset="0"/>
              </a:rPr>
              <a:t>you names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telling </a:t>
            </a:r>
            <a:r>
              <a:rPr lang="en-US" dirty="0">
                <a:latin typeface="Arial" charset="0"/>
                <a:cs typeface="Arial" charset="0"/>
              </a:rPr>
              <a:t>you things to make you frightened.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5</a:t>
            </a:fld>
            <a:endParaRPr lang="en-AU" dirty="0"/>
          </a:p>
        </p:txBody>
      </p:sp>
      <p:pic>
        <p:nvPicPr>
          <p:cNvPr id="7" name="Picture 4" descr="Emotional abuse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322274"/>
            <a:ext cx="3888432" cy="274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673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Sexual abuse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Sexual abuse includes being: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touched </a:t>
            </a:r>
            <a:r>
              <a:rPr lang="en-US" dirty="0">
                <a:latin typeface="Arial" charset="0"/>
                <a:cs typeface="Arial" charset="0"/>
              </a:rPr>
              <a:t>on your private parts when you have not </a:t>
            </a:r>
            <a:r>
              <a:rPr lang="en-US" dirty="0" smtClean="0">
                <a:latin typeface="Arial" charset="0"/>
                <a:cs typeface="Arial" charset="0"/>
              </a:rPr>
              <a:t>said </a:t>
            </a:r>
            <a:r>
              <a:rPr lang="en-US" dirty="0">
                <a:latin typeface="Arial" charset="0"/>
                <a:cs typeface="Arial" charset="0"/>
              </a:rPr>
              <a:t>it is okay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forced </a:t>
            </a:r>
            <a:r>
              <a:rPr lang="en-US" dirty="0">
                <a:latin typeface="Arial" charset="0"/>
                <a:cs typeface="Arial" charset="0"/>
              </a:rPr>
              <a:t>to have sex when you do not want to.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6</a:t>
            </a:fld>
            <a:endParaRPr lang="en-AU" dirty="0"/>
          </a:p>
        </p:txBody>
      </p:sp>
      <p:pic>
        <p:nvPicPr>
          <p:cNvPr id="7" name="Picture 4" descr="sexual abuse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140968"/>
            <a:ext cx="397201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32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Chemical abuse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Chemical abuse includes being forced to take medication (tablets or injections),or illegal drugs, when you do not want to.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7</a:t>
            </a:fld>
            <a:endParaRPr lang="en-AU" dirty="0"/>
          </a:p>
        </p:txBody>
      </p:sp>
      <p:pic>
        <p:nvPicPr>
          <p:cNvPr id="7" name="Picture 5" descr="chemical abuse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488" y="2492896"/>
            <a:ext cx="4788089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9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Financial abuse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Examples of financial abuse include other people taking your:</a:t>
            </a: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money</a:t>
            </a:r>
            <a:endParaRPr lang="en-US" dirty="0">
              <a:latin typeface="Arial" charset="0"/>
              <a:cs typeface="Arial" charset="0"/>
            </a:endParaRPr>
          </a:p>
          <a:p>
            <a:pPr marL="0" indent="0"/>
            <a:r>
              <a:rPr lang="en-US" dirty="0" smtClean="0">
                <a:latin typeface="Arial" charset="0"/>
                <a:cs typeface="Arial" charset="0"/>
              </a:rPr>
              <a:t>  personal </a:t>
            </a:r>
            <a:r>
              <a:rPr lang="en-US" dirty="0">
                <a:latin typeface="Arial" charset="0"/>
                <a:cs typeface="Arial" charset="0"/>
              </a:rPr>
              <a:t>things and using them without asking </a:t>
            </a:r>
            <a:r>
              <a:rPr lang="en-US" dirty="0" smtClean="0">
                <a:latin typeface="Arial" charset="0"/>
                <a:cs typeface="Arial" charset="0"/>
              </a:rPr>
              <a:t>you </a:t>
            </a:r>
            <a:r>
              <a:rPr lang="en-US" dirty="0">
                <a:latin typeface="Arial" charset="0"/>
                <a:cs typeface="Arial" charset="0"/>
              </a:rPr>
              <a:t>first.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8</a:t>
            </a:fld>
            <a:endParaRPr lang="en-AU" dirty="0"/>
          </a:p>
        </p:txBody>
      </p:sp>
      <p:pic>
        <p:nvPicPr>
          <p:cNvPr id="7" name="Picture 4" descr="financial abuse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996952"/>
            <a:ext cx="4343400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35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Verbal abuse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Verbal abuse includes someone saying things about you that are not true.</a:t>
            </a:r>
          </a:p>
          <a:p>
            <a:pPr marL="0" indent="0">
              <a:buNone/>
            </a:pPr>
            <a:r>
              <a:rPr lang="en-US" dirty="0">
                <a:latin typeface="Arial" charset="0"/>
                <a:cs typeface="Arial" charset="0"/>
              </a:rPr>
              <a:t>It could also be someone saying nasty things about what you say or do.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When I’m at work:  Stopping abuse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AA22-7383-4F49-87C9-FE0A84CB7966}" type="slidenum">
              <a:rPr lang="en-AU" smtClean="0"/>
              <a:t>9</a:t>
            </a:fld>
            <a:endParaRPr lang="en-AU" dirty="0"/>
          </a:p>
        </p:txBody>
      </p:sp>
      <p:pic>
        <p:nvPicPr>
          <p:cNvPr id="7" name="Picture 4" descr="verbal abuse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124200"/>
            <a:ext cx="4086944" cy="2889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151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SS PPT template_Green">
  <a:themeElements>
    <a:clrScheme name="DS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5A70"/>
      </a:accent1>
      <a:accent2>
        <a:srgbClr val="00B0B9"/>
      </a:accent2>
      <a:accent3>
        <a:srgbClr val="A6192E"/>
      </a:accent3>
      <a:accent4>
        <a:srgbClr val="78BE20"/>
      </a:accent4>
      <a:accent5>
        <a:srgbClr val="275D38"/>
      </a:accent5>
      <a:accent6>
        <a:srgbClr val="500778"/>
      </a:accent6>
      <a:hlink>
        <a:srgbClr val="000000"/>
      </a:hlink>
      <a:folHlink>
        <a:srgbClr val="000000"/>
      </a:folHlink>
    </a:clrScheme>
    <a:fontScheme name="Stronger Relationship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DSS PPT template_Green</Template>
  <TotalTime>39</TotalTime>
  <Words>1011</Words>
  <Application>Microsoft Office PowerPoint</Application>
  <PresentationFormat>On-screen Show (4:3)</PresentationFormat>
  <Paragraphs>155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DSS PPT template_Green</vt:lpstr>
      <vt:lpstr>When I’m at work: Stopping abuse</vt:lpstr>
      <vt:lpstr>What are your human rights?</vt:lpstr>
      <vt:lpstr>What is abuse?</vt:lpstr>
      <vt:lpstr>Physical abuse</vt:lpstr>
      <vt:lpstr>Emotional abuse</vt:lpstr>
      <vt:lpstr>Sexual abuse</vt:lpstr>
      <vt:lpstr>Chemical abuse</vt:lpstr>
      <vt:lpstr>Financial abuse</vt:lpstr>
      <vt:lpstr>Verbal abuse</vt:lpstr>
      <vt:lpstr>Civil or legal abuse</vt:lpstr>
      <vt:lpstr>Abuse in the workplace</vt:lpstr>
      <vt:lpstr>What can you do about abuse?</vt:lpstr>
      <vt:lpstr>Reporting abuse outside work</vt:lpstr>
      <vt:lpstr>What can you expect to happen?</vt:lpstr>
      <vt:lpstr>What if nothing changes?</vt:lpstr>
      <vt:lpstr>Reporting abuse at work</vt:lpstr>
      <vt:lpstr>Standard 1: Rights</vt:lpstr>
      <vt:lpstr>Your workplace’s complaints policy</vt:lpstr>
      <vt:lpstr>Other ways to make a complaint</vt:lpstr>
      <vt:lpstr>Remember your human rights!</vt:lpstr>
      <vt:lpstr>Who can help you stop the abuse?</vt:lpstr>
      <vt:lpstr>National Disability Abuse and Neglect Hotline</vt:lpstr>
      <vt:lpstr>Complaints Referral and Resolution Service (CRRS)</vt:lpstr>
    </vt:vector>
  </TitlesOfParts>
  <Company>FaHCSIA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I’m at work: Stopping abuse</dc:title>
  <dc:creator>NEATON, Helen</dc:creator>
  <cp:lastModifiedBy>NEATON, Helen</cp:lastModifiedBy>
  <cp:revision>5</cp:revision>
  <dcterms:created xsi:type="dcterms:W3CDTF">2015-01-27T01:38:16Z</dcterms:created>
  <dcterms:modified xsi:type="dcterms:W3CDTF">2015-01-28T05:41:07Z</dcterms:modified>
</cp:coreProperties>
</file>