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6" r:id="rId3"/>
    <p:sldId id="265" r:id="rId4"/>
    <p:sldId id="266" r:id="rId5"/>
    <p:sldId id="267" r:id="rId6"/>
    <p:sldId id="261" r:id="rId7"/>
    <p:sldId id="268" r:id="rId8"/>
    <p:sldId id="269" r:id="rId9"/>
    <p:sldId id="270" r:id="rId10"/>
    <p:sldId id="271" r:id="rId11"/>
    <p:sldId id="272" r:id="rId12"/>
    <p:sldId id="273" r:id="rId13"/>
    <p:sldId id="277" r:id="rId14"/>
    <p:sldId id="278" r:id="rId15"/>
    <p:sldId id="274" r:id="rId16"/>
    <p:sldId id="275"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87" d="100"/>
          <a:sy n="87" d="100"/>
        </p:scale>
        <p:origin x="90" y="576"/>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220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D0CBC-2C98-44F9-A683-05E209A767FB}" type="datetimeFigureOut">
              <a:rPr lang="en-AU" smtClean="0"/>
              <a:t>23/04/2018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6C03F-22F6-4E7A-BD9C-D0DC9F5ECC79}" type="slidenum">
              <a:rPr lang="en-AU" smtClean="0"/>
              <a:t>‹#›</a:t>
            </a:fld>
            <a:endParaRPr lang="en-AU"/>
          </a:p>
        </p:txBody>
      </p:sp>
    </p:spTree>
    <p:extLst>
      <p:ext uri="{BB962C8B-B14F-4D97-AF65-F5344CB8AC3E}">
        <p14:creationId xmlns:p14="http://schemas.microsoft.com/office/powerpoint/2010/main" val="403767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179019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8899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358488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6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3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23/04/2018</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76953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23/04/2018</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7212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23/04/2018</a:t>
            </a:fld>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491886388"/>
      </p:ext>
    </p:extLst>
  </p:cSld>
  <p:clrMapOvr>
    <a:masterClrMapping/>
  </p:clrMapOvr>
  <p:extLst mod="1">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23/04/2018</a:t>
            </a:fld>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70945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23/04/2018</a:t>
            </a:fld>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2640548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50" r:id="rId6"/>
    <p:sldLayoutId id="2147483663" r:id="rId7"/>
    <p:sldLayoutId id="2147483652" r:id="rId8"/>
    <p:sldLayoutId id="2147483653" r:id="rId9"/>
  </p:sldLayoutIdLst>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3906" userDrawn="1">
          <p15:clr>
            <a:srgbClr val="F26B43"/>
          </p15:clr>
        </p15:guide>
        <p15:guide id="4" orient="horz" pos="1275" userDrawn="1">
          <p15:clr>
            <a:srgbClr val="F26B43"/>
          </p15:clr>
        </p15:guide>
        <p15:guide id="5"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dss.gov.au/"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mailto::NDISQualitySafeguards@dss.gov.au" TargetMode="External"/><Relationship Id="rId4" Type="http://schemas.openxmlformats.org/officeDocument/2006/relationships/hyperlink" Target="http://www.dss.gov.au/ndisqualitysafeguar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NDIS Quality and Safeguards Commission</a:t>
            </a:r>
            <a:endParaRPr lang="en-AU" dirty="0"/>
          </a:p>
        </p:txBody>
      </p:sp>
      <p:sp>
        <p:nvSpPr>
          <p:cNvPr id="3" name="Subtitle 2">
            <a:extLst>
              <a:ext uri="{FF2B5EF4-FFF2-40B4-BE49-F238E27FC236}">
                <a16:creationId xmlns:a16="http://schemas.microsoft.com/office/drawing/2014/main" id="{47DA23C9-DB31-4A48-A867-38DA7D261217}"/>
              </a:ext>
            </a:extLst>
          </p:cNvPr>
          <p:cNvSpPr>
            <a:spLocks noGrp="1"/>
          </p:cNvSpPr>
          <p:nvPr>
            <p:ph type="subTitle" idx="1"/>
          </p:nvPr>
        </p:nvSpPr>
        <p:spPr/>
        <p:txBody>
          <a:bodyPr/>
          <a:lstStyle/>
          <a:p>
            <a:r>
              <a:rPr lang="en-US" dirty="0" smtClean="0"/>
              <a:t>NDIS National Provider Forums 2018</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lstStyle/>
          <a:p>
            <a:endParaRPr lang="en-AU" dirty="0"/>
          </a:p>
        </p:txBody>
      </p:sp>
    </p:spTree>
    <p:extLst>
      <p:ext uri="{BB962C8B-B14F-4D97-AF65-F5344CB8AC3E}">
        <p14:creationId xmlns:p14="http://schemas.microsoft.com/office/powerpoint/2010/main" val="359883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Reportable Incidents</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AU" sz="2200" b="0" dirty="0" smtClean="0"/>
          </a:p>
          <a:p>
            <a:pPr marL="342900" indent="-342900">
              <a:buFont typeface="Arial" panose="020B0604020202020204" pitchFamily="34" charset="0"/>
              <a:buChar char="•"/>
            </a:pPr>
            <a:r>
              <a:rPr lang="en-AU" sz="2200" b="0" dirty="0" smtClean="0"/>
              <a:t>Death</a:t>
            </a:r>
          </a:p>
          <a:p>
            <a:pPr marL="342900" indent="-342900">
              <a:buFont typeface="Arial" panose="020B0604020202020204" pitchFamily="34" charset="0"/>
              <a:buChar char="•"/>
            </a:pPr>
            <a:r>
              <a:rPr lang="en-AU" sz="2200" b="0" dirty="0"/>
              <a:t>Serious </a:t>
            </a:r>
            <a:r>
              <a:rPr lang="en-AU" sz="2200" b="0" dirty="0" smtClean="0"/>
              <a:t>injury</a:t>
            </a:r>
          </a:p>
          <a:p>
            <a:pPr marL="342900" indent="-342900">
              <a:buFont typeface="Arial" panose="020B0604020202020204" pitchFamily="34" charset="0"/>
              <a:buChar char="•"/>
            </a:pPr>
            <a:r>
              <a:rPr lang="en-AU" sz="2200" b="0" dirty="0"/>
              <a:t>Abuse and </a:t>
            </a:r>
            <a:r>
              <a:rPr lang="en-AU" sz="2200" b="0" dirty="0" smtClean="0"/>
              <a:t>neglect</a:t>
            </a:r>
          </a:p>
          <a:p>
            <a:pPr marL="342900" indent="-342900">
              <a:buFont typeface="Arial" panose="020B0604020202020204" pitchFamily="34" charset="0"/>
              <a:buChar char="•"/>
            </a:pPr>
            <a:r>
              <a:rPr lang="en-AU" sz="2200" b="0" dirty="0" smtClean="0"/>
              <a:t>Sexual or physical assault</a:t>
            </a:r>
          </a:p>
          <a:p>
            <a:pPr marL="342900" indent="-342900">
              <a:buFont typeface="Arial" panose="020B0604020202020204" pitchFamily="34" charset="0"/>
              <a:buChar char="•"/>
            </a:pPr>
            <a:r>
              <a:rPr lang="en-AU" sz="2200" b="0" dirty="0" smtClean="0"/>
              <a:t>Sexual misconduct</a:t>
            </a:r>
            <a:endParaRPr lang="en-AU" sz="2200" b="0" dirty="0"/>
          </a:p>
          <a:p>
            <a:pPr marL="342900" indent="-342900">
              <a:buFont typeface="Arial" panose="020B0604020202020204" pitchFamily="34" charset="0"/>
              <a:buChar char="•"/>
            </a:pPr>
            <a:r>
              <a:rPr lang="en-AU" sz="2200" b="0" dirty="0" smtClean="0"/>
              <a:t>Unauthorised </a:t>
            </a:r>
            <a:r>
              <a:rPr lang="en-AU" sz="2200" b="0" dirty="0"/>
              <a:t>use of restrictive practices</a:t>
            </a:r>
          </a:p>
          <a:p>
            <a:endParaRPr lang="en-AU" dirty="0"/>
          </a:p>
        </p:txBody>
      </p:sp>
    </p:spTree>
    <p:extLst>
      <p:ext uri="{BB962C8B-B14F-4D97-AF65-F5344CB8AC3E}">
        <p14:creationId xmlns:p14="http://schemas.microsoft.com/office/powerpoint/2010/main" val="1727308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Investigative Powers and Enforcement Action</a:t>
            </a:r>
            <a:endParaRPr lang="en-AU" dirty="0"/>
          </a:p>
        </p:txBody>
      </p:sp>
      <p:pic>
        <p:nvPicPr>
          <p:cNvPr id="4" name="Content Placeholder 3" descr="• The Commission will use a responsive approach to enforcement and compliance – using business intelligence to ensure that we can be proactive as a regulator.&#10;• The legislation provides the Commission with extensive compliance and enforcement powers, commensurate with the vulnerability of some participants within the NDIS, and the community’s expectations about the protection of people with disability. &#10;• Responses range from lower level responses designed to support providers to achieve compliance to the highest level of response for the most serious contraventions, including deregistration, banning orders and seeking the application of civil or criminal penalties.&#10;• Good regulation is not hostile to innovation. It complements other tools to achieve important outcomes. Indeed, a well-managed regulatory environment can stimulate innovation and is known to do so in many policy domains. &#10;" title="INVESTIGATIVE POWERS AND ENFORCEMENT ACTION"/>
          <p:cNvPicPr>
            <a:picLocks noGrp="1" noChangeAspect="1"/>
          </p:cNvPicPr>
          <p:nvPr>
            <p:ph idx="1"/>
          </p:nvPr>
        </p:nvPicPr>
        <p:blipFill>
          <a:blip r:embed="rId2"/>
          <a:stretch>
            <a:fillRect/>
          </a:stretch>
        </p:blipFill>
        <p:spPr>
          <a:xfrm>
            <a:off x="2962346" y="1504604"/>
            <a:ext cx="8027742" cy="5153891"/>
          </a:xfrm>
          <a:prstGeom prst="rect">
            <a:avLst/>
          </a:prstGeom>
        </p:spPr>
      </p:pic>
    </p:spTree>
    <p:extLst>
      <p:ext uri="{BB962C8B-B14F-4D97-AF65-F5344CB8AC3E}">
        <p14:creationId xmlns:p14="http://schemas.microsoft.com/office/powerpoint/2010/main" val="336195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Support</a:t>
            </a:r>
            <a:endParaRPr lang="en-AU" dirty="0"/>
          </a:p>
        </p:txBody>
      </p:sp>
      <p:sp>
        <p:nvSpPr>
          <p:cNvPr id="3" name="Content Placeholder 2"/>
          <p:cNvSpPr>
            <a:spLocks noGrp="1"/>
          </p:cNvSpPr>
          <p:nvPr>
            <p:ph idx="1"/>
          </p:nvPr>
        </p:nvSpPr>
        <p:spPr/>
        <p:txBody>
          <a:bodyPr/>
          <a:lstStyle/>
          <a:p>
            <a:r>
              <a:rPr lang="en-AU" dirty="0" smtClean="0"/>
              <a:t>NDIS Commission’s Senior </a:t>
            </a:r>
            <a:r>
              <a:rPr lang="en-AU" dirty="0"/>
              <a:t>Practitioner will provide clinical </a:t>
            </a:r>
            <a:r>
              <a:rPr lang="en-AU" dirty="0" smtClean="0"/>
              <a:t>leadership for behaviour support and the reduction and elimination of restrictive practices</a:t>
            </a:r>
            <a:endParaRPr lang="en-AU" dirty="0"/>
          </a:p>
          <a:p>
            <a:endParaRPr lang="en-AU" sz="2200" b="0" dirty="0"/>
          </a:p>
          <a:p>
            <a:pPr marL="342900" indent="-342900">
              <a:buFont typeface="Arial" panose="020B0604020202020204" pitchFamily="34" charset="0"/>
              <a:buChar char="•"/>
            </a:pPr>
            <a:r>
              <a:rPr lang="en-AU" sz="2200" b="0" dirty="0"/>
              <a:t>Competency framework for </a:t>
            </a:r>
            <a:r>
              <a:rPr lang="en-AU" sz="2200" b="0" dirty="0" smtClean="0"/>
              <a:t>behaviour </a:t>
            </a:r>
            <a:r>
              <a:rPr lang="en-AU" sz="2200" b="0" dirty="0"/>
              <a:t>support practitioners</a:t>
            </a:r>
          </a:p>
          <a:p>
            <a:pPr marL="342900" indent="-342900">
              <a:buFont typeface="Arial" panose="020B0604020202020204" pitchFamily="34" charset="0"/>
              <a:buChar char="•"/>
            </a:pPr>
            <a:r>
              <a:rPr lang="en-AU" sz="2200" b="0" dirty="0"/>
              <a:t>Use of restrictive practices must be reported</a:t>
            </a:r>
          </a:p>
          <a:p>
            <a:pPr marL="342900" indent="-342900">
              <a:buFont typeface="Arial" panose="020B0604020202020204" pitchFamily="34" charset="0"/>
              <a:buChar char="•"/>
            </a:pPr>
            <a:r>
              <a:rPr lang="en-AU" sz="2200" b="0" dirty="0"/>
              <a:t>States and territory governments responsible for authorising restrictive practices in their jurisdictions</a:t>
            </a:r>
          </a:p>
        </p:txBody>
      </p:sp>
    </p:spTree>
    <p:extLst>
      <p:ext uri="{BB962C8B-B14F-4D97-AF65-F5344CB8AC3E}">
        <p14:creationId xmlns:p14="http://schemas.microsoft.com/office/powerpoint/2010/main" val="37993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Worker Screening</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b="0" dirty="0"/>
              <a:t>Shared responsibility between Commonwealth and state/territory governments.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States and territories: </a:t>
            </a:r>
            <a:r>
              <a:rPr lang="en-AU" b="0" dirty="0"/>
              <a:t>screening units responsible for worker screening checks.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NDIS Commission: </a:t>
            </a:r>
            <a:r>
              <a:rPr lang="en-AU" b="0" dirty="0"/>
              <a:t>work with all governments to develop national policy and standards.</a:t>
            </a:r>
          </a:p>
          <a:p>
            <a:endParaRPr lang="en-AU" dirty="0"/>
          </a:p>
        </p:txBody>
      </p:sp>
    </p:spTree>
    <p:extLst>
      <p:ext uri="{BB962C8B-B14F-4D97-AF65-F5344CB8AC3E}">
        <p14:creationId xmlns:p14="http://schemas.microsoft.com/office/powerpoint/2010/main" val="278838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Code of Conduct</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b="0" dirty="0"/>
              <a:t>Applies to all providers and workers (registered and unregistered) delivering NDIS supports and services.</a:t>
            </a:r>
          </a:p>
          <a:p>
            <a:pPr marL="342900" indent="-342900">
              <a:buFont typeface="Arial" panose="020B0604020202020204" pitchFamily="34" charset="0"/>
              <a:buChar char="•"/>
            </a:pPr>
            <a:endParaRPr lang="en-AU" b="0" dirty="0"/>
          </a:p>
          <a:p>
            <a:pPr marL="342900" indent="-342900">
              <a:buFont typeface="Arial" panose="020B0604020202020204" pitchFamily="34" charset="0"/>
              <a:buChar char="•"/>
            </a:pPr>
            <a:r>
              <a:rPr lang="en-AU" b="0" dirty="0"/>
              <a:t>Will complement and work alongside other codes of conduct for example, those applying to allied health professionals.</a:t>
            </a:r>
          </a:p>
          <a:p>
            <a:endParaRPr lang="en-AU" dirty="0"/>
          </a:p>
        </p:txBody>
      </p:sp>
    </p:spTree>
    <p:extLst>
      <p:ext uri="{BB962C8B-B14F-4D97-AF65-F5344CB8AC3E}">
        <p14:creationId xmlns:p14="http://schemas.microsoft.com/office/powerpoint/2010/main" val="378015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Obligations on providers</a:t>
            </a:r>
            <a:endParaRPr lang="en-AU" dirty="0"/>
          </a:p>
        </p:txBody>
      </p:sp>
      <p:pic>
        <p:nvPicPr>
          <p:cNvPr id="4" name="Content Placeholder 3" descr="• To summarise the obligations on providers – this diagram details the responsibilities of unregistered providers, and registered providers separating registered providers into low and high risk based on the type of supports or registration groups that are offering.  &#10;• The Commission will have requirements for registered and unregistered providers. Unregistered providers will still need to comply with the NDIS Code of Conduct, have a complaints process. The Commission will encourage these providers to screen workers. &#10;• Registered providers of lower risk, less complex supports will need to comply with the NDIS Code of Conduct, Complaints Process, Reportable Incidents, Mandatory Worker Screening and Verification against the NDIS Practice Standards.&#10;• Registered providers of high risk, more complex supports will need to comply with the NDIS Code of Conduct, Complaints Process, Reportable Incidents, Mandatory Worker Screening, Certification against the NDIS Practice Standards and if applicable restrictive practice reporting.&#10;" title="Obligations on Providers"/>
          <p:cNvPicPr>
            <a:picLocks noGrp="1" noChangeAspect="1"/>
          </p:cNvPicPr>
          <p:nvPr>
            <p:ph idx="1"/>
          </p:nvPr>
        </p:nvPicPr>
        <p:blipFill>
          <a:blip r:embed="rId2"/>
          <a:stretch>
            <a:fillRect/>
          </a:stretch>
        </p:blipFill>
        <p:spPr>
          <a:xfrm>
            <a:off x="1205569" y="1670858"/>
            <a:ext cx="9559413" cy="4772562"/>
          </a:xfrm>
          <a:prstGeom prst="rect">
            <a:avLst/>
          </a:prstGeom>
        </p:spPr>
      </p:pic>
    </p:spTree>
    <p:extLst>
      <p:ext uri="{BB962C8B-B14F-4D97-AF65-F5344CB8AC3E}">
        <p14:creationId xmlns:p14="http://schemas.microsoft.com/office/powerpoint/2010/main" val="331527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providers do now to get ready?</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sz="2200" b="0" dirty="0"/>
              <a:t>Continue to maintain quality and safeguard requirements in each jurisdiction you are registered in</a:t>
            </a:r>
          </a:p>
          <a:p>
            <a:pPr marL="342900" indent="-342900">
              <a:buFont typeface="Arial" panose="020B0604020202020204" pitchFamily="34" charset="0"/>
              <a:buChar char="•"/>
            </a:pPr>
            <a:r>
              <a:rPr lang="en-AU" sz="2200" b="0" dirty="0"/>
              <a:t>Review your contact details and registration groups on the NDIS Provider Portal </a:t>
            </a:r>
          </a:p>
          <a:p>
            <a:pPr marL="342900" indent="-342900">
              <a:buFont typeface="Arial" panose="020B0604020202020204" pitchFamily="34" charset="0"/>
              <a:buChar char="•"/>
            </a:pPr>
            <a:endParaRPr lang="en-AU" sz="2200" b="0" dirty="0"/>
          </a:p>
          <a:p>
            <a:pPr marL="342900" indent="-342900">
              <a:buFont typeface="Arial" panose="020B0604020202020204" pitchFamily="34" charset="0"/>
              <a:buChar char="•"/>
            </a:pPr>
            <a:r>
              <a:rPr lang="en-AU" sz="2200" b="0" dirty="0"/>
              <a:t>NDIS Practice Standards information sessions – registered providers</a:t>
            </a:r>
          </a:p>
          <a:p>
            <a:endParaRPr lang="en-AU" dirty="0"/>
          </a:p>
        </p:txBody>
      </p:sp>
    </p:spTree>
    <p:extLst>
      <p:ext uri="{BB962C8B-B14F-4D97-AF65-F5344CB8AC3E}">
        <p14:creationId xmlns:p14="http://schemas.microsoft.com/office/powerpoint/2010/main" val="3959361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descr="Picture of child with disability and support person  with text of contact details.&#10;" title="Further Information">
            <a:extLst>
              <a:ext uri="{FF2B5EF4-FFF2-40B4-BE49-F238E27FC236}">
                <a16:creationId xmlns:a16="http://schemas.microsoft.com/office/drawing/2014/main" id="{BD598ADF-42C1-4E75-9839-BC246BED1E99}"/>
              </a:ext>
            </a:extLst>
          </p:cNvPr>
          <p:cNvSpPr>
            <a:spLocks noGrp="1"/>
          </p:cNvSpPr>
          <p:nvPr>
            <p:ph type="pic" sz="quarter" idx="13"/>
          </p:nvPr>
        </p:nvSpPr>
        <p:spPr>
          <a:xfrm>
            <a:off x="5783854" y="1617663"/>
            <a:ext cx="5960127" cy="4816188"/>
          </a:xfrm>
          <a:blipFill>
            <a:blip r:embed="rId2"/>
            <a:stretch>
              <a:fillRect/>
            </a:stretch>
          </a:blipFill>
        </p:spPr>
      </p:sp>
      <p:sp>
        <p:nvSpPr>
          <p:cNvPr id="5" name="Content Placeholder 4" descr="For more information visit: www.dss.gov.au&#10;&#10;NDIS Quality and Safeguards Commission fact sheets for providers, participants and an overview are now available at the DSS website at www.dss.gov.au/ndisqualitysafeguards&#10;&#10;Or contact: NDISQualitySafeguards@dss.gov.au&#10;" title="Further Information">
            <a:extLst>
              <a:ext uri="{FF2B5EF4-FFF2-40B4-BE49-F238E27FC236}">
                <a16:creationId xmlns:a16="http://schemas.microsoft.com/office/drawing/2014/main" id="{9ED222FA-AE38-4CCB-BB5D-92A6DEF34384}"/>
              </a:ext>
            </a:extLst>
          </p:cNvPr>
          <p:cNvSpPr>
            <a:spLocks noGrp="1"/>
          </p:cNvSpPr>
          <p:nvPr>
            <p:ph idx="1"/>
          </p:nvPr>
        </p:nvSpPr>
        <p:spPr>
          <a:xfrm>
            <a:off x="266006" y="1617662"/>
            <a:ext cx="5352596" cy="5014491"/>
          </a:xfrm>
        </p:spPr>
        <p:txBody>
          <a:bodyPr>
            <a:normAutofit/>
          </a:bodyPr>
          <a:lstStyle/>
          <a:p>
            <a:r>
              <a:rPr lang="en-AU" dirty="0" smtClean="0"/>
              <a:t>For more information visit: </a:t>
            </a:r>
            <a:r>
              <a:rPr lang="en-AU" sz="3600" dirty="0" smtClean="0">
                <a:hlinkClick r:id="rId3"/>
              </a:rPr>
              <a:t>www.dss.gov.au</a:t>
            </a:r>
            <a:endParaRPr lang="en-AU" sz="3600" dirty="0" smtClean="0"/>
          </a:p>
          <a:p>
            <a:endParaRPr lang="en-AU" dirty="0" smtClean="0"/>
          </a:p>
          <a:p>
            <a:r>
              <a:rPr lang="en-AU" dirty="0" smtClean="0"/>
              <a:t>NDIS Quality and Safeguards Commission fact sheets for providers, participants and an overview are now available at the DSS website at </a:t>
            </a:r>
            <a:r>
              <a:rPr lang="en-AU" dirty="0" smtClean="0">
                <a:hlinkClick r:id="rId4"/>
              </a:rPr>
              <a:t>www.dss.gov.au/ndisqualitysafeguards</a:t>
            </a:r>
            <a:endParaRPr lang="en-AU" dirty="0" smtClean="0"/>
          </a:p>
          <a:p>
            <a:endParaRPr lang="en-AU" dirty="0" smtClean="0"/>
          </a:p>
          <a:p>
            <a:r>
              <a:rPr lang="en-AU" dirty="0" smtClean="0"/>
              <a:t>Or contact: </a:t>
            </a:r>
            <a:r>
              <a:rPr lang="en-AU" dirty="0" smtClean="0">
                <a:hlinkClick r:id="rId5"/>
              </a:rPr>
              <a:t>NDISQualitySafeguards@dss.gov.au</a:t>
            </a:r>
            <a:endParaRPr lang="en-AU" dirty="0" smtClean="0"/>
          </a:p>
          <a:p>
            <a:endParaRPr lang="en-AU" dirty="0"/>
          </a:p>
        </p:txBody>
      </p:sp>
      <p:sp>
        <p:nvSpPr>
          <p:cNvPr id="4" name="Title 3" title="Further Information">
            <a:extLst>
              <a:ext uri="{FF2B5EF4-FFF2-40B4-BE49-F238E27FC236}">
                <a16:creationId xmlns:a16="http://schemas.microsoft.com/office/drawing/2014/main" id="{8700886C-1CE6-4193-AE40-C14BD6D0B8BE}"/>
              </a:ext>
            </a:extLst>
          </p:cNvPr>
          <p:cNvSpPr>
            <a:spLocks noGrp="1"/>
          </p:cNvSpPr>
          <p:nvPr>
            <p:ph type="title"/>
          </p:nvPr>
        </p:nvSpPr>
        <p:spPr/>
        <p:txBody>
          <a:bodyPr/>
          <a:lstStyle/>
          <a:p>
            <a:r>
              <a:rPr lang="en-AU" dirty="0" smtClean="0"/>
              <a:t>Further Information</a:t>
            </a:r>
            <a:endParaRPr lang="en-AU" dirty="0"/>
          </a:p>
        </p:txBody>
      </p:sp>
    </p:spTree>
    <p:extLst>
      <p:ext uri="{BB962C8B-B14F-4D97-AF65-F5344CB8AC3E}">
        <p14:creationId xmlns:p14="http://schemas.microsoft.com/office/powerpoint/2010/main" val="25477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Commission</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b="0" dirty="0"/>
              <a:t>Independent body that will regulate providers and handle complaints about the quality and safety of NDIS supports and services</a:t>
            </a:r>
            <a:r>
              <a:rPr lang="en-AU" b="0" dirty="0" smtClean="0"/>
              <a:t>.</a:t>
            </a:r>
          </a:p>
          <a:p>
            <a:pPr marL="342900" indent="-342900">
              <a:buFont typeface="Arial" panose="020B0604020202020204" pitchFamily="34" charset="0"/>
              <a:buChar char="•"/>
            </a:pPr>
            <a:endParaRPr lang="en-AU" b="0" dirty="0"/>
          </a:p>
          <a:p>
            <a:pPr marL="342900" indent="-342900">
              <a:buFont typeface="Arial" panose="020B0604020202020204" pitchFamily="34" charset="0"/>
              <a:buChar char="•"/>
            </a:pPr>
            <a:r>
              <a:rPr lang="en-AU" b="0" dirty="0"/>
              <a:t>Will provide national consistency for the first time</a:t>
            </a:r>
            <a:r>
              <a:rPr lang="en-AU" b="0" dirty="0" smtClean="0"/>
              <a:t>.</a:t>
            </a:r>
          </a:p>
          <a:p>
            <a:pPr marL="342900" indent="-342900">
              <a:buFont typeface="Arial" panose="020B0604020202020204" pitchFamily="34" charset="0"/>
              <a:buChar char="•"/>
            </a:pPr>
            <a:endParaRPr lang="en-AU" b="0" dirty="0"/>
          </a:p>
          <a:p>
            <a:pPr marL="342900" indent="-342900">
              <a:buFont typeface="Arial" panose="020B0604020202020204" pitchFamily="34" charset="0"/>
              <a:buChar char="•"/>
            </a:pPr>
            <a:r>
              <a:rPr lang="en-AU" b="0" dirty="0"/>
              <a:t>Will work to improve services and ensure they are safe for participants.</a:t>
            </a:r>
          </a:p>
        </p:txBody>
      </p:sp>
    </p:spTree>
    <p:extLst>
      <p:ext uri="{BB962C8B-B14F-4D97-AF65-F5344CB8AC3E}">
        <p14:creationId xmlns:p14="http://schemas.microsoft.com/office/powerpoint/2010/main" val="21737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The NDIS Quality and Safeguards Commission is a new government agency, which is responsible for strengthening the capability of people with disability to access safe and quality NDIS supports and services. &#10;• It will deliver a new, nationally consistent system to safeguard the rights of NDIS participants, and will achieve this by working with people with disability, providers and the community.&#10;• The Commission will work to: strengthen the capacity of individuals, the workforce and providers; prevent harm and ensure quality services; and to resolve problems, enable improvements and provide oversight.&#10;• The Commission will have a comprehensive set of powers and regulations that for the first time will be vested within a single agency&#10;• The legislation allows for the Commission to approach its working in an integrated way. It will have a mix of tools at its disposal – education, capacity building and development for people with disability (and their NDIS providers and workers), complaints handling and resolving of problems, and compliance and enforcement functions and related powers&#10;• Importantly, the Commission will choose the right tool, or mix of tools, to achieve the outcomes it is working toward. When regulation is the right tool, the Commission will take a responsive and proportionate approach – the strongest actions will focus on the most serious issues in a preventative sense and the most serious breaches where non-compliance has occurred.&#10;• The Commission will take a collaborative approach to its working – working with the sector to drive positive change so that the services and supports provided to people with disability through the NDIS are safe.&#10;• The Commission will have core functions in providing NDIS market oversight through monitoring changes in the NDIS market that may indicate emerging risk, and by monitoring and mitigating the risks of unplanned service withdrawal.&#10;• This function complements the NDIA market stewardship role.&#10;• For providers, the Commission’s single registration and regulatory system will reduce duplication and inconsistency.&#10;• The Commission will be responsible for a number of key processes:&#10;o The Commission will take over the registration function from the NDIA, states, and territories; however, the processes will be different.&#10;o It is important to note here that the NDIA will continue to manage payments and providers will still work through the NDIA provider portal for payments&#10;o The Commission will take over the registration and regulation of NDIS providers, including through the new NDIS Practice Standards and an NDIS Code of Conduct&#10;o the Commission will be responsible for compliance monitoring, investigation and enforcement action&#10;o The Commission will be responding to concerns, complaints and reportable incidents, including abuse and neglect of a person with disability&#10;o The Commission will provide national oversight of behaviour support, including monitoring the use of restrictive practices within the NDIS with the aim of reducing and ultimately eliminating such practices&#10;o The Commission will be leading collaboration with states and territories to design and implement nationally consistent NDIS worker screening&#10;o And The Commission will be facilitating information sharing arrangements with the National Disability Insurance Agency (NDIA), state and territory and other Commonwealth regulatory bodies&#10;o The new functions are supported by the Commission ICT systems including a new provider portal being designed with a view to provide seamless information exchange between the Commission and NDIA.&#10;o Providers have been part of the user testing, providing valuable insights to inform the design of the ICT system as well as the Commission’s website.&#10;&#10;" title="Key Components"/>
          <p:cNvSpPr>
            <a:spLocks noGrp="1"/>
          </p:cNvSpPr>
          <p:nvPr>
            <p:ph type="title"/>
          </p:nvPr>
        </p:nvSpPr>
        <p:spPr>
          <a:xfrm>
            <a:off x="1030778" y="166255"/>
            <a:ext cx="10947862" cy="6176356"/>
          </a:xfrm>
        </p:spPr>
        <p:txBody>
          <a:bodyPr/>
          <a:lstStyle/>
          <a:p>
            <a:r>
              <a:rPr lang="en-AU" dirty="0" smtClean="0"/>
              <a:t>Key components</a:t>
            </a:r>
            <a:br>
              <a:rPr lang="en-AU" dirty="0" smtClean="0"/>
            </a:br>
            <a:endParaRPr lang="en-AU" dirty="0"/>
          </a:p>
        </p:txBody>
      </p:sp>
      <p:pic>
        <p:nvPicPr>
          <p:cNvPr id="6" name="Picture 5" descr="• At the time of the NDIS launch, governments agreed that a nationally consistent approach to quality and safeguards would be a critical component of the NDIS.&#10;• The NDIS Quality and Safeguarding Framework was developed and details a system that maximises opportunities for people with disability to make informed decisions about their supports, while promoting innovation, continuous improvement and best practice. &#10;• The establishment of the NDIS Commission implements the Commonwealth’s commitments under the Framework. &#10;• New legislation amending the NDIS Act passed the Federal Parliament in December 2017 and the provisions relating to the NDIS Commission will be commence on 1 July 2018. &#10;• Rules and guidance materials are currently being finalised and are expected to be finalised shortly.&#10;• The NDIS Commission will commence in South Australia and NSW from 1 July 2018. &#10;• The NDIS Commission will have a comprehensive set of powers and regulations that for the first time will be vested within a single agency&#10;• The legislation allows the NDIS Commission to approach its working in an integrated way. It will have a mix of tools at its disposal – education, capacity building and development for people with disability (and their NDIS providers and workers), complaints handling and resolving of problems, and compliance and enforcement functions and related powers&#10;• Importantly, the NDIS Commission will choose the right tool, or mix of tools, to achieve the outcomes it is working toward. When regulation is the right tool, the NDIS Commission will take a responsive and proportionate approach – the strongest actions will focus on the most serious issues in a preventative sense and the most serious breaches where non-compliance has occurred.&#10;• The NDIS Commission will take a collaborative approach to its working – working with the sector to drive positive change so that the services and supports provided to people with disability through the NDIS are safe.&#10;• For providers, the NDIS Commission’s single registration and regulatory system will reduce duplication and inconsistency.&#10;• The NDIS Commission will be responsible for a number of key processes:&#10;o The NDIS Commission will take over the registration and regulation of NDIS providers, including through the new NDIS Practice Standards and an NDIS Code of Conduct&#10;o the NDIS Commission will be responsible for compliance monitoring, investigation and enforcement action&#10;o The NDIS Commission will be responding to concerns, complaints and reportable incidents, including abuse and neglect of a person with disability&#10;o The NDIS Commission will provide national oversight of behaviour support, including monitoring the use of restrictive practices within the NDIS with the aim of reducing and ultimately eliminating such practices&#10;o The NDIS Commission will be leading collaboration with states and territories to design and implement nationally consistent NDIS worker screening&#10;o The NDIS Commission will have core functions in providing NDIS market oversight through monitoring changes in the NDIS market that may indicate emerging risk, and by monitoring and mitigating the risks of unplanned service withdrawal.&#10;The NDIS Commission will also be facilitating information sharing arrangements with the National Disability Insurance Agency (NDIA), state and territory and other Commonwealth regulatory bodies&#10;" title="Key Components"/>
          <p:cNvPicPr>
            <a:picLocks noChangeAspect="1"/>
          </p:cNvPicPr>
          <p:nvPr/>
        </p:nvPicPr>
        <p:blipFill>
          <a:blip r:embed="rId2"/>
          <a:stretch>
            <a:fillRect/>
          </a:stretch>
        </p:blipFill>
        <p:spPr>
          <a:xfrm>
            <a:off x="2026567" y="253389"/>
            <a:ext cx="9464026" cy="6537526"/>
          </a:xfrm>
          <a:prstGeom prst="rect">
            <a:avLst/>
          </a:prstGeom>
        </p:spPr>
      </p:pic>
    </p:spTree>
    <p:extLst>
      <p:ext uri="{BB962C8B-B14F-4D97-AF65-F5344CB8AC3E}">
        <p14:creationId xmlns:p14="http://schemas.microsoft.com/office/powerpoint/2010/main" val="41129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Commission Indicative structure</a:t>
            </a:r>
            <a:endParaRPr lang="en-AU" dirty="0"/>
          </a:p>
        </p:txBody>
      </p:sp>
      <p:pic>
        <p:nvPicPr>
          <p:cNvPr id="5" name="Content Placeholder 4" descr="• Graeme Head has been appointed to the Commissioner statutory office, which commences at the same time as the legislative amendments, i.e. 1 July 2018. In the meantime, Graeme Head will be known as the ‘Commissioner Designate’, which simply means that he will be the Commissioner and will be working out of the Department of Social Services until the new organisation begins its life on 1 July.&#10;• This is an indicative structure of the commission and recruitment processes are under way.&#10;• The Commission will have three senior roles - Complaints Commissioner, Registrar and Senior Practitioner and I am very pleased to advice that this recruitment is complete.&#10;•  Samantha Taylor has commenced as the NDIS Commission’s registrar. Samantha brings with her a wealth of experience in senior management roles in the NSW public sector, most recently as Executive Director, NDIS Implementation, within the NSW Department of Family and Community Services. &#10;• Miranda Bruyniks will commence shortly as the Commission’s Complaints Commissioner – Miranda has been undertaking the role of the Deputy Commissioner with the Victorian Disability Services Commissioner where she established the investigation function and oversaw the annual complaints reporting obligations of disability service providers.&#10;• Dr. Jeffrey Chan will commence in July as the NDIS Commission’s Senior Practitioner. Jeffrey brings to the Commission more than 30 years’ experience in both government and not-for-profit sectors including appointments in two inaugural roles, the Victorian Senior Practitioner and as the Queensland director of Forensic Disability.&#10;• The NDIS Commission’s headquarters will be located in Penrith in western Sydney with offices in states and territories. &#10;• The NSW state office will also be co-located with the head office.&#10;• There are already had a number of staff commence (primarily registration staff, and more recently the contact centre manager) in the temporary office in Parramatta and recruitment will continue to progress for both the national office and NSW and South Australian state teams.&#10;" title="NDIS Commission Indicative Structure"/>
          <p:cNvPicPr>
            <a:picLocks noGrp="1" noChangeAspect="1"/>
          </p:cNvPicPr>
          <p:nvPr>
            <p:ph idx="1"/>
          </p:nvPr>
        </p:nvPicPr>
        <p:blipFill>
          <a:blip r:embed="rId2"/>
          <a:stretch>
            <a:fillRect/>
          </a:stretch>
        </p:blipFill>
        <p:spPr>
          <a:xfrm>
            <a:off x="2103120" y="1604356"/>
            <a:ext cx="9210502" cy="4596419"/>
          </a:xfrm>
          <a:prstGeom prst="rect">
            <a:avLst/>
          </a:prstGeom>
        </p:spPr>
      </p:pic>
    </p:spTree>
    <p:extLst>
      <p:ext uri="{BB962C8B-B14F-4D97-AF65-F5344CB8AC3E}">
        <p14:creationId xmlns:p14="http://schemas.microsoft.com/office/powerpoint/2010/main" val="201257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Commission Establishment</a:t>
            </a:r>
            <a:endParaRPr lang="en-AU" dirty="0"/>
          </a:p>
        </p:txBody>
      </p:sp>
      <p:pic>
        <p:nvPicPr>
          <p:cNvPr id="4" name="Content Placeholder 3" descr="• The Commission will start operating in New South Wales and South Australia from 1 July 2018.&#10;• The Commission will start in the other states and territories as the NDIS reaches full scheme in July 2019 in the ACT, Northern Territory, Queensland, Tasmania and Victoria and 2020 in West Australia.&#10;• Until the Commission is in place in each jurisdiction, NDIS participants, providers and workers are covered under their state or territory’s existing quality and safeguards systems. &#10;" title="NDIS Commission Establishment"/>
          <p:cNvPicPr>
            <a:picLocks noGrp="1" noChangeAspect="1"/>
          </p:cNvPicPr>
          <p:nvPr>
            <p:ph idx="1"/>
          </p:nvPr>
        </p:nvPicPr>
        <p:blipFill>
          <a:blip r:embed="rId2"/>
          <a:stretch>
            <a:fillRect/>
          </a:stretch>
        </p:blipFill>
        <p:spPr>
          <a:xfrm>
            <a:off x="706583" y="1695795"/>
            <a:ext cx="10288494" cy="4596939"/>
          </a:xfrm>
          <a:prstGeom prst="rect">
            <a:avLst/>
          </a:prstGeom>
        </p:spPr>
      </p:pic>
    </p:spTree>
    <p:extLst>
      <p:ext uri="{BB962C8B-B14F-4D97-AF65-F5344CB8AC3E}">
        <p14:creationId xmlns:p14="http://schemas.microsoft.com/office/powerpoint/2010/main" val="336151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83373-F65E-42B9-94D3-2FB7A82381D3}"/>
              </a:ext>
            </a:extLst>
          </p:cNvPr>
          <p:cNvSpPr>
            <a:spLocks noGrp="1"/>
          </p:cNvSpPr>
          <p:nvPr>
            <p:ph type="title"/>
          </p:nvPr>
        </p:nvSpPr>
        <p:spPr/>
        <p:txBody>
          <a:bodyPr/>
          <a:lstStyle/>
          <a:p>
            <a:r>
              <a:rPr lang="en-US" dirty="0" smtClean="0"/>
              <a:t>Provider Registration</a:t>
            </a:r>
            <a:endParaRPr lang="en-AU" dirty="0"/>
          </a:p>
        </p:txBody>
      </p:sp>
      <p:sp>
        <p:nvSpPr>
          <p:cNvPr id="6" name="Content Placeholder 5">
            <a:extLst>
              <a:ext uri="{FF2B5EF4-FFF2-40B4-BE49-F238E27FC236}">
                <a16:creationId xmlns:a16="http://schemas.microsoft.com/office/drawing/2014/main" id="{EEAAC115-77D2-4812-8B61-E3651B3D5298}"/>
              </a:ext>
            </a:extLst>
          </p:cNvPr>
          <p:cNvSpPr>
            <a:spLocks noGrp="1"/>
          </p:cNvSpPr>
          <p:nvPr>
            <p:ph idx="1"/>
          </p:nvPr>
        </p:nvSpPr>
        <p:spPr/>
        <p:txBody>
          <a:bodyPr/>
          <a:lstStyle/>
          <a:p>
            <a:r>
              <a:rPr lang="en-AU" dirty="0" smtClean="0"/>
              <a:t>Registered NDIS Providers will be required to comply with:</a:t>
            </a:r>
            <a:endParaRPr lang="en-AU" dirty="0"/>
          </a:p>
          <a:p>
            <a:pPr lvl="2"/>
            <a:r>
              <a:rPr lang="en-AU" dirty="0" smtClean="0"/>
              <a:t>NDIS Code of Conduct</a:t>
            </a:r>
          </a:p>
          <a:p>
            <a:pPr lvl="2"/>
            <a:r>
              <a:rPr lang="en-AU" dirty="0" smtClean="0"/>
              <a:t>NDIS Practice Standards</a:t>
            </a:r>
          </a:p>
          <a:p>
            <a:pPr lvl="2"/>
            <a:r>
              <a:rPr lang="en-AU" dirty="0" smtClean="0"/>
              <a:t>Complaints management requirements</a:t>
            </a:r>
          </a:p>
          <a:p>
            <a:pPr lvl="2"/>
            <a:r>
              <a:rPr lang="en-AU" dirty="0" smtClean="0"/>
              <a:t>Incident management and reportable incident requirements</a:t>
            </a:r>
          </a:p>
          <a:p>
            <a:pPr lvl="2"/>
            <a:r>
              <a:rPr lang="en-AU" dirty="0" smtClean="0"/>
              <a:t>Worker screening</a:t>
            </a:r>
          </a:p>
          <a:p>
            <a:pPr lvl="2"/>
            <a:r>
              <a:rPr lang="en-AU" dirty="0" smtClean="0"/>
              <a:t>Behaviour support requirements (if applicable)</a:t>
            </a:r>
          </a:p>
          <a:p>
            <a:endParaRPr lang="en-AU" dirty="0"/>
          </a:p>
        </p:txBody>
      </p:sp>
    </p:spTree>
    <p:extLst>
      <p:ext uri="{BB962C8B-B14F-4D97-AF65-F5344CB8AC3E}">
        <p14:creationId xmlns:p14="http://schemas.microsoft.com/office/powerpoint/2010/main" val="1831854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Practice Standards</a:t>
            </a:r>
            <a:endParaRPr lang="en-AU" dirty="0"/>
          </a:p>
        </p:txBody>
      </p:sp>
      <p:sp>
        <p:nvSpPr>
          <p:cNvPr id="3" name="Content Placeholder 2"/>
          <p:cNvSpPr>
            <a:spLocks noGrp="1"/>
          </p:cNvSpPr>
          <p:nvPr>
            <p:ph idx="1"/>
          </p:nvPr>
        </p:nvSpPr>
        <p:spPr/>
        <p:txBody>
          <a:bodyPr/>
          <a:lstStyle/>
          <a:p>
            <a:r>
              <a:rPr lang="en-AU" dirty="0"/>
              <a:t>The NDIS Commission will be responsible for </a:t>
            </a:r>
            <a:r>
              <a:rPr lang="en-AU" dirty="0" smtClean="0"/>
              <a:t>registering NDIS providers  </a:t>
            </a:r>
            <a:r>
              <a:rPr lang="en-AU" dirty="0"/>
              <a:t>- they must meet quality and competency standards  </a:t>
            </a:r>
          </a:p>
          <a:p>
            <a:endParaRPr lang="en-AU" dirty="0"/>
          </a:p>
          <a:p>
            <a:r>
              <a:rPr lang="en-AU" dirty="0"/>
              <a:t>Two pathways:</a:t>
            </a:r>
          </a:p>
          <a:p>
            <a:r>
              <a:rPr lang="en-AU" dirty="0"/>
              <a:t>Verification – </a:t>
            </a:r>
            <a:r>
              <a:rPr lang="en-AU" b="0" dirty="0"/>
              <a:t>providers that deliver lower risk, less complex supports or services</a:t>
            </a:r>
          </a:p>
          <a:p>
            <a:r>
              <a:rPr lang="en-AU" dirty="0"/>
              <a:t>Certification - </a:t>
            </a:r>
            <a:r>
              <a:rPr lang="en-AU" b="0" dirty="0"/>
              <a:t>providers that deliver higher risk, more complex supports or services</a:t>
            </a:r>
          </a:p>
          <a:p>
            <a:endParaRPr lang="en-AU" dirty="0"/>
          </a:p>
        </p:txBody>
      </p:sp>
    </p:spTree>
    <p:extLst>
      <p:ext uri="{BB962C8B-B14F-4D97-AF65-F5344CB8AC3E}">
        <p14:creationId xmlns:p14="http://schemas.microsoft.com/office/powerpoint/2010/main" val="135811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Phasing in Providers</a:t>
            </a:r>
            <a:endParaRPr lang="en-AU" dirty="0"/>
          </a:p>
        </p:txBody>
      </p:sp>
      <p:sp>
        <p:nvSpPr>
          <p:cNvPr id="3" name="Content Placeholder 2"/>
          <p:cNvSpPr>
            <a:spLocks noGrp="1"/>
          </p:cNvSpPr>
          <p:nvPr>
            <p:ph idx="1"/>
          </p:nvPr>
        </p:nvSpPr>
        <p:spPr/>
        <p:txBody>
          <a:bodyPr/>
          <a:lstStyle/>
          <a:p>
            <a:r>
              <a:rPr lang="en-AU" dirty="0"/>
              <a:t>The registration of existing providers will automatically transfer to the NDIS Commission</a:t>
            </a:r>
            <a:r>
              <a:rPr lang="en-AU" dirty="0" smtClean="0"/>
              <a:t>.</a:t>
            </a:r>
          </a:p>
          <a:p>
            <a:endParaRPr lang="en-AU" dirty="0"/>
          </a:p>
          <a:p>
            <a:pPr lvl="2"/>
            <a:r>
              <a:rPr lang="en-AU" dirty="0"/>
              <a:t>Existing providers of supports will be able to continue their current operations</a:t>
            </a:r>
          </a:p>
          <a:p>
            <a:pPr lvl="2"/>
            <a:r>
              <a:rPr lang="en-AU" dirty="0"/>
              <a:t>Providers will be advised directly when to commence  registration renewal</a:t>
            </a:r>
          </a:p>
          <a:p>
            <a:pPr lvl="2"/>
            <a:r>
              <a:rPr lang="en-AU" dirty="0"/>
              <a:t>Providers will then be expected to </a:t>
            </a:r>
            <a:r>
              <a:rPr lang="en-AU" dirty="0" smtClean="0"/>
              <a:t>commence </a:t>
            </a:r>
            <a:r>
              <a:rPr lang="en-AU" dirty="0"/>
              <a:t>their new NDIS Practice Standards audit within a particular time frame</a:t>
            </a:r>
          </a:p>
          <a:p>
            <a:pPr lvl="2"/>
            <a:r>
              <a:rPr lang="en-AU" dirty="0"/>
              <a:t>The NDIS Commission will monitor completion of the audit process</a:t>
            </a:r>
          </a:p>
          <a:p>
            <a:endParaRPr lang="en-AU" dirty="0"/>
          </a:p>
        </p:txBody>
      </p:sp>
    </p:spTree>
    <p:extLst>
      <p:ext uri="{BB962C8B-B14F-4D97-AF65-F5344CB8AC3E}">
        <p14:creationId xmlns:p14="http://schemas.microsoft.com/office/powerpoint/2010/main" val="1401180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Complaints</a:t>
            </a:r>
            <a:endParaRPr lang="en-AU" dirty="0"/>
          </a:p>
        </p:txBody>
      </p:sp>
      <p:sp>
        <p:nvSpPr>
          <p:cNvPr id="3" name="Content Placeholder 2"/>
          <p:cNvSpPr>
            <a:spLocks noGrp="1"/>
          </p:cNvSpPr>
          <p:nvPr>
            <p:ph idx="1"/>
          </p:nvPr>
        </p:nvSpPr>
        <p:spPr/>
        <p:txBody>
          <a:bodyPr/>
          <a:lstStyle/>
          <a:p>
            <a:r>
              <a:rPr lang="en-AU" dirty="0"/>
              <a:t>The NDIS Commission will </a:t>
            </a:r>
            <a:r>
              <a:rPr lang="en-AU" dirty="0" smtClean="0"/>
              <a:t>be </a:t>
            </a:r>
            <a:r>
              <a:rPr lang="en-AU" dirty="0"/>
              <a:t>responsible for handling complaints about NDIS providers</a:t>
            </a:r>
          </a:p>
          <a:p>
            <a:pPr lvl="2"/>
            <a:r>
              <a:rPr lang="en-AU" dirty="0"/>
              <a:t>All complaints will be taken seriously and assessed</a:t>
            </a:r>
          </a:p>
          <a:p>
            <a:pPr lvl="2"/>
            <a:r>
              <a:rPr lang="en-AU" dirty="0"/>
              <a:t>Some complaints will be appropriate for a facilitated resolution process</a:t>
            </a:r>
          </a:p>
          <a:p>
            <a:pPr lvl="2"/>
            <a:r>
              <a:rPr lang="en-AU" dirty="0"/>
              <a:t>Some complaints will require investigation</a:t>
            </a:r>
          </a:p>
          <a:p>
            <a:pPr lvl="2"/>
            <a:endParaRPr lang="en-AU" dirty="0"/>
          </a:p>
          <a:p>
            <a:pPr marL="0" lvl="2" indent="0">
              <a:buNone/>
            </a:pPr>
            <a:r>
              <a:rPr lang="en-AU" dirty="0"/>
              <a:t>Registered providers must have internal complaints </a:t>
            </a:r>
            <a:r>
              <a:rPr lang="en-AU" dirty="0" smtClean="0"/>
              <a:t>management arrangements</a:t>
            </a:r>
            <a:endParaRPr lang="en-AU" dirty="0"/>
          </a:p>
          <a:p>
            <a:endParaRPr lang="en-AU" dirty="0"/>
          </a:p>
        </p:txBody>
      </p:sp>
    </p:spTree>
    <p:extLst>
      <p:ext uri="{BB962C8B-B14F-4D97-AF65-F5344CB8AC3E}">
        <p14:creationId xmlns:p14="http://schemas.microsoft.com/office/powerpoint/2010/main" val="3240071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themeOverride>
</file>

<file path=docProps/app.xml><?xml version="1.0" encoding="utf-8"?>
<Properties xmlns="http://schemas.openxmlformats.org/officeDocument/2006/extended-properties" xmlns:vt="http://schemas.openxmlformats.org/officeDocument/2006/docPropsVTypes">
  <Template/>
  <TotalTime>721</TotalTime>
  <Words>487</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NDIS Quality and Safeguards Commission</vt:lpstr>
      <vt:lpstr>NDIS Commission</vt:lpstr>
      <vt:lpstr>Key components </vt:lpstr>
      <vt:lpstr>NDIS Commission Indicative structure</vt:lpstr>
      <vt:lpstr>NDIS Commission Establishment</vt:lpstr>
      <vt:lpstr>Provider Registration</vt:lpstr>
      <vt:lpstr>NDIS Practice Standards</vt:lpstr>
      <vt:lpstr>Phasing in Providers</vt:lpstr>
      <vt:lpstr>Complaints</vt:lpstr>
      <vt:lpstr>Reportable Incidents</vt:lpstr>
      <vt:lpstr>Investigative Powers and Enforcement Action</vt:lpstr>
      <vt:lpstr>Behaviour Support</vt:lpstr>
      <vt:lpstr>Worker Screening</vt:lpstr>
      <vt:lpstr>NDIS Code of Conduct</vt:lpstr>
      <vt:lpstr>Obligations on providers</vt:lpstr>
      <vt:lpstr>What can providers do now to get ready?</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Fulford</dc:creator>
  <cp:lastModifiedBy>DE SOUSA, Simon</cp:lastModifiedBy>
  <cp:revision>33</cp:revision>
  <dcterms:created xsi:type="dcterms:W3CDTF">2017-10-04T04:23:03Z</dcterms:created>
  <dcterms:modified xsi:type="dcterms:W3CDTF">2018-04-23T03:20:13Z</dcterms:modified>
</cp:coreProperties>
</file>