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2.xml" ContentType="application/vnd.openxmlformats-officedocument.presentationml.tags+xml"/>
  <Override PartName="/ppt/notesSlides/notesSlide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xml" ContentType="application/vnd.openxmlformats-officedocument.presentationml.notesSlide+xml"/>
  <Override PartName="/ppt/tags/tag160.xml" ContentType="application/vnd.openxmlformats-officedocument.presentationml.tags+xml"/>
  <Override PartName="/ppt/notesSlides/notesSlide3.xml" ContentType="application/vnd.openxmlformats-officedocument.presentationml.notesSlide+xml"/>
  <Override PartName="/ppt/tags/tag161.xml" ContentType="application/vnd.openxmlformats-officedocument.presentationml.tags+xml"/>
  <Override PartName="/ppt/notesSlides/notesSlide4.xml" ContentType="application/vnd.openxmlformats-officedocument.presentationml.notesSlide+xml"/>
  <Override PartName="/ppt/tags/tag162.xml" ContentType="application/vnd.openxmlformats-officedocument.presentationml.tags+xml"/>
  <Override PartName="/ppt/notesSlides/notesSlide5.xml" ContentType="application/vnd.openxmlformats-officedocument.presentationml.notesSlide+xml"/>
  <Override PartName="/ppt/tags/tag163.xml" ContentType="application/vnd.openxmlformats-officedocument.presentationml.tags+xml"/>
  <Override PartName="/ppt/notesSlides/notesSlide6.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0.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1.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1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1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1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5.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6.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17.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9.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2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2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22.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3.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24.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25.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6.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27.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notesSlides/notesSlide2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notesSlides/notesSlide29.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notesSlides/notesSlide30.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notesSlides/notesSlide31.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32.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3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3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3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36.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37.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38.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39.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40.xml" ContentType="application/vnd.openxmlformats-officedocument.presentationml.notesSlide+xml"/>
  <Override PartName="/ppt/tags/tag280.xml" ContentType="application/vnd.openxmlformats-officedocument.presentationml.tags+xml"/>
  <Override PartName="/ppt/notesSlides/notesSlide41.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notesSlides/notesSlide42.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43.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44.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45.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46.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47.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48.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notesSlides/notesSlide49.xml" ContentType="application/vnd.openxmlformats-officedocument.presentationml.notesSlide+xml"/>
  <Override PartName="/ppt/tags/tag316.xml" ContentType="application/vnd.openxmlformats-officedocument.presentationml.tags+xml"/>
  <Override PartName="/ppt/notesSlides/notesSlide50.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51.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notesSlides/notesSlide52.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notesSlides/notesSlide53.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notesSlides/notesSlide54.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notesSlides/notesSlide55.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56.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notesSlides/notesSlide57.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58.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notesSlides/notesSlide59.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notesSlides/notesSlide60.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notesSlides/notesSlide61.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notesSlides/notesSlide62.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63.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notesSlides/notesSlide64.xml" ContentType="application/vnd.openxmlformats-officedocument.presentationml.notesSlide+xml"/>
  <Override PartName="/ppt/tags/tag360.xml" ContentType="application/vnd.openxmlformats-officedocument.presentationml.tags+xml"/>
  <Override PartName="/ppt/tags/tag361.xml" ContentType="application/vnd.openxmlformats-officedocument.presentationml.tags+xml"/>
  <Override PartName="/ppt/notesSlides/notesSlide65.xml" ContentType="application/vnd.openxmlformats-officedocument.presentationml.notesSlide+xml"/>
  <Override PartName="/ppt/tags/tag362.xml" ContentType="application/vnd.openxmlformats-officedocument.presentationml.tags+xml"/>
  <Override PartName="/ppt/notesSlides/notesSlide66.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notesSlides/notesSlide67.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68.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69.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70.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notesSlides/notesSlide71.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notesSlides/notesSlide72.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73.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notesSlides/notesSlide74.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notesSlides/notesSlide75.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76.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notesSlides/notesSlide77.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notesSlides/notesSlide78.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notesSlides/notesSlide79.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notesSlides/notesSlide80.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81.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notesSlides/notesSlide82.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notesSlides/notesSlide83.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notesSlides/notesSlide84.xml" ContentType="application/vnd.openxmlformats-officedocument.presentationml.notesSlide+xml"/>
  <Override PartName="/ppt/tags/tag433.xml" ContentType="application/vnd.openxmlformats-officedocument.presentationml.tags+xml"/>
  <Override PartName="/ppt/tags/tag434.xml" ContentType="application/vnd.openxmlformats-officedocument.presentationml.tags+xml"/>
  <Override PartName="/ppt/notesSlides/notesSlide85.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notesSlides/notesSlide86.xml" ContentType="application/vnd.openxmlformats-officedocument.presentationml.notesSlide+xml"/>
  <Override PartName="/ppt/tags/tag437.xml" ContentType="application/vnd.openxmlformats-officedocument.presentationml.tags+xml"/>
  <Override PartName="/ppt/tags/tag438.xml" ContentType="application/vnd.openxmlformats-officedocument.presentationml.tags+xml"/>
  <Override PartName="/ppt/notesSlides/notesSlide87.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88.xml" ContentType="application/vnd.openxmlformats-officedocument.presentationml.notesSlide+xml"/>
  <Override PartName="/ppt/tags/tag456.xml" ContentType="application/vnd.openxmlformats-officedocument.presentationml.tags+xml"/>
  <Override PartName="/ppt/notesSlides/notesSlide89.xml" ContentType="application/vnd.openxmlformats-officedocument.presentationml.notesSlide+xml"/>
  <Override PartName="/ppt/tags/tag457.xml" ContentType="application/vnd.openxmlformats-officedocument.presentationml.tags+xml"/>
  <Override PartName="/ppt/notesSlides/notesSlide90.xml" ContentType="application/vnd.openxmlformats-officedocument.presentationml.notesSlide+xml"/>
  <Override PartName="/ppt/tags/tag458.xml" ContentType="application/vnd.openxmlformats-officedocument.presentationml.tags+xml"/>
  <Override PartName="/ppt/notesSlides/notesSlide91.xml" ContentType="application/vnd.openxmlformats-officedocument.presentationml.notesSlide+xml"/>
  <Override PartName="/ppt/tags/tag459.xml" ContentType="application/vnd.openxmlformats-officedocument.presentationml.tags+xml"/>
  <Override PartName="/ppt/notesSlides/notesSlide92.xml" ContentType="application/vnd.openxmlformats-officedocument.presentationml.notesSlide+xml"/>
  <Override PartName="/ppt/tags/tag460.xml" ContentType="application/vnd.openxmlformats-officedocument.presentationml.tags+xml"/>
  <Override PartName="/ppt/notesSlides/notesSlide93.xml" ContentType="application/vnd.openxmlformats-officedocument.presentationml.notesSlide+xml"/>
  <Override PartName="/ppt/tags/tag461.xml" ContentType="application/vnd.openxmlformats-officedocument.presentationml.tags+xml"/>
  <Override PartName="/ppt/notesSlides/notesSlide94.xml" ContentType="application/vnd.openxmlformats-officedocument.presentationml.notesSlide+xml"/>
  <Override PartName="/ppt/tags/tag462.xml" ContentType="application/vnd.openxmlformats-officedocument.presentationml.tags+xml"/>
  <Override PartName="/ppt/notesSlides/notesSlide95.xml" ContentType="application/vnd.openxmlformats-officedocument.presentationml.notesSlide+xml"/>
  <Override PartName="/ppt/tags/tag463.xml" ContentType="application/vnd.openxmlformats-officedocument.presentationml.tags+xml"/>
  <Override PartName="/ppt/notesSlides/notesSlide96.xml" ContentType="application/vnd.openxmlformats-officedocument.presentationml.notesSlide+xml"/>
  <Override PartName="/ppt/tags/tag464.xml" ContentType="application/vnd.openxmlformats-officedocument.presentationml.tags+xml"/>
  <Override PartName="/ppt/notesSlides/notesSlide97.xml" ContentType="application/vnd.openxmlformats-officedocument.presentationml.notesSlide+xml"/>
  <Override PartName="/ppt/tags/tag465.xml" ContentType="application/vnd.openxmlformats-officedocument.presentationml.tags+xml"/>
  <Override PartName="/ppt/notesSlides/notesSlide98.xml" ContentType="application/vnd.openxmlformats-officedocument.presentationml.notesSlide+xml"/>
  <Override PartName="/ppt/tags/tag466.xml" ContentType="application/vnd.openxmlformats-officedocument.presentationml.tags+xml"/>
  <Override PartName="/ppt/notesSlides/notesSlide99.xml" ContentType="application/vnd.openxmlformats-officedocument.presentationml.notesSlide+xml"/>
  <Override PartName="/ppt/tags/tag467.xml" ContentType="application/vnd.openxmlformats-officedocument.presentationml.tags+xml"/>
  <Override PartName="/ppt/notesSlides/notesSlide100.xml" ContentType="application/vnd.openxmlformats-officedocument.presentationml.notesSlide+xml"/>
  <Override PartName="/ppt/tags/tag468.xml" ContentType="application/vnd.openxmlformats-officedocument.presentationml.tags+xml"/>
  <Override PartName="/ppt/notesSlides/notesSlide101.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102.xml" ContentType="application/vnd.openxmlformats-officedocument.presentationml.notesSlide+xml"/>
  <Override PartName="/ppt/tags/tag479.xml" ContentType="application/vnd.openxmlformats-officedocument.presentationml.tags+xml"/>
  <Override PartName="/ppt/notesSlides/notesSlide103.xml" ContentType="application/vnd.openxmlformats-officedocument.presentationml.notesSlide+xml"/>
  <Override PartName="/ppt/tags/tag480.xml" ContentType="application/vnd.openxmlformats-officedocument.presentationml.tags+xml"/>
  <Override PartName="/ppt/notesSlides/notesSlide104.xml" ContentType="application/vnd.openxmlformats-officedocument.presentationml.notesSlide+xml"/>
  <Override PartName="/ppt/tags/tag481.xml" ContentType="application/vnd.openxmlformats-officedocument.presentationml.tags+xml"/>
  <Override PartName="/ppt/notesSlides/notesSlide105.xml" ContentType="application/vnd.openxmlformats-officedocument.presentationml.notesSlide+xml"/>
  <Override PartName="/ppt/tags/tag482.xml" ContentType="application/vnd.openxmlformats-officedocument.presentationml.tags+xml"/>
  <Override PartName="/ppt/notesSlides/notesSlide106.xml" ContentType="application/vnd.openxmlformats-officedocument.presentationml.notesSlide+xml"/>
  <Override PartName="/ppt/tags/tag483.xml" ContentType="application/vnd.openxmlformats-officedocument.presentationml.tags+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Lst>
  <p:notesMasterIdLst>
    <p:notesMasterId r:id="rId112"/>
  </p:notesMasterIdLst>
  <p:handoutMasterIdLst>
    <p:handoutMasterId r:id="rId113"/>
  </p:handoutMasterIdLst>
  <p:sldIdLst>
    <p:sldId id="298" r:id="rId5"/>
    <p:sldId id="2344" r:id="rId6"/>
    <p:sldId id="2490" r:id="rId7"/>
    <p:sldId id="2439" r:id="rId8"/>
    <p:sldId id="2498" r:id="rId9"/>
    <p:sldId id="2478" r:id="rId10"/>
    <p:sldId id="2503" r:id="rId11"/>
    <p:sldId id="2504" r:id="rId12"/>
    <p:sldId id="2505" r:id="rId13"/>
    <p:sldId id="2506" r:id="rId14"/>
    <p:sldId id="2507" r:id="rId15"/>
    <p:sldId id="2508" r:id="rId16"/>
    <p:sldId id="2509" r:id="rId17"/>
    <p:sldId id="2510" r:id="rId18"/>
    <p:sldId id="2511" r:id="rId19"/>
    <p:sldId id="2512" r:id="rId20"/>
    <p:sldId id="2513" r:id="rId21"/>
    <p:sldId id="2514" r:id="rId22"/>
    <p:sldId id="2515" r:id="rId23"/>
    <p:sldId id="2516" r:id="rId24"/>
    <p:sldId id="2517" r:id="rId25"/>
    <p:sldId id="2518" r:id="rId26"/>
    <p:sldId id="2194" r:id="rId27"/>
    <p:sldId id="2195" r:id="rId28"/>
    <p:sldId id="2521" r:id="rId29"/>
    <p:sldId id="2283" r:id="rId30"/>
    <p:sldId id="2445" r:id="rId31"/>
    <p:sldId id="2446" r:id="rId32"/>
    <p:sldId id="2161" r:id="rId33"/>
    <p:sldId id="2162" r:id="rId34"/>
    <p:sldId id="2199" r:id="rId35"/>
    <p:sldId id="1992" r:id="rId36"/>
    <p:sldId id="2346" r:id="rId37"/>
    <p:sldId id="2494" r:id="rId38"/>
    <p:sldId id="2486" r:id="rId39"/>
    <p:sldId id="2495" r:id="rId40"/>
    <p:sldId id="2460" r:id="rId41"/>
    <p:sldId id="2461" r:id="rId42"/>
    <p:sldId id="2462" r:id="rId43"/>
    <p:sldId id="2482" r:id="rId44"/>
    <p:sldId id="2483" r:id="rId45"/>
    <p:sldId id="2496" r:id="rId46"/>
    <p:sldId id="2465" r:id="rId47"/>
    <p:sldId id="2497" r:id="rId48"/>
    <p:sldId id="2484" r:id="rId49"/>
    <p:sldId id="2485" r:id="rId50"/>
    <p:sldId id="2393" r:id="rId51"/>
    <p:sldId id="2347" r:id="rId52"/>
    <p:sldId id="2305" r:id="rId53"/>
    <p:sldId id="2487" r:id="rId54"/>
    <p:sldId id="2307" r:id="rId55"/>
    <p:sldId id="2501" r:id="rId56"/>
    <p:sldId id="2359" r:id="rId57"/>
    <p:sldId id="2360" r:id="rId58"/>
    <p:sldId id="2361" r:id="rId59"/>
    <p:sldId id="2467" r:id="rId60"/>
    <p:sldId id="2212" r:id="rId61"/>
    <p:sldId id="2054" r:id="rId62"/>
    <p:sldId id="2468" r:id="rId63"/>
    <p:sldId id="2469" r:id="rId64"/>
    <p:sldId id="2436" r:id="rId65"/>
    <p:sldId id="2455" r:id="rId66"/>
    <p:sldId id="2522" r:id="rId67"/>
    <p:sldId id="2400" r:id="rId68"/>
    <p:sldId id="2401" r:id="rId69"/>
    <p:sldId id="2520" r:id="rId70"/>
    <p:sldId id="479" r:id="rId71"/>
    <p:sldId id="2425" r:id="rId72"/>
    <p:sldId id="2240" r:id="rId73"/>
    <p:sldId id="2471" r:id="rId74"/>
    <p:sldId id="2431" r:id="rId75"/>
    <p:sldId id="2382" r:id="rId76"/>
    <p:sldId id="2447" r:id="rId77"/>
    <p:sldId id="2448" r:id="rId78"/>
    <p:sldId id="2449" r:id="rId79"/>
    <p:sldId id="2348" r:id="rId80"/>
    <p:sldId id="2451" r:id="rId81"/>
    <p:sldId id="2452" r:id="rId82"/>
    <p:sldId id="2453" r:id="rId83"/>
    <p:sldId id="2454" r:id="rId84"/>
    <p:sldId id="2349" r:id="rId85"/>
    <p:sldId id="2491" r:id="rId86"/>
    <p:sldId id="2492" r:id="rId87"/>
    <p:sldId id="2493" r:id="rId88"/>
    <p:sldId id="2499" r:id="rId89"/>
    <p:sldId id="2500" r:id="rId90"/>
    <p:sldId id="362" r:id="rId91"/>
    <p:sldId id="2350" r:id="rId92"/>
    <p:sldId id="2297" r:id="rId93"/>
    <p:sldId id="2189" r:id="rId94"/>
    <p:sldId id="2364" r:id="rId95"/>
    <p:sldId id="2394" r:id="rId96"/>
    <p:sldId id="2432" r:id="rId97"/>
    <p:sldId id="2317" r:id="rId98"/>
    <p:sldId id="2335" r:id="rId99"/>
    <p:sldId id="2433" r:id="rId100"/>
    <p:sldId id="2336" r:id="rId101"/>
    <p:sldId id="2502" r:id="rId102"/>
    <p:sldId id="2519" r:id="rId103"/>
    <p:sldId id="2435" r:id="rId104"/>
    <p:sldId id="2141" r:id="rId105"/>
    <p:sldId id="2397" r:id="rId106"/>
    <p:sldId id="2314" r:id="rId107"/>
    <p:sldId id="2315" r:id="rId108"/>
    <p:sldId id="2316" r:id="rId109"/>
    <p:sldId id="2489" r:id="rId110"/>
    <p:sldId id="279" r:id="rId111"/>
  </p:sldIdLst>
  <p:sldSz cx="12192000" cy="6858000"/>
  <p:notesSz cx="6811963" cy="9942513"/>
  <p:custShowLst>
    <p:custShow name="Format Guide Workshop" id="0">
      <p:sldLst/>
    </p:custShow>
  </p:custShowLst>
  <p:custDataLst>
    <p:tags r:id="rId1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6D7303D-A83C-431E-A0E1-FD17FE264DC7}">
          <p14:sldIdLst>
            <p14:sldId id="298"/>
          </p14:sldIdLst>
        </p14:section>
        <p14:section name="1 Executive summary Summary of recommendations List of terminology" id="{3C3334A5-6DBB-43AE-9CCE-ADF7297AF6A1}">
          <p14:sldIdLst>
            <p14:sldId id="2344"/>
            <p14:sldId id="2490"/>
            <p14:sldId id="2439"/>
            <p14:sldId id="2498"/>
            <p14:sldId id="2478"/>
          </p14:sldIdLst>
        </p14:section>
        <p14:section name="2 Chapter 1: Context and introduction" id="{BB92B7BA-8E51-4E89-9611-4FC71E0F9E19}">
          <p14:sldIdLst>
            <p14:sldId id="2503"/>
            <p14:sldId id="2504"/>
            <p14:sldId id="2505"/>
            <p14:sldId id="2506"/>
            <p14:sldId id="2507"/>
            <p14:sldId id="2508"/>
            <p14:sldId id="2509"/>
            <p14:sldId id="2510"/>
            <p14:sldId id="2511"/>
            <p14:sldId id="2512"/>
            <p14:sldId id="2513"/>
            <p14:sldId id="2514"/>
            <p14:sldId id="2515"/>
            <p14:sldId id="2516"/>
            <p14:sldId id="2517"/>
            <p14:sldId id="2518"/>
            <p14:sldId id="2194"/>
            <p14:sldId id="2195"/>
            <p14:sldId id="2521"/>
            <p14:sldId id="2283"/>
            <p14:sldId id="2445"/>
            <p14:sldId id="2446"/>
            <p14:sldId id="2161"/>
            <p14:sldId id="2162"/>
            <p14:sldId id="2199"/>
            <p14:sldId id="1992"/>
          </p14:sldIdLst>
        </p14:section>
        <p14:section name="3 Chapter 2: Referrals (triggers and triaging)" id="{8C8038FF-BA0C-477D-87E7-F4DC9CAA216B}">
          <p14:sldIdLst>
            <p14:sldId id="2346"/>
            <p14:sldId id="2494"/>
            <p14:sldId id="2486"/>
            <p14:sldId id="2495"/>
            <p14:sldId id="2460"/>
            <p14:sldId id="2461"/>
            <p14:sldId id="2462"/>
            <p14:sldId id="2482"/>
            <p14:sldId id="2483"/>
            <p14:sldId id="2496"/>
            <p14:sldId id="2465"/>
            <p14:sldId id="2497"/>
            <p14:sldId id="2484"/>
            <p14:sldId id="2485"/>
            <p14:sldId id="2393"/>
          </p14:sldIdLst>
        </p14:section>
        <p14:section name="4 Chapter 3: Program recommendations and work capacity" id="{A8E31C75-37C5-40E9-9BA3-634D65AACB22}">
          <p14:sldIdLst>
            <p14:sldId id="2347"/>
            <p14:sldId id="2305"/>
            <p14:sldId id="2487"/>
            <p14:sldId id="2307"/>
            <p14:sldId id="2501"/>
            <p14:sldId id="2359"/>
            <p14:sldId id="2360"/>
            <p14:sldId id="2361"/>
            <p14:sldId id="2467"/>
            <p14:sldId id="2212"/>
            <p14:sldId id="2054"/>
            <p14:sldId id="2468"/>
            <p14:sldId id="2469"/>
            <p14:sldId id="2436"/>
            <p14:sldId id="2455"/>
            <p14:sldId id="2522"/>
            <p14:sldId id="2400"/>
            <p14:sldId id="2401"/>
            <p14:sldId id="2520"/>
            <p14:sldId id="479"/>
            <p14:sldId id="2425"/>
            <p14:sldId id="2240"/>
            <p14:sldId id="2471"/>
            <p14:sldId id="2431"/>
            <p14:sldId id="2382"/>
            <p14:sldId id="2447"/>
            <p14:sldId id="2448"/>
            <p14:sldId id="2449"/>
          </p14:sldIdLst>
        </p14:section>
        <p14:section name="5 Chapter 4: Further opportunities for change" id="{0BABD079-FC19-4DCA-8E1E-BBAD9B7909AF}">
          <p14:sldIdLst>
            <p14:sldId id="2348"/>
            <p14:sldId id="2451"/>
            <p14:sldId id="2452"/>
            <p14:sldId id="2453"/>
            <p14:sldId id="2454"/>
          </p14:sldIdLst>
        </p14:section>
        <p14:section name="6 Chapter 5: Implementation and impact assessment" id="{A1C921C9-B2C0-4FDD-9486-72723C9E522F}">
          <p14:sldIdLst>
            <p14:sldId id="2349"/>
            <p14:sldId id="2491"/>
            <p14:sldId id="2492"/>
            <p14:sldId id="2493"/>
            <p14:sldId id="2499"/>
            <p14:sldId id="2500"/>
            <p14:sldId id="362"/>
          </p14:sldIdLst>
        </p14:section>
        <p14:section name="7 Appendix" id="{C12C9E41-370F-4745-8C04-F827D7C718A8}">
          <p14:sldIdLst>
            <p14:sldId id="2350"/>
            <p14:sldId id="2297"/>
            <p14:sldId id="2189"/>
            <p14:sldId id="2364"/>
            <p14:sldId id="2394"/>
            <p14:sldId id="2432"/>
            <p14:sldId id="2317"/>
            <p14:sldId id="2335"/>
            <p14:sldId id="2433"/>
            <p14:sldId id="2336"/>
            <p14:sldId id="2502"/>
            <p14:sldId id="2519"/>
            <p14:sldId id="2435"/>
            <p14:sldId id="2141"/>
            <p14:sldId id="2397"/>
            <p14:sldId id="2314"/>
            <p14:sldId id="2315"/>
            <p14:sldId id="2316"/>
            <p14:sldId id="2489"/>
            <p14:sldId id="279"/>
          </p14:sldIdLst>
        </p14:section>
      </p14:sectionLst>
    </p:ext>
    <p:ext uri="{EFAFB233-063F-42B5-8137-9DF3F51BA10A}">
      <p15:sldGuideLst xmlns:p15="http://schemas.microsoft.com/office/powerpoint/2012/main">
        <p15:guide id="1" orient="horz" pos="912" userDrawn="1">
          <p15:clr>
            <a:srgbClr val="A4A3A4"/>
          </p15:clr>
        </p15:guide>
        <p15:guide id="2" pos="1632" userDrawn="1">
          <p15:clr>
            <a:srgbClr val="A4A3A4"/>
          </p15:clr>
        </p15:guide>
        <p15:guide id="3" orient="horz" pos="3288"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547"/>
    <a:srgbClr val="F2F2F2"/>
    <a:srgbClr val="A6A6A6"/>
    <a:srgbClr val="FF9221"/>
    <a:srgbClr val="005A70"/>
    <a:srgbClr val="CAEE9C"/>
    <a:srgbClr val="00B0B9"/>
    <a:srgbClr val="FFD3A6"/>
    <a:srgbClr val="409E5F"/>
    <a:srgbClr val="EE7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4" autoAdjust="0"/>
    <p:restoredTop sz="95069" autoAdjust="0"/>
  </p:normalViewPr>
  <p:slideViewPr>
    <p:cSldViewPr snapToGrid="0">
      <p:cViewPr varScale="1">
        <p:scale>
          <a:sx n="71" d="100"/>
          <a:sy n="71" d="100"/>
        </p:scale>
        <p:origin x="78" y="1770"/>
      </p:cViewPr>
      <p:guideLst>
        <p:guide orient="horz" pos="912"/>
        <p:guide pos="1632"/>
        <p:guide orient="horz" pos="3288"/>
        <p:guide pos="3840"/>
      </p:guideLst>
    </p:cSldViewPr>
  </p:slideViewPr>
  <p:outlineViewPr>
    <p:cViewPr>
      <p:scale>
        <a:sx n="33" d="100"/>
        <a:sy n="33" d="100"/>
      </p:scale>
      <p:origin x="0" y="-285"/>
    </p:cViewPr>
    <p:sldLst>
      <p:sld r:id="rId1" collapse="1"/>
    </p:sldLst>
  </p:outlineViewPr>
  <p:notesTextViewPr>
    <p:cViewPr>
      <p:scale>
        <a:sx n="150" d="100"/>
        <a:sy n="150" d="100"/>
      </p:scale>
      <p:origin x="0" y="0"/>
    </p:cViewPr>
  </p:notesTextViewPr>
  <p:sorterViewPr>
    <p:cViewPr>
      <p:scale>
        <a:sx n="125" d="100"/>
        <a:sy n="125" d="100"/>
      </p:scale>
      <p:origin x="0" y="-32463"/>
    </p:cViewPr>
  </p:sorterViewPr>
  <p:notesViewPr>
    <p:cSldViewPr snapToGrid="0">
      <p:cViewPr>
        <p:scale>
          <a:sx n="75" d="100"/>
          <a:sy n="75" d="100"/>
        </p:scale>
        <p:origin x="2790" y="1218"/>
      </p:cViewPr>
      <p:guideLst/>
    </p:cSldViewPr>
  </p:notesViewPr>
  <p:gridSpacing cx="39601" cy="39601"/>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_rels/viewProps.xml.rels><?xml version="1.0" encoding="UTF-8" standalone="yes"?>
<Relationships xmlns="http://schemas.openxmlformats.org/package/2006/relationships"><Relationship Id="rId1"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51850" cy="498853"/>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858539" y="3"/>
            <a:ext cx="2951850" cy="498853"/>
          </a:xfrm>
          <a:prstGeom prst="rect">
            <a:avLst/>
          </a:prstGeom>
        </p:spPr>
        <p:txBody>
          <a:bodyPr vert="horz" lIns="92492" tIns="46246" rIns="92492" bIns="46246" rtlCol="0"/>
          <a:lstStyle>
            <a:lvl1pPr algn="r">
              <a:defRPr sz="1200"/>
            </a:lvl1pPr>
          </a:lstStyle>
          <a:p>
            <a:fld id="{57691E93-EF64-46CC-85E2-BBB5BEDB9501}" type="datetimeFigureOut">
              <a:rPr lang="en-US" sz="800"/>
              <a:t>6/17/2021</a:t>
            </a:fld>
            <a:endParaRPr lang="en-US" sz="800" dirty="0"/>
          </a:p>
        </p:txBody>
      </p:sp>
      <p:sp>
        <p:nvSpPr>
          <p:cNvPr id="4" name="Footer Placeholder 3"/>
          <p:cNvSpPr>
            <a:spLocks noGrp="1"/>
          </p:cNvSpPr>
          <p:nvPr>
            <p:ph type="ftr" sz="quarter" idx="2"/>
          </p:nvPr>
        </p:nvSpPr>
        <p:spPr>
          <a:xfrm>
            <a:off x="3" y="9443665"/>
            <a:ext cx="2951850" cy="498852"/>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858539" y="9443665"/>
            <a:ext cx="2951850" cy="498852"/>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748083"/>
            <a:ext cx="6810387" cy="5194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sym typeface="Georgia" panose="02040502050405020303" pitchFamily="18" charset="0"/>
            </a:endParaRPr>
          </a:p>
        </p:txBody>
      </p:sp>
      <p:sp>
        <p:nvSpPr>
          <p:cNvPr id="2" name="Header Placeholder 1"/>
          <p:cNvSpPr>
            <a:spLocks noGrp="1"/>
          </p:cNvSpPr>
          <p:nvPr>
            <p:ph type="hdr" sz="quarter"/>
          </p:nvPr>
        </p:nvSpPr>
        <p:spPr>
          <a:xfrm>
            <a:off x="80789" y="3"/>
            <a:ext cx="2871063" cy="498853"/>
          </a:xfrm>
          <a:prstGeom prst="rect">
            <a:avLst/>
          </a:prstGeom>
        </p:spPr>
        <p:txBody>
          <a:bodyPr vert="horz" lIns="92492" tIns="46246" rIns="92492" bIns="46246" rtlCol="0"/>
          <a:lstStyle>
            <a:lvl1pPr algn="l">
              <a:defRPr sz="1400">
                <a:latin typeface="+mn-lt"/>
                <a:ea typeface="+mn-ea"/>
                <a:cs typeface="+mn-cs"/>
                <a:sym typeface="Georgia" panose="02040502050405020303" pitchFamily="18" charset="0"/>
              </a:defRPr>
            </a:lvl1pPr>
          </a:lstStyle>
          <a:p>
            <a:endParaRPr lang="en-US" dirty="0"/>
          </a:p>
        </p:txBody>
      </p:sp>
      <p:sp>
        <p:nvSpPr>
          <p:cNvPr id="4" name="Slide Image Placeholder 3"/>
          <p:cNvSpPr>
            <a:spLocks noGrp="1" noRot="1" noChangeAspect="1"/>
          </p:cNvSpPr>
          <p:nvPr>
            <p:ph type="sldImg" idx="2"/>
          </p:nvPr>
        </p:nvSpPr>
        <p:spPr>
          <a:xfrm>
            <a:off x="-165100" y="619125"/>
            <a:ext cx="7124700" cy="4008438"/>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0789" y="9412904"/>
            <a:ext cx="2871063" cy="498852"/>
          </a:xfrm>
          <a:prstGeom prst="rect">
            <a:avLst/>
          </a:prstGeom>
        </p:spPr>
        <p:txBody>
          <a:bodyPr vert="horz" lIns="92492" tIns="46246" rIns="92492" bIns="46246" rtlCol="0" anchor="b"/>
          <a:lstStyle>
            <a:lvl1pPr algn="l">
              <a:defRPr sz="1400">
                <a:latin typeface="+mn-lt"/>
                <a:ea typeface="+mn-ea"/>
                <a:cs typeface="+mn-cs"/>
                <a:sym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58539" y="9412904"/>
            <a:ext cx="2861932" cy="498852"/>
          </a:xfrm>
          <a:prstGeom prst="rect">
            <a:avLst/>
          </a:prstGeom>
        </p:spPr>
        <p:txBody>
          <a:bodyPr vert="horz" lIns="92492" tIns="46246" rIns="92492" bIns="46246" rtlCol="0" anchor="b"/>
          <a:lstStyle>
            <a:lvl1pPr algn="r">
              <a:defRPr sz="1400">
                <a:latin typeface="+mn-lt"/>
                <a:ea typeface="+mn-ea"/>
                <a:cs typeface="+mn-cs"/>
                <a:sym typeface="Georgia" panose="02040502050405020303" pitchFamily="18" charset="0"/>
              </a:defRPr>
            </a:lvl1pPr>
          </a:lstStyle>
          <a:p>
            <a:r>
              <a:rPr lang="en-US"/>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4362" y="5075262"/>
            <a:ext cx="6285976" cy="4057222"/>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858764" y="0"/>
            <a:ext cx="2951644" cy="499005"/>
          </a:xfrm>
          <a:prstGeom prst="rect">
            <a:avLst/>
          </a:prstGeom>
        </p:spPr>
        <p:txBody>
          <a:bodyPr vert="horz" lIns="91440" tIns="45720" rIns="91440" bIns="45720" rtlCol="0"/>
          <a:lstStyle>
            <a:lvl1pPr algn="r">
              <a:defRPr sz="1200">
                <a:latin typeface="+mn-lt"/>
                <a:ea typeface="+mn-ea"/>
                <a:cs typeface="+mn-cs"/>
                <a:sym typeface="Georgia" panose="02040502050405020303" pitchFamily="18" charset="0"/>
              </a:defRPr>
            </a:lvl1pPr>
          </a:lstStyle>
          <a:p>
            <a:fld id="{F2C7CF5F-7CF3-4DF3-838A-EE34544862CC}" type="datetimeFigureOut">
              <a:rPr lang="en-US" smtClean="0"/>
              <a:pPr/>
              <a:t>6/17/2021</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Georgia" panose="02040502050405020303" pitchFamily="18" charset="0"/>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Georgia" panose="02040502050405020303" pitchFamily="18" charset="0"/>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Georgia" panose="02040502050405020303" pitchFamily="18" charset="0"/>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Georgia" panose="02040502050405020303" pitchFamily="18" charset="0"/>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Georgia" panose="02040502050405020303"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3" userDrawn="1">
          <p15:clr>
            <a:srgbClr val="F26B43"/>
          </p15:clr>
        </p15:guide>
        <p15:guide id="2" pos="214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99197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17033215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99</a:t>
            </a:fld>
            <a:endParaRPr lang="en-US" dirty="0"/>
          </a:p>
        </p:txBody>
      </p:sp>
    </p:spTree>
    <p:extLst>
      <p:ext uri="{BB962C8B-B14F-4D97-AF65-F5344CB8AC3E}">
        <p14:creationId xmlns:p14="http://schemas.microsoft.com/office/powerpoint/2010/main" val="6428496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100</a:t>
            </a:fld>
            <a:endParaRPr lang="en-US" dirty="0"/>
          </a:p>
        </p:txBody>
      </p:sp>
    </p:spTree>
    <p:extLst>
      <p:ext uri="{BB962C8B-B14F-4D97-AF65-F5344CB8AC3E}">
        <p14:creationId xmlns:p14="http://schemas.microsoft.com/office/powerpoint/2010/main" val="3291573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101</a:t>
            </a:fld>
            <a:endParaRPr lang="en-US" dirty="0"/>
          </a:p>
        </p:txBody>
      </p:sp>
    </p:spTree>
    <p:extLst>
      <p:ext uri="{BB962C8B-B14F-4D97-AF65-F5344CB8AC3E}">
        <p14:creationId xmlns:p14="http://schemas.microsoft.com/office/powerpoint/2010/main" val="5824539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102</a:t>
            </a:fld>
            <a:endParaRPr lang="en-US" dirty="0"/>
          </a:p>
        </p:txBody>
      </p:sp>
    </p:spTree>
    <p:extLst>
      <p:ext uri="{BB962C8B-B14F-4D97-AF65-F5344CB8AC3E}">
        <p14:creationId xmlns:p14="http://schemas.microsoft.com/office/powerpoint/2010/main" val="6980847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103</a:t>
            </a:fld>
            <a:endParaRPr lang="en-US" dirty="0"/>
          </a:p>
        </p:txBody>
      </p:sp>
    </p:spTree>
    <p:extLst>
      <p:ext uri="{BB962C8B-B14F-4D97-AF65-F5344CB8AC3E}">
        <p14:creationId xmlns:p14="http://schemas.microsoft.com/office/powerpoint/2010/main" val="6398631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104</a:t>
            </a:fld>
            <a:endParaRPr lang="en-US" dirty="0"/>
          </a:p>
        </p:txBody>
      </p:sp>
    </p:spTree>
    <p:extLst>
      <p:ext uri="{BB962C8B-B14F-4D97-AF65-F5344CB8AC3E}">
        <p14:creationId xmlns:p14="http://schemas.microsoft.com/office/powerpoint/2010/main" val="1146807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105</a:t>
            </a:fld>
            <a:endParaRPr lang="en-US" dirty="0"/>
          </a:p>
        </p:txBody>
      </p:sp>
    </p:spTree>
    <p:extLst>
      <p:ext uri="{BB962C8B-B14F-4D97-AF65-F5344CB8AC3E}">
        <p14:creationId xmlns:p14="http://schemas.microsoft.com/office/powerpoint/2010/main" val="20549334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106</a:t>
            </a:fld>
            <a:endParaRPr lang="en-US" dirty="0"/>
          </a:p>
        </p:txBody>
      </p:sp>
    </p:spTree>
    <p:extLst>
      <p:ext uri="{BB962C8B-B14F-4D97-AF65-F5344CB8AC3E}">
        <p14:creationId xmlns:p14="http://schemas.microsoft.com/office/powerpoint/2010/main" val="364115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112449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FED875-7CA7-4683-B586-34E1A4A09D12}" type="slidenum">
              <a:rPr lang="en-US" smtClean="0"/>
              <a:t>11</a:t>
            </a:fld>
            <a:endParaRPr lang="en-US" dirty="0"/>
          </a:p>
        </p:txBody>
      </p:sp>
    </p:spTree>
    <p:extLst>
      <p:ext uri="{BB962C8B-B14F-4D97-AF65-F5344CB8AC3E}">
        <p14:creationId xmlns:p14="http://schemas.microsoft.com/office/powerpoint/2010/main" val="182253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12</a:t>
            </a:fld>
            <a:endParaRPr lang="en-US" dirty="0"/>
          </a:p>
        </p:txBody>
      </p:sp>
    </p:spTree>
    <p:extLst>
      <p:ext uri="{BB962C8B-B14F-4D97-AF65-F5344CB8AC3E}">
        <p14:creationId xmlns:p14="http://schemas.microsoft.com/office/powerpoint/2010/main" val="336890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13</a:t>
            </a:fld>
            <a:endParaRPr lang="en-US" dirty="0"/>
          </a:p>
        </p:txBody>
      </p:sp>
    </p:spTree>
    <p:extLst>
      <p:ext uri="{BB962C8B-B14F-4D97-AF65-F5344CB8AC3E}">
        <p14:creationId xmlns:p14="http://schemas.microsoft.com/office/powerpoint/2010/main" val="136478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14</a:t>
            </a:fld>
            <a:endParaRPr lang="en-US" dirty="0"/>
          </a:p>
        </p:txBody>
      </p:sp>
    </p:spTree>
    <p:extLst>
      <p:ext uri="{BB962C8B-B14F-4D97-AF65-F5344CB8AC3E}">
        <p14:creationId xmlns:p14="http://schemas.microsoft.com/office/powerpoint/2010/main" val="217678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ea typeface="+mn-ea"/>
                <a:cs typeface="+mn-cs"/>
                <a:sym typeface="Georgia" panose="02040502050405020303" pitchFamily="18" charset="0"/>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ea typeface="+mn-ea"/>
                <a:cs typeface="+mn-cs"/>
                <a:sym typeface="Georgia" panose="02040502050405020303"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6E6F73"/>
              </a:solidFill>
              <a:effectLst/>
              <a:uLnTx/>
              <a:uFillTx/>
              <a:ea typeface="+mn-ea"/>
              <a:cs typeface="+mn-cs"/>
              <a:sym typeface="Georgia" panose="02040502050405020303" pitchFamily="18" charset="0"/>
            </a:endParaRPr>
          </a:p>
        </p:txBody>
      </p:sp>
    </p:spTree>
    <p:extLst>
      <p:ext uri="{BB962C8B-B14F-4D97-AF65-F5344CB8AC3E}">
        <p14:creationId xmlns:p14="http://schemas.microsoft.com/office/powerpoint/2010/main" val="204193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16</a:t>
            </a:fld>
            <a:endParaRPr lang="en-US" dirty="0"/>
          </a:p>
        </p:txBody>
      </p:sp>
    </p:spTree>
    <p:extLst>
      <p:ext uri="{BB962C8B-B14F-4D97-AF65-F5344CB8AC3E}">
        <p14:creationId xmlns:p14="http://schemas.microsoft.com/office/powerpoint/2010/main" val="430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17</a:t>
            </a:fld>
            <a:endParaRPr lang="en-US" dirty="0"/>
          </a:p>
        </p:txBody>
      </p:sp>
    </p:spTree>
    <p:extLst>
      <p:ext uri="{BB962C8B-B14F-4D97-AF65-F5344CB8AC3E}">
        <p14:creationId xmlns:p14="http://schemas.microsoft.com/office/powerpoint/2010/main" val="95793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18</a:t>
            </a:fld>
            <a:endParaRPr lang="en-US" dirty="0"/>
          </a:p>
        </p:txBody>
      </p:sp>
    </p:spTree>
    <p:extLst>
      <p:ext uri="{BB962C8B-B14F-4D97-AF65-F5344CB8AC3E}">
        <p14:creationId xmlns:p14="http://schemas.microsoft.com/office/powerpoint/2010/main" val="285751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36571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19</a:t>
            </a:fld>
            <a:endParaRPr lang="en-US" dirty="0"/>
          </a:p>
        </p:txBody>
      </p:sp>
    </p:spTree>
    <p:extLst>
      <p:ext uri="{BB962C8B-B14F-4D97-AF65-F5344CB8AC3E}">
        <p14:creationId xmlns:p14="http://schemas.microsoft.com/office/powerpoint/2010/main" val="401607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20</a:t>
            </a:fld>
            <a:endParaRPr lang="en-US" dirty="0"/>
          </a:p>
        </p:txBody>
      </p:sp>
    </p:spTree>
    <p:extLst>
      <p:ext uri="{BB962C8B-B14F-4D97-AF65-F5344CB8AC3E}">
        <p14:creationId xmlns:p14="http://schemas.microsoft.com/office/powerpoint/2010/main" val="259759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21</a:t>
            </a:fld>
            <a:endParaRPr lang="en-US" dirty="0"/>
          </a:p>
        </p:txBody>
      </p:sp>
    </p:spTree>
    <p:extLst>
      <p:ext uri="{BB962C8B-B14F-4D97-AF65-F5344CB8AC3E}">
        <p14:creationId xmlns:p14="http://schemas.microsoft.com/office/powerpoint/2010/main" val="366361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22</a:t>
            </a:fld>
            <a:endParaRPr lang="en-US" dirty="0"/>
          </a:p>
        </p:txBody>
      </p:sp>
    </p:spTree>
    <p:extLst>
      <p:ext uri="{BB962C8B-B14F-4D97-AF65-F5344CB8AC3E}">
        <p14:creationId xmlns:p14="http://schemas.microsoft.com/office/powerpoint/2010/main" val="1623414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23</a:t>
            </a:fld>
            <a:endParaRPr lang="en-US" dirty="0"/>
          </a:p>
        </p:txBody>
      </p:sp>
    </p:spTree>
    <p:extLst>
      <p:ext uri="{BB962C8B-B14F-4D97-AF65-F5344CB8AC3E}">
        <p14:creationId xmlns:p14="http://schemas.microsoft.com/office/powerpoint/2010/main" val="1108734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623888"/>
            <a:ext cx="7183438"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24</a:t>
            </a:fld>
            <a:endParaRPr lang="en-US" dirty="0"/>
          </a:p>
        </p:txBody>
      </p:sp>
    </p:spTree>
    <p:extLst>
      <p:ext uri="{BB962C8B-B14F-4D97-AF65-F5344CB8AC3E}">
        <p14:creationId xmlns:p14="http://schemas.microsoft.com/office/powerpoint/2010/main" val="1271105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25</a:t>
            </a:fld>
            <a:endParaRPr lang="en-US" dirty="0"/>
          </a:p>
        </p:txBody>
      </p:sp>
    </p:spTree>
    <p:extLst>
      <p:ext uri="{BB962C8B-B14F-4D97-AF65-F5344CB8AC3E}">
        <p14:creationId xmlns:p14="http://schemas.microsoft.com/office/powerpoint/2010/main" val="2778762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26</a:t>
            </a:fld>
            <a:endParaRPr lang="en-US" dirty="0"/>
          </a:p>
        </p:txBody>
      </p:sp>
    </p:spTree>
    <p:extLst>
      <p:ext uri="{BB962C8B-B14F-4D97-AF65-F5344CB8AC3E}">
        <p14:creationId xmlns:p14="http://schemas.microsoft.com/office/powerpoint/2010/main" val="26051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27</a:t>
            </a:fld>
            <a:endParaRPr lang="en-US" dirty="0"/>
          </a:p>
        </p:txBody>
      </p:sp>
    </p:spTree>
    <p:extLst>
      <p:ext uri="{BB962C8B-B14F-4D97-AF65-F5344CB8AC3E}">
        <p14:creationId xmlns:p14="http://schemas.microsoft.com/office/powerpoint/2010/main" val="1740378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28</a:t>
            </a:fld>
            <a:endParaRPr lang="en-US" dirty="0"/>
          </a:p>
        </p:txBody>
      </p:sp>
    </p:spTree>
    <p:extLst>
      <p:ext uri="{BB962C8B-B14F-4D97-AF65-F5344CB8AC3E}">
        <p14:creationId xmlns:p14="http://schemas.microsoft.com/office/powerpoint/2010/main" val="166913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a:t>
            </a:fld>
            <a:endParaRPr lang="en-US" dirty="0"/>
          </a:p>
        </p:txBody>
      </p:sp>
    </p:spTree>
    <p:extLst>
      <p:ext uri="{BB962C8B-B14F-4D97-AF65-F5344CB8AC3E}">
        <p14:creationId xmlns:p14="http://schemas.microsoft.com/office/powerpoint/2010/main" val="51156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29</a:t>
            </a:fld>
            <a:endParaRPr lang="en-US" dirty="0"/>
          </a:p>
        </p:txBody>
      </p:sp>
    </p:spTree>
    <p:extLst>
      <p:ext uri="{BB962C8B-B14F-4D97-AF65-F5344CB8AC3E}">
        <p14:creationId xmlns:p14="http://schemas.microsoft.com/office/powerpoint/2010/main" val="1550440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30</a:t>
            </a:fld>
            <a:endParaRPr lang="en-US" dirty="0"/>
          </a:p>
        </p:txBody>
      </p:sp>
    </p:spTree>
    <p:extLst>
      <p:ext uri="{BB962C8B-B14F-4D97-AF65-F5344CB8AC3E}">
        <p14:creationId xmlns:p14="http://schemas.microsoft.com/office/powerpoint/2010/main" val="188540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31</a:t>
            </a:fld>
            <a:endParaRPr lang="en-US" dirty="0"/>
          </a:p>
        </p:txBody>
      </p:sp>
    </p:spTree>
    <p:extLst>
      <p:ext uri="{BB962C8B-B14F-4D97-AF65-F5344CB8AC3E}">
        <p14:creationId xmlns:p14="http://schemas.microsoft.com/office/powerpoint/2010/main" val="4225591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32</a:t>
            </a:fld>
            <a:endParaRPr lang="en-US" dirty="0"/>
          </a:p>
        </p:txBody>
      </p:sp>
    </p:spTree>
    <p:extLst>
      <p:ext uri="{BB962C8B-B14F-4D97-AF65-F5344CB8AC3E}">
        <p14:creationId xmlns:p14="http://schemas.microsoft.com/office/powerpoint/2010/main" val="3067118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33</a:t>
            </a:fld>
            <a:endParaRPr lang="en-US" dirty="0"/>
          </a:p>
        </p:txBody>
      </p:sp>
    </p:spTree>
    <p:extLst>
      <p:ext uri="{BB962C8B-B14F-4D97-AF65-F5344CB8AC3E}">
        <p14:creationId xmlns:p14="http://schemas.microsoft.com/office/powerpoint/2010/main" val="3910343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34</a:t>
            </a:fld>
            <a:endParaRPr lang="en-US" dirty="0"/>
          </a:p>
        </p:txBody>
      </p:sp>
    </p:spTree>
    <p:extLst>
      <p:ext uri="{BB962C8B-B14F-4D97-AF65-F5344CB8AC3E}">
        <p14:creationId xmlns:p14="http://schemas.microsoft.com/office/powerpoint/2010/main" val="2995035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35</a:t>
            </a:fld>
            <a:endParaRPr lang="en-US" dirty="0"/>
          </a:p>
        </p:txBody>
      </p:sp>
    </p:spTree>
    <p:extLst>
      <p:ext uri="{BB962C8B-B14F-4D97-AF65-F5344CB8AC3E}">
        <p14:creationId xmlns:p14="http://schemas.microsoft.com/office/powerpoint/2010/main" val="1640424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36</a:t>
            </a:fld>
            <a:endParaRPr lang="en-US" dirty="0"/>
          </a:p>
        </p:txBody>
      </p:sp>
    </p:spTree>
    <p:extLst>
      <p:ext uri="{BB962C8B-B14F-4D97-AF65-F5344CB8AC3E}">
        <p14:creationId xmlns:p14="http://schemas.microsoft.com/office/powerpoint/2010/main" val="3333800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37</a:t>
            </a:fld>
            <a:endParaRPr lang="en-US" dirty="0"/>
          </a:p>
        </p:txBody>
      </p:sp>
    </p:spTree>
    <p:extLst>
      <p:ext uri="{BB962C8B-B14F-4D97-AF65-F5344CB8AC3E}">
        <p14:creationId xmlns:p14="http://schemas.microsoft.com/office/powerpoint/2010/main" val="3819427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38</a:t>
            </a:fld>
            <a:endParaRPr lang="en-US" dirty="0"/>
          </a:p>
        </p:txBody>
      </p:sp>
    </p:spTree>
    <p:extLst>
      <p:ext uri="{BB962C8B-B14F-4D97-AF65-F5344CB8AC3E}">
        <p14:creationId xmlns:p14="http://schemas.microsoft.com/office/powerpoint/2010/main" val="250450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532396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r>
              <a:rPr lang="en-AU" dirty="0"/>
              <a:t>Recommended options are Clarify when to </a:t>
            </a:r>
          </a:p>
          <a:p>
            <a:r>
              <a:rPr lang="en-AU" dirty="0"/>
              <a:t>initiate COCR, and Increase reviews of provider </a:t>
            </a:r>
            <a:r>
              <a:rPr lang="en-AU" dirty="0" err="1"/>
              <a:t>COCRs</a:t>
            </a:r>
            <a:endParaRPr lang="en-AU" dirty="0"/>
          </a:p>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39</a:t>
            </a:fld>
            <a:endParaRPr lang="en-US" dirty="0"/>
          </a:p>
        </p:txBody>
      </p:sp>
    </p:spTree>
    <p:extLst>
      <p:ext uri="{BB962C8B-B14F-4D97-AF65-F5344CB8AC3E}">
        <p14:creationId xmlns:p14="http://schemas.microsoft.com/office/powerpoint/2010/main" val="3125241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40</a:t>
            </a:fld>
            <a:endParaRPr lang="en-US" dirty="0"/>
          </a:p>
        </p:txBody>
      </p:sp>
    </p:spTree>
    <p:extLst>
      <p:ext uri="{BB962C8B-B14F-4D97-AF65-F5344CB8AC3E}">
        <p14:creationId xmlns:p14="http://schemas.microsoft.com/office/powerpoint/2010/main" val="3745214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41</a:t>
            </a:fld>
            <a:endParaRPr lang="en-US" dirty="0"/>
          </a:p>
        </p:txBody>
      </p:sp>
    </p:spTree>
    <p:extLst>
      <p:ext uri="{BB962C8B-B14F-4D97-AF65-F5344CB8AC3E}">
        <p14:creationId xmlns:p14="http://schemas.microsoft.com/office/powerpoint/2010/main" val="2971532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42</a:t>
            </a:fld>
            <a:endParaRPr lang="en-US" dirty="0"/>
          </a:p>
        </p:txBody>
      </p:sp>
    </p:spTree>
    <p:extLst>
      <p:ext uri="{BB962C8B-B14F-4D97-AF65-F5344CB8AC3E}">
        <p14:creationId xmlns:p14="http://schemas.microsoft.com/office/powerpoint/2010/main" val="2345184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dirty="0">
                <a:solidFill>
                  <a:schemeClr val="accent3">
                    <a:lumMod val="50000"/>
                  </a:schemeClr>
                </a:solidFill>
                <a:sym typeface="Georgia" panose="02040502050405020303" pitchFamily="18" charset="0"/>
              </a:rPr>
              <a:t>Recommended is </a:t>
            </a:r>
            <a:r>
              <a:rPr lang="en-AU" sz="1200" b="0" i="0" u="none" kern="1200" spc="0" dirty="0">
                <a:solidFill>
                  <a:srgbClr val="275D38"/>
                </a:solidFill>
                <a:effectLst/>
                <a:latin typeface="+mn-lt"/>
                <a:sym typeface="Georgia" panose="02040502050405020303" pitchFamily="18" charset="0"/>
              </a:rPr>
              <a:t>remove 18-Month Review</a:t>
            </a:r>
            <a:endParaRPr lang="en-US" sz="12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b="1" dirty="0">
              <a:solidFill>
                <a:schemeClr val="accent3">
                  <a:lumMod val="50000"/>
                </a:schemeClr>
              </a:solidFill>
              <a:sym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43</a:t>
            </a:fld>
            <a:endParaRPr lang="en-US" dirty="0"/>
          </a:p>
        </p:txBody>
      </p:sp>
    </p:spTree>
    <p:extLst>
      <p:ext uri="{BB962C8B-B14F-4D97-AF65-F5344CB8AC3E}">
        <p14:creationId xmlns:p14="http://schemas.microsoft.com/office/powerpoint/2010/main" val="3152716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44</a:t>
            </a:fld>
            <a:endParaRPr lang="en-US" dirty="0"/>
          </a:p>
        </p:txBody>
      </p:sp>
    </p:spTree>
    <p:extLst>
      <p:ext uri="{BB962C8B-B14F-4D97-AF65-F5344CB8AC3E}">
        <p14:creationId xmlns:p14="http://schemas.microsoft.com/office/powerpoint/2010/main" val="120094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46</a:t>
            </a:fld>
            <a:endParaRPr lang="en-US" dirty="0"/>
          </a:p>
        </p:txBody>
      </p:sp>
    </p:spTree>
    <p:extLst>
      <p:ext uri="{BB962C8B-B14F-4D97-AF65-F5344CB8AC3E}">
        <p14:creationId xmlns:p14="http://schemas.microsoft.com/office/powerpoint/2010/main" val="2219326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47</a:t>
            </a:fld>
            <a:endParaRPr lang="en-US" dirty="0"/>
          </a:p>
        </p:txBody>
      </p:sp>
    </p:spTree>
    <p:extLst>
      <p:ext uri="{BB962C8B-B14F-4D97-AF65-F5344CB8AC3E}">
        <p14:creationId xmlns:p14="http://schemas.microsoft.com/office/powerpoint/2010/main" val="2059942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48</a:t>
            </a:fld>
            <a:endParaRPr lang="en-US" dirty="0"/>
          </a:p>
        </p:txBody>
      </p:sp>
    </p:spTree>
    <p:extLst>
      <p:ext uri="{BB962C8B-B14F-4D97-AF65-F5344CB8AC3E}">
        <p14:creationId xmlns:p14="http://schemas.microsoft.com/office/powerpoint/2010/main" val="62759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1122831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49</a:t>
            </a:fld>
            <a:endParaRPr lang="en-US" dirty="0"/>
          </a:p>
        </p:txBody>
      </p:sp>
    </p:spTree>
    <p:extLst>
      <p:ext uri="{BB962C8B-B14F-4D97-AF65-F5344CB8AC3E}">
        <p14:creationId xmlns:p14="http://schemas.microsoft.com/office/powerpoint/2010/main" val="1410086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50</a:t>
            </a:fld>
            <a:endParaRPr lang="en-US" dirty="0"/>
          </a:p>
        </p:txBody>
      </p:sp>
    </p:spTree>
    <p:extLst>
      <p:ext uri="{BB962C8B-B14F-4D97-AF65-F5344CB8AC3E}">
        <p14:creationId xmlns:p14="http://schemas.microsoft.com/office/powerpoint/2010/main" val="763254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lvl="0"/>
            <a:endParaRPr lang="en-US">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51</a:t>
            </a:fld>
            <a:endParaRPr lang="en-US" dirty="0"/>
          </a:p>
        </p:txBody>
      </p:sp>
    </p:spTree>
    <p:extLst>
      <p:ext uri="{BB962C8B-B14F-4D97-AF65-F5344CB8AC3E}">
        <p14:creationId xmlns:p14="http://schemas.microsoft.com/office/powerpoint/2010/main" val="1654470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52</a:t>
            </a:fld>
            <a:endParaRPr lang="en-US" dirty="0"/>
          </a:p>
        </p:txBody>
      </p:sp>
    </p:spTree>
    <p:extLst>
      <p:ext uri="{BB962C8B-B14F-4D97-AF65-F5344CB8AC3E}">
        <p14:creationId xmlns:p14="http://schemas.microsoft.com/office/powerpoint/2010/main" val="3642920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53</a:t>
            </a:fld>
            <a:endParaRPr lang="en-US" dirty="0"/>
          </a:p>
        </p:txBody>
      </p:sp>
    </p:spTree>
    <p:extLst>
      <p:ext uri="{BB962C8B-B14F-4D97-AF65-F5344CB8AC3E}">
        <p14:creationId xmlns:p14="http://schemas.microsoft.com/office/powerpoint/2010/main" val="14922002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54</a:t>
            </a:fld>
            <a:endParaRPr lang="en-US" dirty="0"/>
          </a:p>
        </p:txBody>
      </p:sp>
    </p:spTree>
    <p:extLst>
      <p:ext uri="{BB962C8B-B14F-4D97-AF65-F5344CB8AC3E}">
        <p14:creationId xmlns:p14="http://schemas.microsoft.com/office/powerpoint/2010/main" val="1884994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55</a:t>
            </a:fld>
            <a:endParaRPr lang="en-US" dirty="0"/>
          </a:p>
        </p:txBody>
      </p:sp>
    </p:spTree>
    <p:extLst>
      <p:ext uri="{BB962C8B-B14F-4D97-AF65-F5344CB8AC3E}">
        <p14:creationId xmlns:p14="http://schemas.microsoft.com/office/powerpoint/2010/main" val="3439655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56</a:t>
            </a:fld>
            <a:endParaRPr lang="en-US" dirty="0"/>
          </a:p>
        </p:txBody>
      </p:sp>
    </p:spTree>
    <p:extLst>
      <p:ext uri="{BB962C8B-B14F-4D97-AF65-F5344CB8AC3E}">
        <p14:creationId xmlns:p14="http://schemas.microsoft.com/office/powerpoint/2010/main" val="3243645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57</a:t>
            </a:fld>
            <a:endParaRPr lang="en-US" dirty="0"/>
          </a:p>
        </p:txBody>
      </p:sp>
    </p:spTree>
    <p:extLst>
      <p:ext uri="{BB962C8B-B14F-4D97-AF65-F5344CB8AC3E}">
        <p14:creationId xmlns:p14="http://schemas.microsoft.com/office/powerpoint/2010/main" val="1419430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58</a:t>
            </a:fld>
            <a:endParaRPr lang="en-US" dirty="0"/>
          </a:p>
        </p:txBody>
      </p:sp>
    </p:spTree>
    <p:extLst>
      <p:ext uri="{BB962C8B-B14F-4D97-AF65-F5344CB8AC3E}">
        <p14:creationId xmlns:p14="http://schemas.microsoft.com/office/powerpoint/2010/main" val="130328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1815911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59</a:t>
            </a:fld>
            <a:endParaRPr lang="en-US" dirty="0"/>
          </a:p>
        </p:txBody>
      </p:sp>
    </p:spTree>
    <p:extLst>
      <p:ext uri="{BB962C8B-B14F-4D97-AF65-F5344CB8AC3E}">
        <p14:creationId xmlns:p14="http://schemas.microsoft.com/office/powerpoint/2010/main" val="42944295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60</a:t>
            </a:fld>
            <a:endParaRPr lang="en-US" dirty="0"/>
          </a:p>
        </p:txBody>
      </p:sp>
    </p:spTree>
    <p:extLst>
      <p:ext uri="{BB962C8B-B14F-4D97-AF65-F5344CB8AC3E}">
        <p14:creationId xmlns:p14="http://schemas.microsoft.com/office/powerpoint/2010/main" val="2484428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61</a:t>
            </a:fld>
            <a:endParaRPr lang="en-US" dirty="0"/>
          </a:p>
        </p:txBody>
      </p:sp>
    </p:spTree>
    <p:extLst>
      <p:ext uri="{BB962C8B-B14F-4D97-AF65-F5344CB8AC3E}">
        <p14:creationId xmlns:p14="http://schemas.microsoft.com/office/powerpoint/2010/main" val="4057484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62</a:t>
            </a:fld>
            <a:endParaRPr lang="en-US" dirty="0"/>
          </a:p>
        </p:txBody>
      </p:sp>
    </p:spTree>
    <p:extLst>
      <p:ext uri="{BB962C8B-B14F-4D97-AF65-F5344CB8AC3E}">
        <p14:creationId xmlns:p14="http://schemas.microsoft.com/office/powerpoint/2010/main" val="21976428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63</a:t>
            </a:fld>
            <a:endParaRPr lang="en-US" dirty="0"/>
          </a:p>
        </p:txBody>
      </p:sp>
    </p:spTree>
    <p:extLst>
      <p:ext uri="{BB962C8B-B14F-4D97-AF65-F5344CB8AC3E}">
        <p14:creationId xmlns:p14="http://schemas.microsoft.com/office/powerpoint/2010/main" val="1653866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Include FY19</a:t>
            </a:r>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64</a:t>
            </a:fld>
            <a:endParaRPr lang="en-US" dirty="0"/>
          </a:p>
        </p:txBody>
      </p:sp>
    </p:spTree>
    <p:extLst>
      <p:ext uri="{BB962C8B-B14F-4D97-AF65-F5344CB8AC3E}">
        <p14:creationId xmlns:p14="http://schemas.microsoft.com/office/powerpoint/2010/main" val="31953504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65</a:t>
            </a:fld>
            <a:endParaRPr lang="en-US" dirty="0"/>
          </a:p>
        </p:txBody>
      </p:sp>
    </p:spTree>
    <p:extLst>
      <p:ext uri="{BB962C8B-B14F-4D97-AF65-F5344CB8AC3E}">
        <p14:creationId xmlns:p14="http://schemas.microsoft.com/office/powerpoint/2010/main" val="486655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685800"/>
            <a:ext cx="6097587"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srgbClr val="6E6F73"/>
                </a:solidFill>
              </a:rPr>
              <a:pPr/>
              <a:t>66</a:t>
            </a:fld>
            <a:endParaRPr lang="en-US" dirty="0">
              <a:solidFill>
                <a:srgbClr val="6E6F73"/>
              </a:solidFill>
            </a:endParaRPr>
          </a:p>
        </p:txBody>
      </p:sp>
    </p:spTree>
    <p:extLst>
      <p:ext uri="{BB962C8B-B14F-4D97-AF65-F5344CB8AC3E}">
        <p14:creationId xmlns:p14="http://schemas.microsoft.com/office/powerpoint/2010/main" val="1105243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67</a:t>
            </a:fld>
            <a:endParaRPr lang="en-US" dirty="0"/>
          </a:p>
        </p:txBody>
      </p:sp>
    </p:spTree>
    <p:extLst>
      <p:ext uri="{BB962C8B-B14F-4D97-AF65-F5344CB8AC3E}">
        <p14:creationId xmlns:p14="http://schemas.microsoft.com/office/powerpoint/2010/main" val="3716161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68</a:t>
            </a:fld>
            <a:endParaRPr lang="en-US" dirty="0"/>
          </a:p>
        </p:txBody>
      </p:sp>
    </p:spTree>
    <p:extLst>
      <p:ext uri="{BB962C8B-B14F-4D97-AF65-F5344CB8AC3E}">
        <p14:creationId xmlns:p14="http://schemas.microsoft.com/office/powerpoint/2010/main" val="111070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3219720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69</a:t>
            </a:fld>
            <a:endParaRPr lang="en-US" dirty="0"/>
          </a:p>
        </p:txBody>
      </p:sp>
    </p:spTree>
    <p:extLst>
      <p:ext uri="{BB962C8B-B14F-4D97-AF65-F5344CB8AC3E}">
        <p14:creationId xmlns:p14="http://schemas.microsoft.com/office/powerpoint/2010/main" val="17555347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70</a:t>
            </a:fld>
            <a:endParaRPr lang="en-US" dirty="0"/>
          </a:p>
        </p:txBody>
      </p:sp>
    </p:spTree>
    <p:extLst>
      <p:ext uri="{BB962C8B-B14F-4D97-AF65-F5344CB8AC3E}">
        <p14:creationId xmlns:p14="http://schemas.microsoft.com/office/powerpoint/2010/main" val="15602452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71</a:t>
            </a:fld>
            <a:endParaRPr lang="en-US" dirty="0"/>
          </a:p>
        </p:txBody>
      </p:sp>
    </p:spTree>
    <p:extLst>
      <p:ext uri="{BB962C8B-B14F-4D97-AF65-F5344CB8AC3E}">
        <p14:creationId xmlns:p14="http://schemas.microsoft.com/office/powerpoint/2010/main" val="33493160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pPr lvl="0"/>
            <a:endParaRPr lang="en-US" dirty="0">
              <a:solidFill>
                <a:srgbClr val="6E6F73"/>
              </a:solidFill>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72</a:t>
            </a:fld>
            <a:endParaRPr lang="en-US" dirty="0"/>
          </a:p>
        </p:txBody>
      </p:sp>
    </p:spTree>
    <p:extLst>
      <p:ext uri="{BB962C8B-B14F-4D97-AF65-F5344CB8AC3E}">
        <p14:creationId xmlns:p14="http://schemas.microsoft.com/office/powerpoint/2010/main" val="36698572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73</a:t>
            </a:fld>
            <a:endParaRPr lang="en-US" dirty="0"/>
          </a:p>
        </p:txBody>
      </p:sp>
    </p:spTree>
    <p:extLst>
      <p:ext uri="{BB962C8B-B14F-4D97-AF65-F5344CB8AC3E}">
        <p14:creationId xmlns:p14="http://schemas.microsoft.com/office/powerpoint/2010/main" val="802916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74</a:t>
            </a:fld>
            <a:endParaRPr lang="en-US" dirty="0"/>
          </a:p>
        </p:txBody>
      </p:sp>
    </p:spTree>
    <p:extLst>
      <p:ext uri="{BB962C8B-B14F-4D97-AF65-F5344CB8AC3E}">
        <p14:creationId xmlns:p14="http://schemas.microsoft.com/office/powerpoint/2010/main" val="19326123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75</a:t>
            </a:fld>
            <a:endParaRPr lang="en-US" dirty="0"/>
          </a:p>
        </p:txBody>
      </p:sp>
    </p:spTree>
    <p:extLst>
      <p:ext uri="{BB962C8B-B14F-4D97-AF65-F5344CB8AC3E}">
        <p14:creationId xmlns:p14="http://schemas.microsoft.com/office/powerpoint/2010/main" val="19465353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76</a:t>
            </a:fld>
            <a:endParaRPr lang="en-US" dirty="0"/>
          </a:p>
        </p:txBody>
      </p:sp>
    </p:spTree>
    <p:extLst>
      <p:ext uri="{BB962C8B-B14F-4D97-AF65-F5344CB8AC3E}">
        <p14:creationId xmlns:p14="http://schemas.microsoft.com/office/powerpoint/2010/main" val="13222655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77</a:t>
            </a:fld>
            <a:endParaRPr lang="en-US" dirty="0"/>
          </a:p>
        </p:txBody>
      </p:sp>
    </p:spTree>
    <p:extLst>
      <p:ext uri="{BB962C8B-B14F-4D97-AF65-F5344CB8AC3E}">
        <p14:creationId xmlns:p14="http://schemas.microsoft.com/office/powerpoint/2010/main" val="36943297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78</a:t>
            </a:fld>
            <a:endParaRPr lang="en-US" dirty="0"/>
          </a:p>
        </p:txBody>
      </p:sp>
    </p:spTree>
    <p:extLst>
      <p:ext uri="{BB962C8B-B14F-4D97-AF65-F5344CB8AC3E}">
        <p14:creationId xmlns:p14="http://schemas.microsoft.com/office/powerpoint/2010/main" val="128887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3079542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79</a:t>
            </a:fld>
            <a:endParaRPr lang="en-US" dirty="0"/>
          </a:p>
        </p:txBody>
      </p:sp>
    </p:spTree>
    <p:extLst>
      <p:ext uri="{BB962C8B-B14F-4D97-AF65-F5344CB8AC3E}">
        <p14:creationId xmlns:p14="http://schemas.microsoft.com/office/powerpoint/2010/main" val="32537418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80</a:t>
            </a:fld>
            <a:endParaRPr lang="en-US" dirty="0"/>
          </a:p>
        </p:txBody>
      </p:sp>
    </p:spTree>
    <p:extLst>
      <p:ext uri="{BB962C8B-B14F-4D97-AF65-F5344CB8AC3E}">
        <p14:creationId xmlns:p14="http://schemas.microsoft.com/office/powerpoint/2010/main" val="13342089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81</a:t>
            </a:fld>
            <a:endParaRPr lang="en-US" dirty="0"/>
          </a:p>
        </p:txBody>
      </p:sp>
    </p:spTree>
    <p:extLst>
      <p:ext uri="{BB962C8B-B14F-4D97-AF65-F5344CB8AC3E}">
        <p14:creationId xmlns:p14="http://schemas.microsoft.com/office/powerpoint/2010/main" val="4115608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4719315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83</a:t>
            </a:fld>
            <a:endParaRPr lang="en-US" dirty="0"/>
          </a:p>
        </p:txBody>
      </p:sp>
    </p:spTree>
    <p:extLst>
      <p:ext uri="{BB962C8B-B14F-4D97-AF65-F5344CB8AC3E}">
        <p14:creationId xmlns:p14="http://schemas.microsoft.com/office/powerpoint/2010/main" val="2302210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84</a:t>
            </a:fld>
            <a:endParaRPr lang="en-US" dirty="0"/>
          </a:p>
        </p:txBody>
      </p:sp>
    </p:spTree>
    <p:extLst>
      <p:ext uri="{BB962C8B-B14F-4D97-AF65-F5344CB8AC3E}">
        <p14:creationId xmlns:p14="http://schemas.microsoft.com/office/powerpoint/2010/main" val="9742116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400" b="0" i="0" u="none" strike="noStrike" kern="1200" cap="none" spc="0" normalizeH="0" baseline="0" noProof="0" dirty="0">
              <a:ln>
                <a:noFill/>
              </a:ln>
              <a:solidFill>
                <a:srgbClr val="6E6F73"/>
              </a:solidFill>
              <a:effectLst/>
              <a:uLnTx/>
              <a:uFillTx/>
            </a:endParaRPr>
          </a:p>
        </p:txBody>
      </p:sp>
    </p:spTree>
    <p:extLst>
      <p:ext uri="{BB962C8B-B14F-4D97-AF65-F5344CB8AC3E}">
        <p14:creationId xmlns:p14="http://schemas.microsoft.com/office/powerpoint/2010/main" val="21345099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86</a:t>
            </a:fld>
            <a:endParaRPr lang="en-US" dirty="0"/>
          </a:p>
        </p:txBody>
      </p:sp>
    </p:spTree>
    <p:extLst>
      <p:ext uri="{BB962C8B-B14F-4D97-AF65-F5344CB8AC3E}">
        <p14:creationId xmlns:p14="http://schemas.microsoft.com/office/powerpoint/2010/main" val="28604944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87</a:t>
            </a:fld>
            <a:endParaRPr lang="en-US" dirty="0"/>
          </a:p>
        </p:txBody>
      </p:sp>
    </p:spTree>
    <p:extLst>
      <p:ext uri="{BB962C8B-B14F-4D97-AF65-F5344CB8AC3E}">
        <p14:creationId xmlns:p14="http://schemas.microsoft.com/office/powerpoint/2010/main" val="36683269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88</a:t>
            </a:fld>
            <a:endParaRPr lang="en-US" dirty="0"/>
          </a:p>
        </p:txBody>
      </p:sp>
    </p:spTree>
    <p:extLst>
      <p:ext uri="{BB962C8B-B14F-4D97-AF65-F5344CB8AC3E}">
        <p14:creationId xmlns:p14="http://schemas.microsoft.com/office/powerpoint/2010/main" val="35794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8</a:t>
            </a:fld>
            <a:endParaRPr lang="en-US" dirty="0"/>
          </a:p>
        </p:txBody>
      </p:sp>
    </p:spTree>
    <p:extLst>
      <p:ext uri="{BB962C8B-B14F-4D97-AF65-F5344CB8AC3E}">
        <p14:creationId xmlns:p14="http://schemas.microsoft.com/office/powerpoint/2010/main" val="31898068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89</a:t>
            </a:fld>
            <a:endParaRPr lang="en-US" dirty="0"/>
          </a:p>
        </p:txBody>
      </p:sp>
    </p:spTree>
    <p:extLst>
      <p:ext uri="{BB962C8B-B14F-4D97-AF65-F5344CB8AC3E}">
        <p14:creationId xmlns:p14="http://schemas.microsoft.com/office/powerpoint/2010/main" val="22418237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90</a:t>
            </a:fld>
            <a:endParaRPr lang="en-US" dirty="0"/>
          </a:p>
        </p:txBody>
      </p:sp>
    </p:spTree>
    <p:extLst>
      <p:ext uri="{BB962C8B-B14F-4D97-AF65-F5344CB8AC3E}">
        <p14:creationId xmlns:p14="http://schemas.microsoft.com/office/powerpoint/2010/main" val="24998353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91</a:t>
            </a:fld>
            <a:endParaRPr lang="en-US" dirty="0"/>
          </a:p>
        </p:txBody>
      </p:sp>
    </p:spTree>
    <p:extLst>
      <p:ext uri="{BB962C8B-B14F-4D97-AF65-F5344CB8AC3E}">
        <p14:creationId xmlns:p14="http://schemas.microsoft.com/office/powerpoint/2010/main" val="22234684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92</a:t>
            </a:fld>
            <a:endParaRPr lang="en-US" dirty="0"/>
          </a:p>
        </p:txBody>
      </p:sp>
    </p:spTree>
    <p:extLst>
      <p:ext uri="{BB962C8B-B14F-4D97-AF65-F5344CB8AC3E}">
        <p14:creationId xmlns:p14="http://schemas.microsoft.com/office/powerpoint/2010/main" val="10095588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93</a:t>
            </a:fld>
            <a:endParaRPr lang="en-US" dirty="0"/>
          </a:p>
        </p:txBody>
      </p:sp>
    </p:spTree>
    <p:extLst>
      <p:ext uri="{BB962C8B-B14F-4D97-AF65-F5344CB8AC3E}">
        <p14:creationId xmlns:p14="http://schemas.microsoft.com/office/powerpoint/2010/main" val="12427526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94</a:t>
            </a:fld>
            <a:endParaRPr lang="en-US" dirty="0"/>
          </a:p>
        </p:txBody>
      </p:sp>
    </p:spTree>
    <p:extLst>
      <p:ext uri="{BB962C8B-B14F-4D97-AF65-F5344CB8AC3E}">
        <p14:creationId xmlns:p14="http://schemas.microsoft.com/office/powerpoint/2010/main" val="35502677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95</a:t>
            </a:fld>
            <a:endParaRPr lang="en-US" dirty="0"/>
          </a:p>
        </p:txBody>
      </p:sp>
    </p:spTree>
    <p:extLst>
      <p:ext uri="{BB962C8B-B14F-4D97-AF65-F5344CB8AC3E}">
        <p14:creationId xmlns:p14="http://schemas.microsoft.com/office/powerpoint/2010/main" val="42496294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96</a:t>
            </a:fld>
            <a:endParaRPr lang="en-US" dirty="0"/>
          </a:p>
        </p:txBody>
      </p:sp>
    </p:spTree>
    <p:extLst>
      <p:ext uri="{BB962C8B-B14F-4D97-AF65-F5344CB8AC3E}">
        <p14:creationId xmlns:p14="http://schemas.microsoft.com/office/powerpoint/2010/main" val="27171025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97</a:t>
            </a:fld>
            <a:endParaRPr lang="en-US" dirty="0"/>
          </a:p>
        </p:txBody>
      </p:sp>
    </p:spTree>
    <p:extLst>
      <p:ext uri="{BB962C8B-B14F-4D97-AF65-F5344CB8AC3E}">
        <p14:creationId xmlns:p14="http://schemas.microsoft.com/office/powerpoint/2010/main" val="35136654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98</a:t>
            </a:fld>
            <a:endParaRPr lang="en-US" dirty="0"/>
          </a:p>
        </p:txBody>
      </p:sp>
    </p:spTree>
    <p:extLst>
      <p:ext uri="{BB962C8B-B14F-4D97-AF65-F5344CB8AC3E}">
        <p14:creationId xmlns:p14="http://schemas.microsoft.com/office/powerpoint/2010/main" val="2302005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7.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7.png"/><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7.png"/><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4.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8.png"/><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1.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0.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9.png"/><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8.png"/><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4.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8.png"/><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4.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9.png"/><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4.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4.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4.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4.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37.vml"/><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38.vml"/><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vmlDrawing" Target="../drawings/vmlDrawing39.vml"/><Relationship Id="rId5" Type="http://schemas.openxmlformats.org/officeDocument/2006/relationships/image" Target="../media/image4.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3.jpeg"/><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image" Target="../media/image4.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image" Target="../media/image4.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44.vml"/><Relationship Id="rId6" Type="http://schemas.openxmlformats.org/officeDocument/2006/relationships/image" Target="../media/image4.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45.vml"/><Relationship Id="rId6" Type="http://schemas.openxmlformats.org/officeDocument/2006/relationships/image" Target="../media/image4.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7.png"/><Relationship Id="rId2" Type="http://schemas.openxmlformats.org/officeDocument/2006/relationships/tags" Target="../tags/tag85.xml"/><Relationship Id="rId1" Type="http://schemas.openxmlformats.org/officeDocument/2006/relationships/vmlDrawing" Target="../drawings/vmlDrawing46.vml"/><Relationship Id="rId6" Type="http://schemas.openxmlformats.org/officeDocument/2006/relationships/image" Target="../media/image4.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7.png"/><Relationship Id="rId2" Type="http://schemas.openxmlformats.org/officeDocument/2006/relationships/tags" Target="../tags/tag87.xml"/><Relationship Id="rId1" Type="http://schemas.openxmlformats.org/officeDocument/2006/relationships/vmlDrawing" Target="../drawings/vmlDrawing47.vml"/><Relationship Id="rId6" Type="http://schemas.openxmlformats.org/officeDocument/2006/relationships/image" Target="../media/image4.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7.png"/><Relationship Id="rId2" Type="http://schemas.openxmlformats.org/officeDocument/2006/relationships/tags" Target="../tags/tag89.xml"/><Relationship Id="rId1" Type="http://schemas.openxmlformats.org/officeDocument/2006/relationships/vmlDrawing" Target="../drawings/vmlDrawing48.v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7.png"/><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image" Target="../media/image4.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7.png"/><Relationship Id="rId2" Type="http://schemas.openxmlformats.org/officeDocument/2006/relationships/tags" Target="../tags/tag93.xml"/><Relationship Id="rId1" Type="http://schemas.openxmlformats.org/officeDocument/2006/relationships/vmlDrawing" Target="../drawings/vmlDrawing50.vml"/><Relationship Id="rId6" Type="http://schemas.openxmlformats.org/officeDocument/2006/relationships/image" Target="../media/image4.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7.png"/><Relationship Id="rId2" Type="http://schemas.openxmlformats.org/officeDocument/2006/relationships/tags" Target="../tags/tag95.xml"/><Relationship Id="rId1" Type="http://schemas.openxmlformats.org/officeDocument/2006/relationships/vmlDrawing" Target="../drawings/vmlDrawing51.vml"/><Relationship Id="rId6" Type="http://schemas.openxmlformats.org/officeDocument/2006/relationships/image" Target="../media/image4.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8.png"/><Relationship Id="rId2" Type="http://schemas.openxmlformats.org/officeDocument/2006/relationships/tags" Target="../tags/tag97.xml"/><Relationship Id="rId1" Type="http://schemas.openxmlformats.org/officeDocument/2006/relationships/vmlDrawing" Target="../drawings/vmlDrawing52.vml"/><Relationship Id="rId6" Type="http://schemas.openxmlformats.org/officeDocument/2006/relationships/image" Target="../media/image10.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9.png"/><Relationship Id="rId2" Type="http://schemas.openxmlformats.org/officeDocument/2006/relationships/tags" Target="../tags/tag99.xml"/><Relationship Id="rId1" Type="http://schemas.openxmlformats.org/officeDocument/2006/relationships/vmlDrawing" Target="../drawings/vmlDrawing53.vml"/><Relationship Id="rId6" Type="http://schemas.openxmlformats.org/officeDocument/2006/relationships/image" Target="../media/image4.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1.png"/><Relationship Id="rId2" Type="http://schemas.openxmlformats.org/officeDocument/2006/relationships/tags" Target="../tags/tag101.xml"/><Relationship Id="rId1" Type="http://schemas.openxmlformats.org/officeDocument/2006/relationships/vmlDrawing" Target="../drawings/vmlDrawing54.vml"/><Relationship Id="rId6" Type="http://schemas.openxmlformats.org/officeDocument/2006/relationships/image" Target="../media/image4.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9.png"/><Relationship Id="rId2" Type="http://schemas.openxmlformats.org/officeDocument/2006/relationships/tags" Target="../tags/tag103.xml"/><Relationship Id="rId1" Type="http://schemas.openxmlformats.org/officeDocument/2006/relationships/vmlDrawing" Target="../drawings/vmlDrawing55.vml"/><Relationship Id="rId6" Type="http://schemas.openxmlformats.org/officeDocument/2006/relationships/image" Target="../media/image4.emf"/><Relationship Id="rId5" Type="http://schemas.openxmlformats.org/officeDocument/2006/relationships/oleObject" Target="../embeddings/oleObject55.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8.png"/><Relationship Id="rId2" Type="http://schemas.openxmlformats.org/officeDocument/2006/relationships/tags" Target="../tags/tag105.xml"/><Relationship Id="rId1" Type="http://schemas.openxmlformats.org/officeDocument/2006/relationships/vmlDrawing" Target="../drawings/vmlDrawing56.vml"/><Relationship Id="rId6" Type="http://schemas.openxmlformats.org/officeDocument/2006/relationships/image" Target="../media/image4.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9.png"/><Relationship Id="rId2" Type="http://schemas.openxmlformats.org/officeDocument/2006/relationships/tags" Target="../tags/tag107.xml"/><Relationship Id="rId1" Type="http://schemas.openxmlformats.org/officeDocument/2006/relationships/vmlDrawing" Target="../drawings/vmlDrawing57.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8.png"/><Relationship Id="rId2" Type="http://schemas.openxmlformats.org/officeDocument/2006/relationships/tags" Target="../tags/tag109.xml"/><Relationship Id="rId1" Type="http://schemas.openxmlformats.org/officeDocument/2006/relationships/vmlDrawing" Target="../drawings/vmlDrawing58.vml"/><Relationship Id="rId6" Type="http://schemas.openxmlformats.org/officeDocument/2006/relationships/image" Target="../media/image4.emf"/><Relationship Id="rId5" Type="http://schemas.openxmlformats.org/officeDocument/2006/relationships/oleObject" Target="../embeddings/oleObject58.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9.png"/><Relationship Id="rId2" Type="http://schemas.openxmlformats.org/officeDocument/2006/relationships/tags" Target="../tags/tag111.xml"/><Relationship Id="rId1" Type="http://schemas.openxmlformats.org/officeDocument/2006/relationships/vmlDrawing" Target="../drawings/vmlDrawing59.vml"/><Relationship Id="rId6" Type="http://schemas.openxmlformats.org/officeDocument/2006/relationships/image" Target="../media/image4.emf"/><Relationship Id="rId5" Type="http://schemas.openxmlformats.org/officeDocument/2006/relationships/oleObject" Target="../embeddings/oleObject59.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60.vml"/><Relationship Id="rId6" Type="http://schemas.openxmlformats.org/officeDocument/2006/relationships/image" Target="../media/image4.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61.vml"/><Relationship Id="rId6" Type="http://schemas.openxmlformats.org/officeDocument/2006/relationships/image" Target="../media/image4.emf"/><Relationship Id="rId5" Type="http://schemas.openxmlformats.org/officeDocument/2006/relationships/oleObject" Target="../embeddings/oleObject61.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vmlDrawing" Target="../drawings/vmlDrawing62.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vmlDrawing" Target="../drawings/vmlDrawing63.vml"/><Relationship Id="rId6" Type="http://schemas.openxmlformats.org/officeDocument/2006/relationships/image" Target="../media/image4.emf"/><Relationship Id="rId5" Type="http://schemas.openxmlformats.org/officeDocument/2006/relationships/oleObject" Target="../embeddings/oleObject63.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vmlDrawing" Target="../drawings/vmlDrawing64.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1.xml"/><Relationship Id="rId1" Type="http://schemas.openxmlformats.org/officeDocument/2006/relationships/vmlDrawing" Target="../drawings/vmlDrawing65.vml"/><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vmlDrawing" Target="../drawings/vmlDrawing66.vml"/><Relationship Id="rId5" Type="http://schemas.openxmlformats.org/officeDocument/2006/relationships/image" Target="../media/image4.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vmlDrawing" Target="../drawings/vmlDrawing67.vml"/><Relationship Id="rId5" Type="http://schemas.openxmlformats.org/officeDocument/2006/relationships/image" Target="../media/image4.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vmlDrawing" Target="../drawings/vmlDrawing68.vml"/><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vmlDrawing" Target="../drawings/vmlDrawing69.vml"/><Relationship Id="rId5" Type="http://schemas.openxmlformats.org/officeDocument/2006/relationships/image" Target="../media/image4.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8.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9.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0.xml"/><Relationship Id="rId1" Type="http://schemas.openxmlformats.org/officeDocument/2006/relationships/vmlDrawing" Target="../drawings/vmlDrawing73.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3.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vmlDrawing" Target="../drawings/vmlDrawing77.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6.xml"/><Relationship Id="rId1" Type="http://schemas.openxmlformats.org/officeDocument/2006/relationships/vmlDrawing" Target="../drawings/vmlDrawing78.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8.xml"/><Relationship Id="rId7" Type="http://schemas.openxmlformats.org/officeDocument/2006/relationships/image" Target="../media/image2.emf"/><Relationship Id="rId2" Type="http://schemas.openxmlformats.org/officeDocument/2006/relationships/tags" Target="../tags/tag137.xml"/><Relationship Id="rId1" Type="http://schemas.openxmlformats.org/officeDocument/2006/relationships/vmlDrawing" Target="../drawings/vmlDrawing79.vml"/><Relationship Id="rId6" Type="http://schemas.openxmlformats.org/officeDocument/2006/relationships/oleObject" Target="../embeddings/oleObject79.bin"/><Relationship Id="rId5" Type="http://schemas.openxmlformats.org/officeDocument/2006/relationships/slideMaster" Target="../slideMasters/slideMaster1.xml"/><Relationship Id="rId4" Type="http://schemas.openxmlformats.org/officeDocument/2006/relationships/tags" Target="../tags/tag139.xml"/><Relationship Id="rId9"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80.vml"/><Relationship Id="rId6" Type="http://schemas.openxmlformats.org/officeDocument/2006/relationships/image" Target="../media/image4.emf"/><Relationship Id="rId5" Type="http://schemas.openxmlformats.org/officeDocument/2006/relationships/oleObject" Target="../embeddings/oleObject80.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4910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B90AC93-80E0-4C1C-8DF7-7818580CD6E7}"/>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800" b="0" i="0" baseline="0" dirty="0">
              <a:solidFill>
                <a:srgbClr val="FFFFFF"/>
              </a:solidFill>
              <a:latin typeface="+mn-lt"/>
              <a:ea typeface="+mj-ea"/>
              <a:cs typeface="+mj-cs"/>
              <a:sym typeface="Georgia" panose="02040502050405020303" pitchFamily="18" charset="0"/>
            </a:endParaRPr>
          </a:p>
        </p:txBody>
      </p:sp>
      <p:pic>
        <p:nvPicPr>
          <p:cNvPr id="36" name="Picture 35"/>
          <p:cNvPicPr>
            <a:picLocks noChangeAspect="1"/>
          </p:cNvPicPr>
          <p:nvPr userDrawn="1"/>
        </p:nvPicPr>
        <p:blipFill rotWithShape="1">
          <a:blip r:embed="rId7" cstate="print">
            <a:extLst>
              <a:ext uri="{28A0092B-C50C-407E-A947-70E740481C1C}">
                <a14:useLocalDpi xmlns:a14="http://schemas.microsoft.com/office/drawing/2010/main" val="0"/>
              </a:ext>
            </a:extLst>
          </a:blip>
          <a:srcRect t="6513" b="18486"/>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3" name="Rectangle 22"/>
          <p:cNvSpPr/>
          <p:nvPr userDrawn="1"/>
        </p:nvSpPr>
        <p:spPr>
          <a:xfrm>
            <a:off x="0" y="1359017"/>
            <a:ext cx="12192000" cy="19259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mn-lt"/>
              <a:sym typeface="Georgia" panose="02040502050405020303" pitchFamily="18" charset="0"/>
            </a:endParaRPr>
          </a:p>
        </p:txBody>
      </p:sp>
      <p:sp>
        <p:nvSpPr>
          <p:cNvPr id="24" name="Title 1"/>
          <p:cNvSpPr>
            <a:spLocks noGrp="1"/>
          </p:cNvSpPr>
          <p:nvPr>
            <p:ph type="ctrTitle" hasCustomPrompt="1"/>
          </p:nvPr>
        </p:nvSpPr>
        <p:spPr>
          <a:xfrm>
            <a:off x="579266" y="3552658"/>
            <a:ext cx="9193907" cy="1181862"/>
          </a:xfrm>
        </p:spPr>
        <p:txBody>
          <a:bodyPr vert="horz" wrap="square" anchor="t" anchorCtr="0">
            <a:noAutofit/>
          </a:bodyPr>
          <a:lstStyle>
            <a:lvl1pPr>
              <a:lnSpc>
                <a:spcPct val="80000"/>
              </a:lnSpc>
              <a:defRPr sz="4800">
                <a:solidFill>
                  <a:schemeClr val="bg1"/>
                </a:solidFill>
                <a:latin typeface="+mj-lt"/>
                <a:sym typeface="Georgia" panose="02040502050405020303" pitchFamily="18" charset="0"/>
              </a:defRPr>
            </a:lvl1pPr>
          </a:lstStyle>
          <a:p>
            <a:r>
              <a:rPr lang="en-US" dirty="0"/>
              <a:t>Click to add presentation title</a:t>
            </a:r>
            <a:endParaRPr lang="en-AU" dirty="0"/>
          </a:p>
        </p:txBody>
      </p:sp>
      <p:sp>
        <p:nvSpPr>
          <p:cNvPr id="25" name="Subtitle 2"/>
          <p:cNvSpPr>
            <a:spLocks noGrp="1"/>
          </p:cNvSpPr>
          <p:nvPr>
            <p:ph type="subTitle" idx="1" hasCustomPrompt="1"/>
          </p:nvPr>
        </p:nvSpPr>
        <p:spPr>
          <a:xfrm>
            <a:off x="579266" y="4790640"/>
            <a:ext cx="9193907" cy="1181862"/>
          </a:xfrm>
        </p:spPr>
        <p:txBody>
          <a:bodyPr/>
          <a:lstStyle>
            <a:lvl1pPr marL="0" indent="0" algn="l">
              <a:lnSpc>
                <a:spcPct val="100000"/>
              </a:lnSpc>
              <a:spcBef>
                <a:spcPts val="0"/>
              </a:spcBef>
              <a:buNone/>
              <a:defRPr sz="1800">
                <a:solidFill>
                  <a:schemeClr val="bg1"/>
                </a:solidFill>
                <a:latin typeface="+mn-lt"/>
                <a:sym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endParaRPr lang="en-AU" dirty="0"/>
          </a:p>
        </p:txBody>
      </p:sp>
      <p:pic>
        <p:nvPicPr>
          <p:cNvPr id="31" name="Picture 30"/>
          <p:cNvPicPr>
            <a:picLocks noChangeAspect="1"/>
          </p:cNvPicPr>
          <p:nvPr userDrawn="1"/>
        </p:nvPicPr>
        <p:blipFill rotWithShape="1">
          <a:blip r:embed="rId7" cstate="print">
            <a:extLst>
              <a:ext uri="{28A0092B-C50C-407E-A947-70E740481C1C}">
                <a14:useLocalDpi xmlns:a14="http://schemas.microsoft.com/office/drawing/2010/main" val="0"/>
              </a:ext>
            </a:extLst>
          </a:blip>
          <a:srcRect l="6545" t="6040" r="62992" b="82217"/>
          <a:stretch/>
        </p:blipFill>
        <p:spPr>
          <a:xfrm>
            <a:off x="577970" y="81114"/>
            <a:ext cx="5941031" cy="1717679"/>
          </a:xfrm>
          <a:custGeom>
            <a:avLst/>
            <a:gdLst>
              <a:gd name="connsiteX0" fmla="*/ 0 w 3749880"/>
              <a:gd name="connsiteY0" fmla="*/ 0 h 1073791"/>
              <a:gd name="connsiteX1" fmla="*/ 3749880 w 3749880"/>
              <a:gd name="connsiteY1" fmla="*/ 0 h 1073791"/>
              <a:gd name="connsiteX2" fmla="*/ 3749880 w 3749880"/>
              <a:gd name="connsiteY2" fmla="*/ 1073791 h 1073791"/>
              <a:gd name="connsiteX3" fmla="*/ 0 w 3749880"/>
              <a:gd name="connsiteY3" fmla="*/ 1073791 h 1073791"/>
            </a:gdLst>
            <a:ahLst/>
            <a:cxnLst>
              <a:cxn ang="0">
                <a:pos x="connsiteX0" y="connsiteY0"/>
              </a:cxn>
              <a:cxn ang="0">
                <a:pos x="connsiteX1" y="connsiteY1"/>
              </a:cxn>
              <a:cxn ang="0">
                <a:pos x="connsiteX2" y="connsiteY2"/>
              </a:cxn>
              <a:cxn ang="0">
                <a:pos x="connsiteX3" y="connsiteY3"/>
              </a:cxn>
            </a:cxnLst>
            <a:rect l="l" t="t" r="r" b="b"/>
            <a:pathLst>
              <a:path w="3749880" h="1073791">
                <a:moveTo>
                  <a:pt x="0" y="0"/>
                </a:moveTo>
                <a:lnTo>
                  <a:pt x="3749880" y="0"/>
                </a:lnTo>
                <a:lnTo>
                  <a:pt x="3749880" y="1073791"/>
                </a:lnTo>
                <a:lnTo>
                  <a:pt x="0" y="1073791"/>
                </a:lnTo>
                <a:close/>
              </a:path>
            </a:pathLst>
          </a:cu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1962208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50" name="think-cell Slide" r:id="rId5" imgW="286" imgH="286" progId="TCLayout.ActiveDocument.1">
                  <p:embed/>
                </p:oleObj>
              </mc:Choice>
              <mc:Fallback>
                <p:oleObj name="think-cell Slide" r:id="rId5" imgW="286" imgH="286" progId="TCLayout.ActiveDocument.1">
                  <p:embed/>
                  <p:pic>
                    <p:nvPicPr>
                      <p:cNvPr id="13" name="Objec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A7987ED-9855-405A-ABC7-89DD9BD1366A}"/>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0" i="0" baseline="0" dirty="0">
              <a:solidFill>
                <a:srgbClr val="FFFFFF"/>
              </a:solidFill>
              <a:latin typeface="+mn-lt"/>
              <a:ea typeface="+mj-ea"/>
              <a:cs typeface="+mj-cs"/>
              <a:sym typeface="Georgia" panose="02040502050405020303" pitchFamily="18" charset="0"/>
            </a:endParaRPr>
          </a:p>
        </p:txBody>
      </p:sp>
      <p:sp>
        <p:nvSpPr>
          <p:cNvPr id="2" name="Title 1"/>
          <p:cNvSpPr>
            <a:spLocks noGrp="1"/>
          </p:cNvSpPr>
          <p:nvPr>
            <p:ph type="title"/>
          </p:nvPr>
        </p:nvSpPr>
        <p:spPr>
          <a:xfrm>
            <a:off x="630075" y="622800"/>
            <a:ext cx="10933200" cy="498598"/>
          </a:xfrm>
        </p:spPr>
        <p:txBody>
          <a:bodyPr vert="horz"/>
          <a:lstStyle>
            <a:lvl1pPr>
              <a:defRPr sz="3600">
                <a:latin typeface="+mj-lt"/>
                <a:sym typeface="Georgia" panose="02040502050405020303" pitchFamily="18" charset="0"/>
              </a:defRPr>
            </a:lvl1pPr>
          </a:lstStyle>
          <a:p>
            <a:r>
              <a:rPr lang="en-US" dirty="0"/>
              <a:t>Click to edit Master title style</a:t>
            </a:r>
            <a:endParaRPr lang="en-AU" dirty="0"/>
          </a:p>
        </p:txBody>
      </p:sp>
      <p:sp>
        <p:nvSpPr>
          <p:cNvPr id="15" name="Picture Placeholder 8"/>
          <p:cNvSpPr>
            <a:spLocks noGrp="1"/>
          </p:cNvSpPr>
          <p:nvPr>
            <p:ph type="pic" sz="quarter" idx="15"/>
          </p:nvPr>
        </p:nvSpPr>
        <p:spPr>
          <a:xfrm>
            <a:off x="630000" y="1694882"/>
            <a:ext cx="10933200" cy="4182390"/>
          </a:xfrm>
          <a:solidFill>
            <a:srgbClr val="C2E189"/>
          </a:solidFill>
        </p:spPr>
        <p:txBody>
          <a:bodyPr/>
          <a:lstStyle>
            <a:lvl1pPr marL="265176" indent="-265176">
              <a:lnSpc>
                <a:spcPct val="100000"/>
              </a:lnSpc>
              <a:spcBef>
                <a:spcPts val="1200"/>
              </a:spcBef>
              <a:spcAft>
                <a:spcPts val="0"/>
              </a:spcAft>
              <a:buFont typeface="Arial" panose="020B0604020202020204" pitchFamily="34" charset="0"/>
              <a:buChar char="•"/>
              <a:defRPr sz="1600">
                <a:latin typeface="+mn-lt"/>
                <a:sym typeface="Georgia" panose="02040502050405020303" pitchFamily="18" charset="0"/>
              </a:defRPr>
            </a:lvl1pPr>
          </a:lstStyle>
          <a:p>
            <a:r>
              <a:rPr lang="en-US" dirty="0"/>
              <a:t>Click icon to add picture</a:t>
            </a:r>
            <a:endParaRPr lang="en-AU" dirty="0"/>
          </a:p>
        </p:txBody>
      </p:sp>
      <p:sp>
        <p:nvSpPr>
          <p:cNvPr id="7" name="Rectangle 6"/>
          <p:cNvSpPr/>
          <p:nvPr userDrawn="1"/>
        </p:nvSpPr>
        <p:spPr>
          <a:xfrm>
            <a:off x="0" y="6332400"/>
            <a:ext cx="12192000" cy="525600"/>
          </a:xfrm>
          <a:prstGeom prst="rect">
            <a:avLst/>
          </a:prstGeom>
          <a:solidFill>
            <a:srgbClr val="275D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mn-lt"/>
              <a:ea typeface="+mn-ea"/>
              <a:cs typeface="+mn-cs"/>
              <a:sym typeface="Georgia" panose="02040502050405020303" pitchFamily="18" charset="0"/>
            </a:endParaRPr>
          </a:p>
        </p:txBody>
      </p:sp>
      <p:sp>
        <p:nvSpPr>
          <p:cNvPr id="8"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67" name="TextBox 66"/>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68"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159431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Client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C4C8928-8678-4396-BD2E-20B1DBBB9AC0}"/>
              </a:ext>
            </a:extLst>
          </p:cNvPr>
          <p:cNvGraphicFramePr>
            <a:graphicFrameLocks noChangeAspect="1"/>
          </p:cNvGraphicFramePr>
          <p:nvPr userDrawn="1">
            <p:custDataLst>
              <p:tags r:id="rId2"/>
            </p:custDataLst>
            <p:extLst>
              <p:ext uri="{D42A27DB-BD31-4B8C-83A1-F6EECF244321}">
                <p14:modId xmlns:p14="http://schemas.microsoft.com/office/powerpoint/2010/main" val="1349014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74" name="think-cell Slide" r:id="rId4" imgW="532" imgH="530" progId="TCLayout.ActiveDocument.1">
                  <p:embed/>
                </p:oleObj>
              </mc:Choice>
              <mc:Fallback>
                <p:oleObj name="think-cell Slide" r:id="rId4" imgW="532" imgH="530" progId="TCLayout.ActiveDocument.1">
                  <p:embed/>
                  <p:pic>
                    <p:nvPicPr>
                      <p:cNvPr id="2" name="Object 1" hidden="1">
                        <a:extLst>
                          <a:ext uri="{FF2B5EF4-FFF2-40B4-BE49-F238E27FC236}">
                            <a16:creationId xmlns:a16="http://schemas.microsoft.com/office/drawing/2014/main" id="{CC4C8928-8678-4396-BD2E-20B1DBBB9A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54" name="TextBox 53"/>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
        <p:nvSpPr>
          <p:cNvPr id="55"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4157987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8788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9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8CAEB7-3EBF-4FFA-A4C6-17A33259ACAC}"/>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Georgia" panose="02040502050405020303" pitchFamily="18"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275D38"/>
                </a:solidFill>
                <a:latin typeface="+mj-lt"/>
                <a:ea typeface="+mj-ea"/>
                <a:cs typeface="+mj-cs"/>
                <a:sym typeface="Georgia" panose="02040502050405020303" pitchFamily="18"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0948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DE35CE1-A896-43E5-8E66-85DBEDD1B2E5}"/>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275D38"/>
                </a:solidFill>
                <a:latin typeface="+mj-lt"/>
                <a:ea typeface="+mj-ea"/>
                <a:cs typeface="+mj-cs"/>
                <a:sym typeface="Georgia" panose="02040502050405020303" pitchFamily="18" charset="0"/>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Georgia" panose="02040502050405020303" pitchFamily="18" charset="0"/>
              </a:defRPr>
            </a:lvl1pPr>
            <a:lvl2pPr>
              <a:lnSpc>
                <a:spcPct val="100000"/>
              </a:lnSpc>
              <a:spcBef>
                <a:spcPts val="0"/>
              </a:spcBef>
              <a:spcAft>
                <a:spcPts val="0"/>
              </a:spcAft>
              <a:defRPr sz="2000">
                <a:latin typeface="+mn-lt"/>
                <a:ea typeface="+mn-ea"/>
                <a:cs typeface="+mn-cs"/>
                <a:sym typeface="Georgia" panose="02040502050405020303" pitchFamily="18" charset="0"/>
              </a:defRPr>
            </a:lvl2pPr>
            <a:lvl3pPr>
              <a:lnSpc>
                <a:spcPct val="100000"/>
              </a:lnSpc>
              <a:spcBef>
                <a:spcPts val="0"/>
              </a:spcBef>
              <a:spcAft>
                <a:spcPts val="0"/>
              </a:spcAft>
              <a:defRPr sz="2000">
                <a:latin typeface="+mn-lt"/>
                <a:ea typeface="+mn-ea"/>
                <a:cs typeface="+mn-cs"/>
                <a:sym typeface="Georgia" panose="02040502050405020303" pitchFamily="18" charset="0"/>
              </a:defRPr>
            </a:lvl3pPr>
            <a:lvl4pPr>
              <a:lnSpc>
                <a:spcPct val="100000"/>
              </a:lnSpc>
              <a:spcBef>
                <a:spcPts val="0"/>
              </a:spcBef>
              <a:spcAft>
                <a:spcPts val="0"/>
              </a:spcAft>
              <a:defRPr sz="2800">
                <a:latin typeface="+mn-lt"/>
                <a:ea typeface="+mn-ea"/>
                <a:cs typeface="+mn-cs"/>
                <a:sym typeface="Georgia" panose="02040502050405020303" pitchFamily="18" charset="0"/>
              </a:defRPr>
            </a:lvl4pPr>
            <a:lvl5pPr>
              <a:lnSpc>
                <a:spcPct val="100000"/>
              </a:lnSpc>
              <a:spcBef>
                <a:spcPts val="0"/>
              </a:spcBef>
              <a:spcAft>
                <a:spcPts val="0"/>
              </a:spcAft>
              <a:defRPr sz="2800">
                <a:latin typeface="+mn-lt"/>
                <a:ea typeface="+mn-ea"/>
                <a:cs typeface="+mn-cs"/>
                <a:sym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9064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4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CE46717-22A3-48DB-BC99-F354C7D29C2F}"/>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mn-lt"/>
              <a:ea typeface="+mj-ea"/>
              <a:cs typeface="+mj-cs"/>
              <a:sym typeface="Georgia" panose="02040502050405020303" pitchFamily="18"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Georgia" panose="02040502050405020303" pitchFamily="18"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200">
                <a:solidFill>
                  <a:srgbClr val="275D38"/>
                </a:solidFill>
                <a:latin typeface="+mj-lt"/>
                <a:ea typeface="+mj-ea"/>
                <a:cs typeface="+mj-cs"/>
                <a:sym typeface="Georgia" panose="02040502050405020303" pitchFamily="18" charset="0"/>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91789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70"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5F31015-A16E-499B-AB38-59457542A24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Georgia" panose="02040502050405020303" pitchFamily="18" charset="0"/>
              </a:defRPr>
            </a:lvl1pPr>
          </a:lstStyle>
          <a:p>
            <a:r>
              <a:rPr lang="en-US" dirty="0"/>
              <a:t>Click to add big statement text</a:t>
            </a:r>
          </a:p>
        </p:txBody>
      </p:sp>
      <p:sp>
        <p:nvSpPr>
          <p:cNvPr id="4" name="TextBox 3"/>
          <p:cNvSpPr txBox="1"/>
          <p:nvPr/>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3274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9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6312E4A-47AC-47F9-ACA7-016951276914}"/>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5" name="TextBox 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Georgia" panose="02040502050405020303" pitchFamily="18"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8327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1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C81CB77-783B-4545-A8A7-C31F70489DDF}"/>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mn-lt"/>
              <a:ea typeface="+mj-ea"/>
              <a:cs typeface="+mj-cs"/>
              <a:sym typeface="Georgia" panose="02040502050405020303" pitchFamily="18"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20" name="TextBox 19"/>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9228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4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D92FC7-9459-4264-8900-585C7CC70B9F}"/>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7" name="TextBox 16"/>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275D38"/>
                </a:solidFill>
                <a:latin typeface="+mj-lt"/>
                <a:ea typeface="+mj-ea"/>
                <a:cs typeface="+mj-cs"/>
                <a:sym typeface="Georgia" panose="02040502050405020303" pitchFamily="18"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24596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45CB445-B907-4E62-9DE0-9310C4EEAEB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mn-lt"/>
              <a:ea typeface="+mj-ea"/>
              <a:cs typeface="+mj-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bg1"/>
                </a:solidFill>
                <a:latin typeface="+mj-lt"/>
                <a:ea typeface="+mj-ea"/>
                <a:cs typeface="+mj-cs"/>
                <a:sym typeface="Georgia" panose="02040502050405020303" pitchFamily="18"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079853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8" name="think-cell Slide" r:id="rId5" imgW="286" imgH="286" progId="TCLayout.ActiveDocument.1">
                  <p:embed/>
                </p:oleObj>
              </mc:Choice>
              <mc:Fallback>
                <p:oleObj name="think-cell Slide" r:id="rId5" imgW="286" imgH="28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03C0542-3CA1-4594-A877-2857581BF1D6}"/>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72357" y="3987307"/>
            <a:ext cx="8160000" cy="541687"/>
          </a:xfrm>
        </p:spPr>
        <p:txBody>
          <a:bodyPr vert="horz" anchor="t" anchorCtr="0"/>
          <a:lstStyle>
            <a:lvl1pPr>
              <a:lnSpc>
                <a:spcPct val="80000"/>
              </a:lnSpc>
              <a:defRPr sz="4400">
                <a:solidFill>
                  <a:schemeClr val="tx1"/>
                </a:solidFill>
                <a:latin typeface="+mj-lt"/>
                <a:sym typeface="Georgia" panose="02040502050405020303" pitchFamily="18" charset="0"/>
              </a:defRPr>
            </a:lvl1pPr>
          </a:lstStyle>
          <a:p>
            <a:r>
              <a:rPr lang="en-US" dirty="0"/>
              <a:t>Click to add section title</a:t>
            </a:r>
            <a:endParaRPr lang="en-AU" dirty="0"/>
          </a:p>
        </p:txBody>
      </p:sp>
      <p:sp>
        <p:nvSpPr>
          <p:cNvPr id="3" name="Rectangle 2"/>
          <p:cNvSpPr/>
          <p:nvPr userDrawn="1"/>
        </p:nvSpPr>
        <p:spPr>
          <a:xfrm>
            <a:off x="0" y="908720"/>
            <a:ext cx="12192000" cy="2664296"/>
          </a:xfrm>
          <a:prstGeom prst="rect">
            <a:avLst/>
          </a:prstGeom>
          <a:solidFill>
            <a:srgbClr val="275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mn-lt"/>
              <a:sym typeface="Georgia" panose="02040502050405020303" pitchFamily="18" charset="0"/>
            </a:endParaRPr>
          </a:p>
        </p:txBody>
      </p:sp>
      <p:sp>
        <p:nvSpPr>
          <p:cNvPr id="4"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5" name="Footer Placeholder 4"/>
          <p:cNvSpPr>
            <a:spLocks noGrp="1"/>
          </p:cNvSpPr>
          <p:nvPr>
            <p:ph type="ftr" sz="quarter" idx="11"/>
          </p:nvPr>
        </p:nvSpPr>
        <p:spPr>
          <a:xfrm>
            <a:off x="781235" y="6391863"/>
            <a:ext cx="8675139" cy="365125"/>
          </a:xfrm>
          <a:prstGeom prst="rect">
            <a:avLst/>
          </a:prstGeo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59" name="TextBox 5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209047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852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9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0338A0-654D-4A9F-841C-040A92E73CB7}"/>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Georgia" panose="02040502050405020303" pitchFamily="18"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Georgia" panose="02040502050405020303" pitchFamily="18" charset="0"/>
              </a:defRPr>
            </a:lvl1pPr>
          </a:lstStyle>
          <a:p>
            <a:r>
              <a:rPr lang="en-US" dirty="0"/>
              <a:t>Click to add title</a:t>
            </a:r>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5789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1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CB01AE7-EC99-4957-AB00-58917CEB62B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Georgia" panose="02040502050405020303" pitchFamily="18"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Georgia" panose="02040502050405020303" pitchFamily="18" charset="0"/>
              </a:defRPr>
            </a:lvl1pPr>
          </a:lstStyle>
          <a:p>
            <a:r>
              <a:rPr lang="en-US" dirty="0"/>
              <a:t>Click to edit title</a:t>
            </a:r>
          </a:p>
        </p:txBody>
      </p:sp>
      <p:sp>
        <p:nvSpPr>
          <p:cNvPr id="13" name="TextBox 12"/>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28387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3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B1893D-1628-4F71-A120-440182353313}"/>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mn-lt"/>
              <a:ea typeface="+mj-ea"/>
              <a:cs typeface="+mj-cs"/>
              <a:sym typeface="Georgia" panose="02040502050405020303" pitchFamily="18"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2" name="TextBox 11"/>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200" baseline="0">
                <a:solidFill>
                  <a:srgbClr val="275D38"/>
                </a:solidFill>
                <a:latin typeface="+mj-lt"/>
                <a:ea typeface="+mj-ea"/>
                <a:cs typeface="+mj-cs"/>
                <a:sym typeface="Georgia" panose="02040502050405020303" pitchFamily="18"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8436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6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770CD06-1DCB-49B6-BFF6-B9C38F2748EB}"/>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mn-lt"/>
              <a:ea typeface="+mj-ea"/>
              <a:cs typeface="+mj-cs"/>
              <a:sym typeface="Georgia" panose="02040502050405020303" pitchFamily="18"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dirty="0">
              <a:solidFill>
                <a:srgbClr val="000000"/>
              </a:solidFill>
              <a:latin typeface="+mn-lt"/>
              <a:sym typeface="Georgia" panose="02040502050405020303" pitchFamily="18"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000000"/>
                </a:solidFill>
                <a:latin typeface="+mj-lt"/>
                <a:ea typeface="+mj-ea"/>
                <a:cs typeface="+mj-cs"/>
                <a:sym typeface="Georgia" panose="02040502050405020303" pitchFamily="18"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4" name="TextBox 13"/>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815611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86"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55AB3B8-AA73-499B-B82C-060ADC4E146B}"/>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sp>
        <p:nvSpPr>
          <p:cNvPr id="5" name="TextBox 4"/>
          <p:cNvSpPr txBox="1"/>
          <p:nvPr/>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275D38"/>
                </a:solidFill>
                <a:latin typeface="+mj-lt"/>
                <a:ea typeface="+mj-ea"/>
                <a:cs typeface="+mj-cs"/>
                <a:sym typeface="Georgia" panose="02040502050405020303" pitchFamily="18" charset="0"/>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28662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E7E9AA-DA7D-4224-86B2-1EFE35685705}"/>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sp>
        <p:nvSpPr>
          <p:cNvPr id="13" name="Pentagon 3"/>
          <p:cNvSpPr/>
          <p:nvPr userDrawn="1"/>
        </p:nvSpPr>
        <p:spPr bwMode="white">
          <a:xfrm>
            <a:off x="1" y="0"/>
            <a:ext cx="5426920" cy="6858000"/>
          </a:xfrm>
          <a:prstGeom prst="homePlate">
            <a:avLst>
              <a:gd name="adj" fmla="val 12939"/>
            </a:avLst>
          </a:prstGeom>
          <a:gradFill flip="none" rotWithShape="1">
            <a:gsLst>
              <a:gs pos="0">
                <a:srgbClr val="275D38"/>
              </a:gs>
              <a:gs pos="100000">
                <a:srgbClr val="204C2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Georgia" panose="02040502050405020303" pitchFamily="18"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6" name="TextBox 15"/>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99813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3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32385D2-2568-4043-9AED-8B330C3FF18C}"/>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275D38"/>
                </a:solidFill>
                <a:latin typeface="+mj-lt"/>
                <a:ea typeface="+mj-ea"/>
                <a:cs typeface="+mj-cs"/>
                <a:sym typeface="Georgia" panose="02040502050405020303" pitchFamily="18" charset="0"/>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60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5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E95D92C-6FD1-46B2-820B-2F2310A238C5}"/>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14" name="Pentagon 8"/>
          <p:cNvSpPr/>
          <p:nvPr userDrawn="1"/>
        </p:nvSpPr>
        <p:spPr bwMode="white">
          <a:xfrm>
            <a:off x="0" y="0"/>
            <a:ext cx="6363546" cy="6858000"/>
          </a:xfrm>
          <a:prstGeom prst="homePlate">
            <a:avLst>
              <a:gd name="adj" fmla="val 12939"/>
            </a:avLst>
          </a:prstGeom>
          <a:gradFill flip="none" rotWithShape="1">
            <a:gsLst>
              <a:gs pos="0">
                <a:srgbClr val="275D38"/>
              </a:gs>
              <a:gs pos="100000">
                <a:srgbClr val="204C2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Georgia" panose="02040502050405020303" pitchFamily="18"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3" name="TextBox 12"/>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26985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8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378858-BC5B-41FD-9207-5A159757A4AE}"/>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275D38"/>
                </a:solidFill>
                <a:latin typeface="+mj-lt"/>
                <a:ea typeface="+mj-ea"/>
                <a:cs typeface="+mj-cs"/>
                <a:sym typeface="Georgia" panose="02040502050405020303" pitchFamily="18" charset="0"/>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79216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6C8DAD-4AA0-49F5-A314-6951642F7EA3}"/>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275D38"/>
              </a:gs>
              <a:gs pos="100000">
                <a:srgbClr val="204C2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Georgia" panose="02040502050405020303" pitchFamily="18"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8" name="TextBox 1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859458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82" name="think-cell Slide" r:id="rId5" imgW="286" imgH="286" progId="TCLayout.ActiveDocument.1">
                  <p:embed/>
                </p:oleObj>
              </mc:Choice>
              <mc:Fallback>
                <p:oleObj name="think-cell Slide" r:id="rId5" imgW="286" imgH="286"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D7964B6-4819-4F16-9D23-160DB3F64B59}"/>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cxnSp>
        <p:nvCxnSpPr>
          <p:cNvPr id="9" name="Straight Connector 8"/>
          <p:cNvCxnSpPr/>
          <p:nvPr userDrawn="1"/>
        </p:nvCxnSpPr>
        <p:spPr>
          <a:xfrm>
            <a:off x="0" y="6359034"/>
            <a:ext cx="121920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772357" y="1754076"/>
            <a:ext cx="8160000" cy="541687"/>
          </a:xfrm>
        </p:spPr>
        <p:txBody>
          <a:bodyPr vert="horz" anchor="t" anchorCtr="0"/>
          <a:lstStyle>
            <a:lvl1pPr>
              <a:lnSpc>
                <a:spcPct val="80000"/>
              </a:lnSpc>
              <a:defRPr sz="4400">
                <a:solidFill>
                  <a:schemeClr val="tx1"/>
                </a:solidFill>
                <a:latin typeface="+mj-lt"/>
                <a:sym typeface="Georgia" panose="02040502050405020303" pitchFamily="18" charset="0"/>
              </a:defRPr>
            </a:lvl1pPr>
          </a:lstStyle>
          <a:p>
            <a:r>
              <a:rPr lang="en-US" dirty="0"/>
              <a:t>Click to add section title</a:t>
            </a:r>
            <a:endParaRPr lang="en-AU" dirty="0"/>
          </a:p>
        </p:txBody>
      </p:sp>
      <p:sp>
        <p:nvSpPr>
          <p:cNvPr id="13"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14" name="Footer Placeholder 4"/>
          <p:cNvSpPr>
            <a:spLocks noGrp="1"/>
          </p:cNvSpPr>
          <p:nvPr>
            <p:ph type="ftr" sz="quarter" idx="11"/>
          </p:nvPr>
        </p:nvSpPr>
        <p:spPr>
          <a:xfrm>
            <a:off x="781235" y="6391863"/>
            <a:ext cx="8675139" cy="365125"/>
          </a:xfrm>
          <a:prstGeom prst="rect">
            <a:avLst/>
          </a:prstGeo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60" name="TextBox 59"/>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919488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09615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30"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16E821F-EE6F-4D7F-9E2D-72E8F90BA2FE}"/>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3" name="TextBox 2"/>
          <p:cNvSpPr txBox="1"/>
          <p:nvPr/>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Georgia" panose="02040502050405020303" pitchFamily="18"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71379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5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F874E22-3134-47F8-B9DC-E80684CE15E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6" name="Rectangle 5"/>
          <p:cNvSpPr/>
          <p:nvPr userDrawn="1"/>
        </p:nvSpPr>
        <p:spPr bwMode="white">
          <a:xfrm>
            <a:off x="630000" y="625475"/>
            <a:ext cx="932688" cy="932688"/>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Georgia" panose="02040502050405020303" pitchFamily="18"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78BE20"/>
                </a:solidFill>
                <a:latin typeface="+mj-lt"/>
                <a:ea typeface="+mj-ea"/>
                <a:cs typeface="+mj-cs"/>
                <a:sym typeface="Georgia" panose="02040502050405020303" pitchFamily="18"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32E1C"/>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209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78"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75D3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90023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02"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0573EEC-3DCC-4D0A-8737-7C58717B0744}"/>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mn-lt"/>
              <a:ea typeface="+mj-ea"/>
              <a:cs typeface="+mj-cs"/>
              <a:sym typeface="Georgia" panose="02040502050405020303" pitchFamily="18" charset="0"/>
            </a:endParaRPr>
          </a:p>
        </p:txBody>
      </p:sp>
      <p:sp>
        <p:nvSpPr>
          <p:cNvPr id="5" name="TextBox 4"/>
          <p:cNvSpPr txBox="1"/>
          <p:nvPr userDrawn="1"/>
        </p:nvSpPr>
        <p:spPr bwMode="white">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12996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26"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43445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50"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35377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7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45187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98"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a:xfrm>
            <a:off x="0" y="0"/>
            <a:ext cx="12192000" cy="633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mn-lt"/>
              <a:sym typeface="Georgia" panose="02040502050405020303" pitchFamily="18" charset="0"/>
            </a:endParaRPr>
          </a:p>
        </p:txBody>
      </p:sp>
      <p:sp>
        <p:nvSpPr>
          <p:cNvPr id="3" name="TextBox 2"/>
          <p:cNvSpPr txBox="1"/>
          <p:nvPr userDrawn="1"/>
        </p:nvSpPr>
        <p:spPr>
          <a:xfrm>
            <a:off x="579268" y="1724160"/>
            <a:ext cx="6120000" cy="117565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rtl="0" eaLnBrk="1" latinLnBrk="0" hangingPunct="1">
              <a:lnSpc>
                <a:spcPct val="80000"/>
              </a:lnSpc>
              <a:spcBef>
                <a:spcPct val="0"/>
              </a:spcBef>
              <a:buNone/>
            </a:pPr>
            <a:r>
              <a:rPr lang="en-AU" sz="7200" kern="1200" dirty="0">
                <a:solidFill>
                  <a:schemeClr val="bg1"/>
                </a:solidFill>
                <a:latin typeface="+mn-lt"/>
                <a:ea typeface="+mj-ea"/>
                <a:cs typeface="+mj-cs"/>
                <a:sym typeface="Georgia" panose="02040502050405020303" pitchFamily="18" charset="0"/>
              </a:rPr>
              <a:t>Thank you</a:t>
            </a:r>
            <a:endParaRPr lang="en-US" sz="7200" kern="1200" dirty="0">
              <a:solidFill>
                <a:schemeClr val="bg1"/>
              </a:solidFill>
              <a:latin typeface="+mn-lt"/>
              <a:ea typeface="+mj-ea"/>
              <a:cs typeface="+mj-cs"/>
              <a:sym typeface="Georgia" panose="02040502050405020303" pitchFamily="18" charset="0"/>
            </a:endParaRPr>
          </a:p>
        </p:txBody>
      </p:sp>
      <p:sp>
        <p:nvSpPr>
          <p:cNvPr id="15" name="Subtitle 2"/>
          <p:cNvSpPr>
            <a:spLocks noGrp="1"/>
          </p:cNvSpPr>
          <p:nvPr>
            <p:ph type="subTitle" idx="1" hasCustomPrompt="1"/>
          </p:nvPr>
        </p:nvSpPr>
        <p:spPr>
          <a:xfrm>
            <a:off x="579268" y="3004846"/>
            <a:ext cx="6120000" cy="1655838"/>
          </a:xfrm>
        </p:spPr>
        <p:txBody>
          <a:bodyPr>
            <a:noAutofit/>
          </a:bodyPr>
          <a:lstStyle>
            <a:lvl1pPr marL="0" indent="0" algn="l">
              <a:lnSpc>
                <a:spcPct val="95000"/>
              </a:lnSpc>
              <a:spcBef>
                <a:spcPts val="0"/>
              </a:spcBef>
              <a:buNone/>
              <a:defRPr sz="3600" i="1">
                <a:solidFill>
                  <a:schemeClr val="bg1"/>
                </a:solidFill>
                <a:latin typeface="+mn-lt"/>
                <a:sym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 of presenter</a:t>
            </a:r>
            <a:br>
              <a:rPr lang="en-GB" dirty="0"/>
            </a:br>
            <a:r>
              <a:rPr lang="en-GB" dirty="0"/>
              <a:t>Position</a:t>
            </a:r>
            <a:br>
              <a:rPr lang="en-GB" dirty="0"/>
            </a:br>
            <a:r>
              <a:rPr lang="en-GB" dirty="0"/>
              <a:t>Email</a:t>
            </a:r>
            <a:endParaRPr lang="en-AU" dirty="0"/>
          </a:p>
        </p:txBody>
      </p:sp>
      <p:sp>
        <p:nvSpPr>
          <p:cNvPr id="67"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68" name="TextBox 6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
        <p:nvSpPr>
          <p:cNvPr id="69"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37594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222"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Georgia" panose="02040502050405020303" pitchFamily="18" charset="0"/>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Georgia" panose="02040502050405020303" pitchFamily="18" charset="0"/>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Georgia" panose="02040502050405020303" pitchFamily="18"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Georgia" panose="02040502050405020303" pitchFamily="18"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Georgia" panose="02040502050405020303" pitchFamily="18"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75335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46"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555A33D-0603-4CA5-992D-A132F5AAF384}"/>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800" b="0" i="0" baseline="0" dirty="0">
              <a:solidFill>
                <a:srgbClr val="FFFFFF"/>
              </a:solidFill>
              <a:latin typeface="+mn-lt"/>
              <a:ea typeface="+mj-ea"/>
              <a:cs typeface="+mj-cs"/>
              <a:sym typeface="Georgia" panose="02040502050405020303" pitchFamily="18" charset="0"/>
            </a:endParaRP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val="0"/>
              </a:ext>
            </a:extLst>
          </a:blip>
          <a:srcRect t="6513" b="18486"/>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0" name="Rectangle 9"/>
          <p:cNvSpPr/>
          <p:nvPr userDrawn="1"/>
        </p:nvSpPr>
        <p:spPr>
          <a:xfrm>
            <a:off x="0" y="1359017"/>
            <a:ext cx="12192000" cy="19259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mn-lt"/>
              <a:sym typeface="Georgia" panose="02040502050405020303" pitchFamily="18" charset="0"/>
            </a:endParaRPr>
          </a:p>
        </p:txBody>
      </p:sp>
      <p:sp>
        <p:nvSpPr>
          <p:cNvPr id="11" name="Title 1"/>
          <p:cNvSpPr>
            <a:spLocks noGrp="1"/>
          </p:cNvSpPr>
          <p:nvPr>
            <p:ph type="ctrTitle" hasCustomPrompt="1"/>
          </p:nvPr>
        </p:nvSpPr>
        <p:spPr>
          <a:xfrm>
            <a:off x="579266" y="3552658"/>
            <a:ext cx="9193907" cy="1181862"/>
          </a:xfrm>
        </p:spPr>
        <p:txBody>
          <a:bodyPr vert="horz" wrap="square" anchor="t" anchorCtr="0">
            <a:noAutofit/>
          </a:bodyPr>
          <a:lstStyle>
            <a:lvl1pPr>
              <a:lnSpc>
                <a:spcPct val="80000"/>
              </a:lnSpc>
              <a:defRPr sz="4800">
                <a:solidFill>
                  <a:schemeClr val="bg1"/>
                </a:solidFill>
                <a:latin typeface="+mj-lt"/>
                <a:sym typeface="Georgia" panose="02040502050405020303" pitchFamily="18" charset="0"/>
              </a:defRPr>
            </a:lvl1pPr>
          </a:lstStyle>
          <a:p>
            <a:r>
              <a:rPr lang="en-US" dirty="0"/>
              <a:t>Click to add presentation title</a:t>
            </a:r>
            <a:endParaRPr lang="en-AU" dirty="0"/>
          </a:p>
        </p:txBody>
      </p:sp>
      <p:sp>
        <p:nvSpPr>
          <p:cNvPr id="12" name="Subtitle 2"/>
          <p:cNvSpPr>
            <a:spLocks noGrp="1"/>
          </p:cNvSpPr>
          <p:nvPr>
            <p:ph type="subTitle" idx="1" hasCustomPrompt="1"/>
          </p:nvPr>
        </p:nvSpPr>
        <p:spPr>
          <a:xfrm>
            <a:off x="579266" y="4790640"/>
            <a:ext cx="9193907" cy="1181862"/>
          </a:xfrm>
        </p:spPr>
        <p:txBody>
          <a:bodyPr/>
          <a:lstStyle>
            <a:lvl1pPr marL="0" indent="0" algn="l">
              <a:lnSpc>
                <a:spcPct val="100000"/>
              </a:lnSpc>
              <a:spcBef>
                <a:spcPts val="0"/>
              </a:spcBef>
              <a:buNone/>
              <a:defRPr sz="1800">
                <a:solidFill>
                  <a:schemeClr val="bg1"/>
                </a:solidFill>
                <a:latin typeface="+mn-lt"/>
                <a:sym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endParaRPr lang="en-AU" dirty="0"/>
          </a:p>
        </p:txBody>
      </p:sp>
      <p:pic>
        <p:nvPicPr>
          <p:cNvPr id="13" name="Picture 12"/>
          <p:cNvPicPr>
            <a:picLocks noChangeAspect="1"/>
          </p:cNvPicPr>
          <p:nvPr userDrawn="1"/>
        </p:nvPicPr>
        <p:blipFill rotWithShape="1">
          <a:blip r:embed="rId7" cstate="print">
            <a:extLst>
              <a:ext uri="{28A0092B-C50C-407E-A947-70E740481C1C}">
                <a14:useLocalDpi xmlns:a14="http://schemas.microsoft.com/office/drawing/2010/main" val="0"/>
              </a:ext>
            </a:extLst>
          </a:blip>
          <a:srcRect l="6545" t="6040" r="62992" b="82217"/>
          <a:stretch/>
        </p:blipFill>
        <p:spPr>
          <a:xfrm>
            <a:off x="577970" y="81114"/>
            <a:ext cx="5941031" cy="1717679"/>
          </a:xfrm>
          <a:custGeom>
            <a:avLst/>
            <a:gdLst>
              <a:gd name="connsiteX0" fmla="*/ 0 w 3749880"/>
              <a:gd name="connsiteY0" fmla="*/ 0 h 1073791"/>
              <a:gd name="connsiteX1" fmla="*/ 3749880 w 3749880"/>
              <a:gd name="connsiteY1" fmla="*/ 0 h 1073791"/>
              <a:gd name="connsiteX2" fmla="*/ 3749880 w 3749880"/>
              <a:gd name="connsiteY2" fmla="*/ 1073791 h 1073791"/>
              <a:gd name="connsiteX3" fmla="*/ 0 w 3749880"/>
              <a:gd name="connsiteY3" fmla="*/ 1073791 h 1073791"/>
            </a:gdLst>
            <a:ahLst/>
            <a:cxnLst>
              <a:cxn ang="0">
                <a:pos x="connsiteX0" y="connsiteY0"/>
              </a:cxn>
              <a:cxn ang="0">
                <a:pos x="connsiteX1" y="connsiteY1"/>
              </a:cxn>
              <a:cxn ang="0">
                <a:pos x="connsiteX2" y="connsiteY2"/>
              </a:cxn>
              <a:cxn ang="0">
                <a:pos x="connsiteX3" y="connsiteY3"/>
              </a:cxn>
            </a:cxnLst>
            <a:rect l="l" t="t" r="r" b="b"/>
            <a:pathLst>
              <a:path w="3749880" h="1073791">
                <a:moveTo>
                  <a:pt x="0" y="0"/>
                </a:moveTo>
                <a:lnTo>
                  <a:pt x="3749880" y="0"/>
                </a:lnTo>
                <a:lnTo>
                  <a:pt x="3749880" y="1073791"/>
                </a:lnTo>
                <a:lnTo>
                  <a:pt x="0" y="1073791"/>
                </a:lnTo>
                <a:close/>
              </a:path>
            </a:pathLst>
          </a:cu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04096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06" name="think-cell Slide" r:id="rId5" imgW="286" imgH="286" progId="TCLayout.ActiveDocument.1">
                  <p:embed/>
                </p:oleObj>
              </mc:Choice>
              <mc:Fallback>
                <p:oleObj name="think-cell Slide" r:id="rId5" imgW="286" imgH="286"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CF5E650-FC30-4C56-AD09-5C36D20F1547}"/>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0" i="1" baseline="0" dirty="0">
              <a:solidFill>
                <a:srgbClr val="FFFFFF"/>
              </a:solidFill>
              <a:latin typeface="+mn-lt"/>
              <a:ea typeface="+mj-ea"/>
              <a:cs typeface="+mj-cs"/>
              <a:sym typeface="Georgia" panose="02040502050405020303" pitchFamily="18" charset="0"/>
            </a:endParaRPr>
          </a:p>
        </p:txBody>
      </p:sp>
      <p:sp>
        <p:nvSpPr>
          <p:cNvPr id="8" name="Rectangle 7"/>
          <p:cNvSpPr/>
          <p:nvPr userDrawn="1"/>
        </p:nvSpPr>
        <p:spPr>
          <a:xfrm>
            <a:off x="0" y="0"/>
            <a:ext cx="12192000" cy="6332400"/>
          </a:xfrm>
          <a:prstGeom prst="rect">
            <a:avLst/>
          </a:prstGeom>
          <a:solidFill>
            <a:srgbClr val="C2E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mn-lt"/>
              <a:sym typeface="Georgia" panose="02040502050405020303" pitchFamily="18" charset="0"/>
            </a:endParaRPr>
          </a:p>
        </p:txBody>
      </p:sp>
      <p:sp>
        <p:nvSpPr>
          <p:cNvPr id="2" name="Title 1"/>
          <p:cNvSpPr>
            <a:spLocks noGrp="1"/>
          </p:cNvSpPr>
          <p:nvPr>
            <p:ph type="ctrTitle" hasCustomPrompt="1"/>
          </p:nvPr>
        </p:nvSpPr>
        <p:spPr>
          <a:xfrm>
            <a:off x="772357" y="720314"/>
            <a:ext cx="9600000" cy="626582"/>
          </a:xfrm>
        </p:spPr>
        <p:txBody>
          <a:bodyPr vert="horz" anchor="t" anchorCtr="0"/>
          <a:lstStyle>
            <a:lvl1pPr>
              <a:lnSpc>
                <a:spcPct val="110000"/>
              </a:lnSpc>
              <a:defRPr sz="4000" i="1">
                <a:solidFill>
                  <a:srgbClr val="275D38"/>
                </a:solidFill>
                <a:latin typeface="+mj-lt"/>
                <a:sym typeface="Georgia" panose="02040502050405020303" pitchFamily="18" charset="0"/>
              </a:defRPr>
            </a:lvl1pPr>
          </a:lstStyle>
          <a:p>
            <a:r>
              <a:rPr lang="en-US" dirty="0"/>
              <a:t>Click to add text</a:t>
            </a:r>
            <a:endParaRPr lang="en-AU" dirty="0"/>
          </a:p>
        </p:txBody>
      </p:sp>
      <p:sp>
        <p:nvSpPr>
          <p:cNvPr id="9"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10" name="Footer Placeholder 4"/>
          <p:cNvSpPr>
            <a:spLocks noGrp="1"/>
          </p:cNvSpPr>
          <p:nvPr>
            <p:ph type="ftr" sz="quarter" idx="11"/>
          </p:nvPr>
        </p:nvSpPr>
        <p:spPr>
          <a:xfrm>
            <a:off x="781235" y="6391863"/>
            <a:ext cx="8675139" cy="365125"/>
          </a:xfrm>
          <a:prstGeom prst="rect">
            <a:avLst/>
          </a:prstGeo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59" name="TextBox 5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803694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12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7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260D989-4829-4CB6-9D55-5B5DEE1EC6BC}"/>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652668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294"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66CF019-E0E7-439C-BA76-58C21641E708}"/>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275D38"/>
                </a:solidFill>
                <a:latin typeface="+mj-lt"/>
                <a:ea typeface="+mj-ea"/>
                <a:cs typeface="+mj-cs"/>
                <a:sym typeface="Georgia" panose="02040502050405020303" pitchFamily="18" charset="0"/>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Georgia" panose="02040502050405020303" pitchFamily="18" charset="0"/>
              </a:defRPr>
            </a:lvl1pPr>
            <a:lvl2pPr>
              <a:lnSpc>
                <a:spcPct val="100000"/>
              </a:lnSpc>
              <a:spcBef>
                <a:spcPts val="0"/>
              </a:spcBef>
              <a:spcAft>
                <a:spcPts val="0"/>
              </a:spcAft>
              <a:defRPr>
                <a:latin typeface="+mn-lt"/>
                <a:ea typeface="+mn-ea"/>
                <a:cs typeface="+mn-cs"/>
                <a:sym typeface="Georgia" panose="02040502050405020303" pitchFamily="18" charset="0"/>
              </a:defRPr>
            </a:lvl2pPr>
            <a:lvl3pPr>
              <a:lnSpc>
                <a:spcPct val="100000"/>
              </a:lnSpc>
              <a:spcBef>
                <a:spcPts val="0"/>
              </a:spcBef>
              <a:spcAft>
                <a:spcPts val="0"/>
              </a:spcAft>
              <a:defRPr>
                <a:latin typeface="+mn-lt"/>
                <a:ea typeface="+mn-ea"/>
                <a:cs typeface="+mn-cs"/>
                <a:sym typeface="Georgia" panose="02040502050405020303" pitchFamily="18" charset="0"/>
              </a:defRPr>
            </a:lvl3pPr>
            <a:lvl4pPr>
              <a:lnSpc>
                <a:spcPct val="100000"/>
              </a:lnSpc>
              <a:spcBef>
                <a:spcPts val="0"/>
              </a:spcBef>
              <a:spcAft>
                <a:spcPts val="0"/>
              </a:spcAft>
              <a:defRPr>
                <a:latin typeface="+mn-lt"/>
                <a:ea typeface="+mn-ea"/>
                <a:cs typeface="+mn-cs"/>
                <a:sym typeface="Georgia" panose="02040502050405020303" pitchFamily="18" charset="0"/>
              </a:defRPr>
            </a:lvl4pPr>
            <a:lvl5pPr>
              <a:lnSpc>
                <a:spcPct val="100000"/>
              </a:lnSpc>
              <a:spcBef>
                <a:spcPts val="0"/>
              </a:spcBef>
              <a:spcAft>
                <a:spcPts val="0"/>
              </a:spcAft>
              <a:defRPr>
                <a:latin typeface="+mn-lt"/>
                <a:ea typeface="+mn-ea"/>
                <a:cs typeface="+mn-cs"/>
                <a:sym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5752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31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027E86C-D626-4416-98EF-882FEA605E3A}"/>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275D38"/>
                </a:solidFill>
                <a:latin typeface="+mn-lt"/>
                <a:ea typeface="+mn-ea"/>
                <a:cs typeface="+mn-cs"/>
                <a:sym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19192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34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1E97967-9F12-4509-87D4-871CF8062888}"/>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75D38"/>
                </a:solidFill>
                <a:latin typeface="+mj-lt"/>
                <a:ea typeface="+mj-ea"/>
                <a:cs typeface="+mj-cs"/>
                <a:sym typeface="Georgia" panose="02040502050405020303" pitchFamily="18"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78BE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3427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36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DD5ABC0-7B4A-42E5-896C-D5C684E609E7}"/>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275D38"/>
                </a:solidFill>
                <a:latin typeface="+mj-lt"/>
                <a:ea typeface="+mj-ea"/>
                <a:cs typeface="+mj-cs"/>
                <a:sym typeface="Georgia" panose="02040502050405020303" pitchFamily="18"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78BE2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85969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39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FE8F5B3-7F44-4E8C-8736-B33F4B0E2894}"/>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20" name="TextBox 19"/>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2347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41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6C59F3A-C696-4CE9-AF1D-2AD3FBB6FDED}"/>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9" name="TextBox 1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88863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43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90990D7-8040-4959-80FD-C21FD9F7FE94}"/>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0431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46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913E14C-AEB7-42C7-8D2B-0773D2D67746}"/>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Georgia" panose="02040502050405020303" pitchFamily="18"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28" name="TextBox 2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121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1DAD75-251B-441D-81E3-FA6C6E729906}"/>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Georgia" panose="02040502050405020303" pitchFamily="18"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Georgia" panose="02040502050405020303" pitchFamily="18" charset="0"/>
              </a:defRPr>
            </a:lvl1pPr>
          </a:lstStyle>
          <a:p>
            <a:r>
              <a:rPr lang="en-US" dirty="0"/>
              <a:t>Click to add title</a:t>
            </a:r>
          </a:p>
        </p:txBody>
      </p:sp>
      <p:sp>
        <p:nvSpPr>
          <p:cNvPr id="14" name="TextBox 13"/>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lient title only">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32373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30" name="think-cell Slide" r:id="rId5" imgW="286" imgH="286" progId="TCLayout.ActiveDocument.1">
                  <p:embed/>
                </p:oleObj>
              </mc:Choice>
              <mc:Fallback>
                <p:oleObj name="think-cell Slide" r:id="rId5" imgW="286" imgH="286" progId="TCLayout.ActiveDocument.1">
                  <p:embed/>
                  <p:pic>
                    <p:nvPicPr>
                      <p:cNvPr id="12" name="Object 1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678DC9B-4485-40E5-8A1D-4C0DDDD0E08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0" i="0" baseline="0" dirty="0">
              <a:solidFill>
                <a:srgbClr val="FFFFFF"/>
              </a:solidFill>
              <a:latin typeface="+mn-lt"/>
              <a:ea typeface="+mj-ea"/>
              <a:cs typeface="+mj-cs"/>
              <a:sym typeface="Georgia" panose="02040502050405020303" pitchFamily="18" charset="0"/>
            </a:endParaRPr>
          </a:p>
        </p:txBody>
      </p:sp>
      <p:sp>
        <p:nvSpPr>
          <p:cNvPr id="2" name="Title 1"/>
          <p:cNvSpPr>
            <a:spLocks noGrp="1"/>
          </p:cNvSpPr>
          <p:nvPr>
            <p:ph type="title"/>
          </p:nvPr>
        </p:nvSpPr>
        <p:spPr>
          <a:xfrm>
            <a:off x="630000" y="622800"/>
            <a:ext cx="10933200" cy="498598"/>
          </a:xfrm>
        </p:spPr>
        <p:txBody>
          <a:bodyPr vert="horz"/>
          <a:lstStyle>
            <a:lvl1pPr>
              <a:defRPr sz="3600">
                <a:latin typeface="+mj-lt"/>
                <a:sym typeface="Georgia" panose="02040502050405020303" pitchFamily="18" charset="0"/>
              </a:defRPr>
            </a:lvl1pPr>
          </a:lstStyle>
          <a:p>
            <a:r>
              <a:rPr lang="en-US" dirty="0"/>
              <a:t>Click to edit Master title style</a:t>
            </a:r>
            <a:endParaRPr lang="en-AU" dirty="0"/>
          </a:p>
        </p:txBody>
      </p:sp>
      <p:sp>
        <p:nvSpPr>
          <p:cNvPr id="6" name="Rectangle 5"/>
          <p:cNvSpPr/>
          <p:nvPr userDrawn="1"/>
        </p:nvSpPr>
        <p:spPr>
          <a:xfrm>
            <a:off x="0" y="6332400"/>
            <a:ext cx="12192000" cy="525600"/>
          </a:xfrm>
          <a:prstGeom prst="rect">
            <a:avLst/>
          </a:prstGeom>
          <a:solidFill>
            <a:srgbClr val="275D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mn-lt"/>
              <a:ea typeface="+mn-ea"/>
              <a:cs typeface="+mn-cs"/>
              <a:sym typeface="Georgia" panose="02040502050405020303" pitchFamily="18" charset="0"/>
            </a:endParaRPr>
          </a:p>
        </p:txBody>
      </p:sp>
      <p:sp>
        <p:nvSpPr>
          <p:cNvPr id="7"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8"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66" name="TextBox 65"/>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367593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3235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F792B74-E070-40DD-B7B6-C720AF793B7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Georgia" panose="02040502050405020303" pitchFamily="18"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Georgia" panose="02040502050405020303" pitchFamily="18" charset="0"/>
              </a:defRPr>
            </a:lvl1pPr>
          </a:lstStyle>
          <a:p>
            <a:r>
              <a:rPr lang="en-US" dirty="0"/>
              <a:t>Click to add title</a:t>
            </a:r>
          </a:p>
        </p:txBody>
      </p:sp>
      <p:sp>
        <p:nvSpPr>
          <p:cNvPr id="14" name="TextBox 13"/>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69721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534"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58DFCD-315B-44A7-8EBA-CE626C311D33}"/>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8" name="TextBox 1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275D38"/>
                </a:solidFill>
                <a:latin typeface="+mj-lt"/>
                <a:ea typeface="+mj-ea"/>
                <a:cs typeface="+mj-cs"/>
                <a:sym typeface="Georgia" panose="02040502050405020303" pitchFamily="18"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5281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55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C8AE78F-915A-424D-921F-7A94374695EA}"/>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275D38"/>
              </a:gs>
              <a:gs pos="100000">
                <a:srgbClr val="204C2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sym typeface="Georgia" panose="02040502050405020303" pitchFamily="18" charset="0"/>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6" name="TextBox 15"/>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39008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58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A3A368-437D-488D-843D-F06B11FCA2A7}"/>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sp>
        <p:nvSpPr>
          <p:cNvPr id="9" name="TextBox 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275D38"/>
                </a:solidFill>
                <a:latin typeface="+mj-lt"/>
                <a:ea typeface="+mj-ea"/>
                <a:cs typeface="+mj-cs"/>
                <a:sym typeface="Georgia" panose="02040502050405020303" pitchFamily="18"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10894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60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4D9A293-C505-41F9-966F-29B3D34CC618}"/>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mn-lt"/>
              <a:ea typeface="+mj-ea"/>
              <a:cs typeface="+mj-cs"/>
              <a:sym typeface="Georgia" panose="02040502050405020303" pitchFamily="18" charset="0"/>
            </a:endParaRPr>
          </a:p>
        </p:txBody>
      </p:sp>
      <p:sp>
        <p:nvSpPr>
          <p:cNvPr id="19" name="Pentagon 3"/>
          <p:cNvSpPr/>
          <p:nvPr userDrawn="1"/>
        </p:nvSpPr>
        <p:spPr bwMode="white">
          <a:xfrm>
            <a:off x="1" y="0"/>
            <a:ext cx="5426920" cy="6858000"/>
          </a:xfrm>
          <a:prstGeom prst="homePlate">
            <a:avLst>
              <a:gd name="adj" fmla="val 12939"/>
            </a:avLst>
          </a:prstGeom>
          <a:gradFill flip="none" rotWithShape="1">
            <a:gsLst>
              <a:gs pos="0">
                <a:srgbClr val="275D38"/>
              </a:gs>
              <a:gs pos="100000">
                <a:srgbClr val="204C2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Georgia" panose="02040502050405020303" pitchFamily="18"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4" name="TextBox 13"/>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951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63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85E7187-71C7-4A70-AC57-F097F6DEF1FF}"/>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275D38"/>
                </a:solidFill>
                <a:latin typeface="+mj-lt"/>
                <a:ea typeface="+mj-ea"/>
                <a:cs typeface="+mj-cs"/>
                <a:sym typeface="Georgia" panose="02040502050405020303" pitchFamily="18"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6" name="TextBox 15"/>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52878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65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7EECDF0-20FC-4280-9B2D-3655655F617F}"/>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9" name="Pentagon 8"/>
          <p:cNvSpPr/>
          <p:nvPr/>
        </p:nvSpPr>
        <p:spPr bwMode="white">
          <a:xfrm>
            <a:off x="0" y="0"/>
            <a:ext cx="6363546" cy="6858000"/>
          </a:xfrm>
          <a:prstGeom prst="homePlate">
            <a:avLst>
              <a:gd name="adj" fmla="val 12939"/>
            </a:avLst>
          </a:prstGeom>
          <a:gradFill flip="none" rotWithShape="1">
            <a:gsLst>
              <a:gs pos="0">
                <a:srgbClr val="275D38"/>
              </a:gs>
              <a:gs pos="100000">
                <a:srgbClr val="204C2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Georgia" panose="02040502050405020303" pitchFamily="18"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4" name="TextBox 13"/>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77331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67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6BB9D6-D90F-4BA0-993A-3134909A2F12}"/>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275D38"/>
                </a:solidFill>
                <a:latin typeface="+mj-lt"/>
                <a:ea typeface="+mj-ea"/>
                <a:cs typeface="+mj-cs"/>
                <a:sym typeface="Georgia" panose="02040502050405020303" pitchFamily="18"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6841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70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98BD80C-8184-4B84-AEB4-19A73C0E5760}"/>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275D38"/>
              </a:gs>
              <a:gs pos="100000">
                <a:srgbClr val="204C2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Georgia" panose="02040502050405020303" pitchFamily="18"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18" name="TextBox 1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9178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2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FD04FF3-CFD0-41AF-AE45-225C5F51E9C6}"/>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0" name="TextBox 9"/>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Georgia" panose="02040502050405020303" pitchFamily="18"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extLst>
              <p:ext uri="{D42A27DB-BD31-4B8C-83A1-F6EECF244321}">
                <p14:modId xmlns:p14="http://schemas.microsoft.com/office/powerpoint/2010/main" val="24383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54" name="think-cell Slide" r:id="rId5" imgW="286" imgH="286" progId="TCLayout.ActiveDocument.1">
                  <p:embed/>
                </p:oleObj>
              </mc:Choice>
              <mc:Fallback>
                <p:oleObj name="think-cell Slide" r:id="rId5" imgW="286" imgH="286" progId="TCLayout.ActiveDocument.1">
                  <p:embed/>
                  <p:pic>
                    <p:nvPicPr>
                      <p:cNvPr id="16" name="Objec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0354079-1A46-4AE2-B20D-3DAA4862FC55}"/>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0" i="0" baseline="0" dirty="0">
              <a:solidFill>
                <a:srgbClr val="FFFFFF"/>
              </a:solidFill>
              <a:latin typeface="+mn-lt"/>
              <a:ea typeface="+mj-ea"/>
              <a:cs typeface="+mj-cs"/>
              <a:sym typeface="Georgia" panose="02040502050405020303" pitchFamily="18" charset="0"/>
            </a:endParaRPr>
          </a:p>
        </p:txBody>
      </p:sp>
      <p:sp>
        <p:nvSpPr>
          <p:cNvPr id="14" name="Rectangle 13"/>
          <p:cNvSpPr/>
          <p:nvPr userDrawn="1"/>
        </p:nvSpPr>
        <p:spPr>
          <a:xfrm>
            <a:off x="0" y="6332400"/>
            <a:ext cx="12192000" cy="525600"/>
          </a:xfrm>
          <a:prstGeom prst="rect">
            <a:avLst/>
          </a:prstGeom>
          <a:solidFill>
            <a:srgbClr val="275D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mn-lt"/>
              <a:ea typeface="+mn-ea"/>
              <a:cs typeface="+mn-cs"/>
              <a:sym typeface="Georgia" panose="02040502050405020303" pitchFamily="18" charset="0"/>
            </a:endParaRPr>
          </a:p>
        </p:txBody>
      </p:sp>
      <p:sp>
        <p:nvSpPr>
          <p:cNvPr id="2" name="Title 1"/>
          <p:cNvSpPr>
            <a:spLocks noGrp="1"/>
          </p:cNvSpPr>
          <p:nvPr>
            <p:ph type="title"/>
          </p:nvPr>
        </p:nvSpPr>
        <p:spPr>
          <a:xfrm>
            <a:off x="630000" y="622800"/>
            <a:ext cx="10933200" cy="498598"/>
          </a:xfrm>
        </p:spPr>
        <p:txBody>
          <a:bodyPr vert="horz"/>
          <a:lstStyle>
            <a:lvl1pPr>
              <a:defRPr sz="3600">
                <a:latin typeface="+mj-lt"/>
                <a:sym typeface="Georgia" panose="02040502050405020303"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630000" y="1694882"/>
            <a:ext cx="10933200" cy="4482081"/>
          </a:xfrm>
        </p:spPr>
        <p:txBody>
          <a:bodyPr lIns="0" tIns="0" rIns="0" bIns="0"/>
          <a:lstStyle>
            <a:lvl1pPr marL="265176" indent="-265176">
              <a:spcBef>
                <a:spcPts val="1200"/>
              </a:spcBef>
              <a:spcAft>
                <a:spcPts val="0"/>
              </a:spcAft>
              <a:buClr>
                <a:schemeClr val="tx1"/>
              </a:buClr>
              <a:buFont typeface="Arial" panose="020B0604020202020204" pitchFamily="34" charset="0"/>
              <a:buChar char="•"/>
              <a:defRPr sz="2000">
                <a:latin typeface="+mn-lt"/>
                <a:sym typeface="Georgia" panose="02040502050405020303" pitchFamily="18" charset="0"/>
              </a:defRPr>
            </a:lvl1pPr>
            <a:lvl2pPr marL="539496"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2pPr>
            <a:lvl3pPr marL="804672"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3pPr>
            <a:lvl4pPr marL="1078992" indent="-265176">
              <a:lnSpc>
                <a:spcPct val="110000"/>
              </a:lnSpc>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4pPr>
            <a:lvl5pPr marL="1344168" indent="-265176">
              <a:lnSpc>
                <a:spcPct val="110000"/>
              </a:lnSpc>
              <a:spcBef>
                <a:spcPts val="300"/>
              </a:spcBef>
              <a:spcAft>
                <a:spcPts val="0"/>
              </a:spcAft>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11"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68" name="TextBox 6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558219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9981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75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04EA5CD-CFED-4779-A0AE-983EF068E9B0}"/>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sp>
        <p:nvSpPr>
          <p:cNvPr id="8" name="Date Placeholder 7"/>
          <p:cNvSpPr>
            <a:spLocks noGrp="1"/>
          </p:cNvSpPr>
          <p:nvPr>
            <p:ph type="dt" sz="half" idx="10"/>
          </p:nvPr>
        </p:nvSpPr>
        <p:spPr/>
        <p:txBody>
          <a:bodyPr/>
          <a:lstStyle>
            <a:lvl1pPr>
              <a:defRPr>
                <a:latin typeface="+mn-lt"/>
                <a:ea typeface="+mn-ea"/>
                <a:cs typeface="+mn-cs"/>
                <a:sym typeface="Georgia" panose="02040502050405020303" pitchFamily="18"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6" name="Rectangle 5"/>
          <p:cNvSpPr/>
          <p:nvPr userDrawn="1"/>
        </p:nvSpPr>
        <p:spPr bwMode="white">
          <a:xfrm>
            <a:off x="630000" y="625475"/>
            <a:ext cx="932688" cy="932688"/>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Georgia" panose="02040502050405020303" pitchFamily="18"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78BE20"/>
                </a:solidFill>
                <a:latin typeface="+mj-lt"/>
                <a:ea typeface="+mj-ea"/>
                <a:cs typeface="+mj-cs"/>
                <a:sym typeface="Georgia" panose="02040502050405020303" pitchFamily="18"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132E1C"/>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13942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774"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75D3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78932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98"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CA5D76B-8E46-4D5E-9575-7DBC50A1FBF8}"/>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5" name="TextBox 4"/>
          <p:cNvSpPr txBox="1"/>
          <p:nvPr/>
        </p:nvSpPr>
        <p:spPr bwMode="white">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46599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824"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75D38"/>
                </a:solidFill>
                <a:latin typeface="+mn-lt"/>
                <a:ea typeface="+mn-ea"/>
                <a:cs typeface="+mn-cs"/>
                <a:sym typeface="Georgia" panose="02040502050405020303" pitchFamily="18"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9" name="TextBox 1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65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846"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Georgia" panose="02040502050405020303" pitchFamily="18"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1" name="TextBox 10"/>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9171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870"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Georgia" panose="02040502050405020303" pitchFamily="18"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78423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94"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39701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918"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7" name="Rectangle 66"/>
          <p:cNvSpPr/>
          <p:nvPr userDrawn="1"/>
        </p:nvSpPr>
        <p:spPr>
          <a:xfrm>
            <a:off x="0" y="0"/>
            <a:ext cx="12192000" cy="633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mn-lt"/>
              <a:sym typeface="Georgia" panose="02040502050405020303" pitchFamily="18" charset="0"/>
            </a:endParaRPr>
          </a:p>
        </p:txBody>
      </p:sp>
      <p:sp>
        <p:nvSpPr>
          <p:cNvPr id="68" name="TextBox 67"/>
          <p:cNvSpPr txBox="1"/>
          <p:nvPr userDrawn="1"/>
        </p:nvSpPr>
        <p:spPr>
          <a:xfrm>
            <a:off x="579268" y="1724160"/>
            <a:ext cx="6120000" cy="117565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rtl="0" eaLnBrk="1" latinLnBrk="0" hangingPunct="1">
              <a:lnSpc>
                <a:spcPct val="80000"/>
              </a:lnSpc>
              <a:spcBef>
                <a:spcPct val="0"/>
              </a:spcBef>
              <a:buNone/>
            </a:pPr>
            <a:r>
              <a:rPr lang="en-AU" sz="7200" kern="1200" dirty="0">
                <a:solidFill>
                  <a:schemeClr val="bg1"/>
                </a:solidFill>
                <a:latin typeface="+mn-lt"/>
                <a:ea typeface="+mj-ea"/>
                <a:cs typeface="+mj-cs"/>
                <a:sym typeface="Georgia" panose="02040502050405020303" pitchFamily="18" charset="0"/>
              </a:rPr>
              <a:t>Thank you</a:t>
            </a:r>
            <a:endParaRPr lang="en-US" sz="7200" kern="1200" dirty="0">
              <a:solidFill>
                <a:schemeClr val="bg1"/>
              </a:solidFill>
              <a:latin typeface="+mn-lt"/>
              <a:ea typeface="+mj-ea"/>
              <a:cs typeface="+mj-cs"/>
              <a:sym typeface="Georgia" panose="02040502050405020303" pitchFamily="18" charset="0"/>
            </a:endParaRPr>
          </a:p>
        </p:txBody>
      </p:sp>
      <p:sp>
        <p:nvSpPr>
          <p:cNvPr id="69" name="Subtitle 2"/>
          <p:cNvSpPr>
            <a:spLocks noGrp="1"/>
          </p:cNvSpPr>
          <p:nvPr>
            <p:ph type="subTitle" idx="1" hasCustomPrompt="1"/>
          </p:nvPr>
        </p:nvSpPr>
        <p:spPr>
          <a:xfrm>
            <a:off x="579268" y="3004846"/>
            <a:ext cx="6120000" cy="1655838"/>
          </a:xfrm>
        </p:spPr>
        <p:txBody>
          <a:bodyPr>
            <a:noAutofit/>
          </a:bodyPr>
          <a:lstStyle>
            <a:lvl1pPr marL="0" indent="0" algn="l">
              <a:lnSpc>
                <a:spcPct val="95000"/>
              </a:lnSpc>
              <a:spcBef>
                <a:spcPts val="0"/>
              </a:spcBef>
              <a:buNone/>
              <a:defRPr sz="3600" i="1">
                <a:solidFill>
                  <a:schemeClr val="bg1"/>
                </a:solidFill>
                <a:latin typeface="+mn-lt"/>
                <a:sym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 of presenter</a:t>
            </a:r>
            <a:br>
              <a:rPr lang="en-GB" dirty="0"/>
            </a:br>
            <a:r>
              <a:rPr lang="en-GB" dirty="0"/>
              <a:t>Position</a:t>
            </a:r>
            <a:br>
              <a:rPr lang="en-GB" dirty="0"/>
            </a:br>
            <a:r>
              <a:rPr lang="en-GB" dirty="0"/>
              <a:t>Email</a:t>
            </a:r>
            <a:endParaRPr lang="en-AU" dirty="0"/>
          </a:p>
        </p:txBody>
      </p:sp>
      <p:sp>
        <p:nvSpPr>
          <p:cNvPr id="70"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
        <p:nvSpPr>
          <p:cNvPr id="71" name="TextBox 70"/>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
        <p:nvSpPr>
          <p:cNvPr id="72"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tx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62700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942"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Georgia" panose="02040502050405020303" pitchFamily="18" charset="0"/>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Georgia" panose="02040502050405020303" pitchFamily="18" charset="0"/>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Georgia" panose="02040502050405020303" pitchFamily="18" charset="0"/>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Georgia" panose="02040502050405020303" pitchFamily="18" charset="0"/>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Georgia" panose="02040502050405020303" pitchFamily="18"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Georgia" panose="02040502050405020303" pitchFamily="18"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Georgia" panose="02040502050405020303" pitchFamily="18"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6706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6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Georgia" panose="02040502050405020303" pitchFamily="18"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Georgia" panose="02040502050405020303" pitchFamily="18" charset="0"/>
            </a:endParaRPr>
          </a:p>
        </p:txBody>
      </p:sp>
      <p:sp>
        <p:nvSpPr>
          <p:cNvPr id="2" name="TextBox 1"/>
          <p:cNvSpPr txBox="1"/>
          <p:nvPr userDrawn="1"/>
        </p:nvSpPr>
        <p:spPr>
          <a:xfrm>
            <a:off x="630000" y="907198"/>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sym typeface="Georgia" panose="02040502050405020303" pitchFamily="18" charset="0"/>
            </a:endParaRPr>
          </a:p>
        </p:txBody>
      </p:sp>
      <p:sp>
        <p:nvSpPr>
          <p:cNvPr id="10" name="TextBox 1"/>
          <p:cNvSpPr txBox="1"/>
          <p:nvPr userDrawn="1"/>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Georgia" panose="02040502050405020303" pitchFamily="18" charset="0"/>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ext uri="{D42A27DB-BD31-4B8C-83A1-F6EECF244321}">
                <p14:modId xmlns:p14="http://schemas.microsoft.com/office/powerpoint/2010/main" val="4218986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78" name="think-cell Slide" r:id="rId5" imgW="286" imgH="286" progId="TCLayout.ActiveDocument.1">
                  <p:embed/>
                </p:oleObj>
              </mc:Choice>
              <mc:Fallback>
                <p:oleObj name="think-cell Slide" r:id="rId5" imgW="286" imgH="286" progId="TCLayout.ActiveDocument.1">
                  <p:embed/>
                  <p:pic>
                    <p:nvPicPr>
                      <p:cNvPr id="14" name="Object 1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00CA753-BED9-4E88-9B06-21623ADBB0AE}"/>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0" i="0" baseline="0" dirty="0">
              <a:solidFill>
                <a:srgbClr val="FFFFFF"/>
              </a:solidFill>
              <a:latin typeface="+mn-lt"/>
              <a:ea typeface="+mj-ea"/>
              <a:cs typeface="+mj-cs"/>
              <a:sym typeface="Georgia" panose="02040502050405020303" pitchFamily="18" charset="0"/>
            </a:endParaRPr>
          </a:p>
        </p:txBody>
      </p:sp>
      <p:sp>
        <p:nvSpPr>
          <p:cNvPr id="2" name="Title 1"/>
          <p:cNvSpPr>
            <a:spLocks noGrp="1"/>
          </p:cNvSpPr>
          <p:nvPr>
            <p:ph type="title"/>
          </p:nvPr>
        </p:nvSpPr>
        <p:spPr>
          <a:xfrm>
            <a:off x="630000" y="622800"/>
            <a:ext cx="10933200" cy="498598"/>
          </a:xfrm>
        </p:spPr>
        <p:txBody>
          <a:bodyPr vert="horz"/>
          <a:lstStyle>
            <a:lvl1pPr>
              <a:defRPr sz="3600">
                <a:latin typeface="+mj-lt"/>
                <a:sym typeface="Georgia" panose="02040502050405020303" pitchFamily="18" charset="0"/>
              </a:defRPr>
            </a:lvl1pPr>
          </a:lstStyle>
          <a:p>
            <a:r>
              <a:rPr lang="en-US" dirty="0"/>
              <a:t>Click to edit Master title style</a:t>
            </a:r>
            <a:endParaRPr lang="en-AU" dirty="0"/>
          </a:p>
        </p:txBody>
      </p:sp>
      <p:sp>
        <p:nvSpPr>
          <p:cNvPr id="18" name="Content Placeholder 2"/>
          <p:cNvSpPr>
            <a:spLocks noGrp="1"/>
          </p:cNvSpPr>
          <p:nvPr>
            <p:ph idx="13"/>
          </p:nvPr>
        </p:nvSpPr>
        <p:spPr>
          <a:xfrm>
            <a:off x="630000" y="1694882"/>
            <a:ext cx="5191647" cy="4361081"/>
          </a:xfrm>
        </p:spPr>
        <p:txBody>
          <a:bodyPr lIns="0" tIns="0" rIns="0" bIns="0"/>
          <a:lstStyle>
            <a:lvl1pPr marL="265176" indent="-265176">
              <a:spcBef>
                <a:spcPts val="1200"/>
              </a:spcBef>
              <a:spcAft>
                <a:spcPts val="0"/>
              </a:spcAft>
              <a:buClr>
                <a:schemeClr val="tx1"/>
              </a:buClr>
              <a:buFont typeface="Arial" panose="020B0604020202020204" pitchFamily="34" charset="0"/>
              <a:buChar char="•"/>
              <a:defRPr sz="2000">
                <a:latin typeface="+mn-lt"/>
                <a:sym typeface="Georgia" panose="02040502050405020303" pitchFamily="18" charset="0"/>
              </a:defRPr>
            </a:lvl1pPr>
            <a:lvl2pPr marL="539496"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2pPr>
            <a:lvl3pPr marL="804672"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3pPr>
            <a:lvl4pPr marL="1078992" indent="-265176">
              <a:lnSpc>
                <a:spcPct val="110000"/>
              </a:lnSpc>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4pPr>
            <a:lvl5pPr marL="1344168" indent="-265176">
              <a:lnSpc>
                <a:spcPct val="110000"/>
              </a:lnSpc>
              <a:spcBef>
                <a:spcPts val="300"/>
              </a:spcBef>
              <a:spcAft>
                <a:spcPts val="0"/>
              </a:spcAft>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ontent Placeholder 2"/>
          <p:cNvSpPr>
            <a:spLocks noGrp="1"/>
          </p:cNvSpPr>
          <p:nvPr>
            <p:ph idx="14"/>
          </p:nvPr>
        </p:nvSpPr>
        <p:spPr>
          <a:xfrm>
            <a:off x="6371553" y="1694882"/>
            <a:ext cx="5191647" cy="4361081"/>
          </a:xfrm>
        </p:spPr>
        <p:txBody>
          <a:bodyPr lIns="0" tIns="0" rIns="0" bIns="0"/>
          <a:lstStyle>
            <a:lvl1pPr marL="265176" indent="-265176">
              <a:spcBef>
                <a:spcPts val="1200"/>
              </a:spcBef>
              <a:spcAft>
                <a:spcPts val="0"/>
              </a:spcAft>
              <a:buClr>
                <a:schemeClr val="tx1"/>
              </a:buClr>
              <a:buFont typeface="Arial" panose="020B0604020202020204" pitchFamily="34" charset="0"/>
              <a:buChar char="•"/>
              <a:defRPr sz="2000">
                <a:latin typeface="+mn-lt"/>
                <a:sym typeface="Georgia" panose="02040502050405020303" pitchFamily="18" charset="0"/>
              </a:defRPr>
            </a:lvl1pPr>
            <a:lvl2pPr marL="539496"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2pPr>
            <a:lvl3pPr marL="804672"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3pPr>
            <a:lvl4pPr marL="1078992" indent="-265176">
              <a:lnSpc>
                <a:spcPct val="110000"/>
              </a:lnSpc>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4pPr>
            <a:lvl5pPr marL="1344168" indent="-265176">
              <a:lnSpc>
                <a:spcPct val="110000"/>
              </a:lnSpc>
              <a:spcBef>
                <a:spcPts val="300"/>
              </a:spcBef>
              <a:spcAft>
                <a:spcPts val="0"/>
              </a:spcAft>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p:cNvSpPr/>
          <p:nvPr userDrawn="1"/>
        </p:nvSpPr>
        <p:spPr>
          <a:xfrm>
            <a:off x="0" y="6332400"/>
            <a:ext cx="12192000" cy="525600"/>
          </a:xfrm>
          <a:prstGeom prst="rect">
            <a:avLst/>
          </a:prstGeom>
          <a:solidFill>
            <a:srgbClr val="275D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mn-lt"/>
              <a:ea typeface="+mn-ea"/>
              <a:cs typeface="+mn-cs"/>
              <a:sym typeface="Georgia" panose="02040502050405020303" pitchFamily="18" charset="0"/>
            </a:endParaRPr>
          </a:p>
        </p:txBody>
      </p:sp>
      <p:sp>
        <p:nvSpPr>
          <p:cNvPr id="9"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66" name="TextBox 65"/>
          <p:cNvSpPr txBox="1"/>
          <p:nvPr userDrawn="1"/>
        </p:nvSpPr>
        <p:spPr>
          <a:xfrm>
            <a:off x="1118220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67"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403271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422611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9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Georgia" panose="02040502050405020303" pitchFamily="18"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625996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01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Georgia" panose="02040502050405020303" pitchFamily="18" charset="0"/>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73773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0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15" name="TextBox 14"/>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Georgia" panose="02040502050405020303" pitchFamily="18" charset="0"/>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00176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06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8" name="Rectangle 7"/>
          <p:cNvSpPr/>
          <p:nvPr userDrawn="1"/>
        </p:nvSpPr>
        <p:spPr bwMode="invGray">
          <a:xfrm>
            <a:off x="1388145" y="4691187"/>
            <a:ext cx="929337" cy="995874"/>
          </a:xfrm>
          <a:prstGeom prst="rect">
            <a:avLst/>
          </a:prstGeom>
          <a:noFill/>
          <a:ln w="9525">
            <a:solidFill>
              <a:srgbClr val="78BE2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Georgia" panose="02040502050405020303" pitchFamily="18"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78BE2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Georgia" panose="02040502050405020303" pitchFamily="18" charset="0"/>
            </a:endParaRPr>
          </a:p>
        </p:txBody>
      </p:sp>
      <p:sp>
        <p:nvSpPr>
          <p:cNvPr id="11" name="TextBox 10"/>
          <p:cNvSpPr txBox="1"/>
          <p:nvPr userDrawn="1"/>
        </p:nvSpPr>
        <p:spPr>
          <a:xfrm>
            <a:off x="630000" y="907198"/>
            <a:ext cx="3448800" cy="1220467"/>
          </a:xfrm>
          <a:prstGeom prst="rect">
            <a:avLst/>
          </a:prstGeom>
          <a:noFill/>
          <a:ln>
            <a:solidFill>
              <a:srgbClr val="78BE2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sym typeface="Georgia" panose="02040502050405020303" pitchFamily="18" charset="0"/>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78BE20"/>
                </a:solidFill>
                <a:latin typeface="+mn-lt"/>
                <a:ea typeface="+mn-ea"/>
                <a:cs typeface="+mn-cs"/>
                <a:sym typeface="Georgia" panose="02040502050405020303" pitchFamily="18" charset="0"/>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60479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8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8" name="Rectangle 7"/>
          <p:cNvSpPr/>
          <p:nvPr userDrawn="1"/>
        </p:nvSpPr>
        <p:spPr bwMode="white">
          <a:xfrm>
            <a:off x="1284743" y="1428131"/>
            <a:ext cx="947672" cy="947672"/>
          </a:xfrm>
          <a:prstGeom prst="rect">
            <a:avLst/>
          </a:prstGeom>
          <a:noFill/>
          <a:ln w="9525">
            <a:solidFill>
              <a:srgbClr val="78BE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Georgia" panose="02040502050405020303" pitchFamily="18" charset="0"/>
            </a:endParaRPr>
          </a:p>
        </p:txBody>
      </p:sp>
      <p:sp>
        <p:nvSpPr>
          <p:cNvPr id="10" name="Rectangle 9"/>
          <p:cNvSpPr/>
          <p:nvPr userDrawn="1"/>
        </p:nvSpPr>
        <p:spPr>
          <a:xfrm>
            <a:off x="1285200" y="2667600"/>
            <a:ext cx="9619200" cy="3200400"/>
          </a:xfrm>
          <a:prstGeom prst="rect">
            <a:avLst/>
          </a:prstGeom>
          <a:noFill/>
          <a:ln w="9525">
            <a:solidFill>
              <a:srgbClr val="78BE2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8007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11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78BE20"/>
                </a:solidFill>
                <a:latin typeface="+mn-lt"/>
                <a:ea typeface="+mn-ea"/>
                <a:cs typeface="+mn-cs"/>
                <a:sym typeface="Georgia" panose="02040502050405020303" pitchFamily="18" charset="0"/>
              </a:rPr>
              <a:t>Agenda</a:t>
            </a:r>
          </a:p>
        </p:txBody>
      </p:sp>
      <p:cxnSp>
        <p:nvCxnSpPr>
          <p:cNvPr id="9" name="Straight Connector 8"/>
          <p:cNvCxnSpPr/>
          <p:nvPr userDrawn="1"/>
        </p:nvCxnSpPr>
        <p:spPr bwMode="white">
          <a:xfrm>
            <a:off x="618898" y="1206000"/>
            <a:ext cx="11576304" cy="0"/>
          </a:xfrm>
          <a:prstGeom prst="line">
            <a:avLst/>
          </a:prstGeom>
          <a:ln w="9525" cmpd="sng">
            <a:solidFill>
              <a:srgbClr val="78BE2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65418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13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Georgia" panose="02040502050405020303" pitchFamily="18"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2020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28" name="TextBox 2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lumMod val="100000"/>
                  </a:schemeClr>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lumMod val="100000"/>
                </a:schemeClr>
              </a:solidFill>
              <a:latin typeface="+mn-lt"/>
              <a:ea typeface="+mn-ea"/>
              <a:cs typeface="+mn-cs"/>
              <a:sym typeface="Georgia" panose="02040502050405020303" pitchFamily="18"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Georgia" panose="02040502050405020303" pitchFamily="18" charset="0"/>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275D38"/>
            </a:gs>
            <a:gs pos="100000">
              <a:srgbClr val="204C2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31870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5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Georgia" panose="02040502050405020303" pitchFamily="18"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78BE20"/>
                </a:solidFill>
                <a:latin typeface="+mn-lt"/>
                <a:ea typeface="+mn-ea"/>
                <a:cs typeface="+mn-cs"/>
                <a:sym typeface="Georgia" panose="02040502050405020303" pitchFamily="18"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Georgia" panose="02040502050405020303" pitchFamily="18" charset="0"/>
              </a:rPr>
              <a:t>Copyright © 2020 by Boston Consulting Group. All rights reserved.</a:t>
            </a:r>
            <a:endParaRPr lang="en-US" sz="700" dirty="0">
              <a:solidFill>
                <a:schemeClr val="bg1"/>
              </a:solidFill>
              <a:latin typeface="+mn-lt"/>
              <a:ea typeface="+mn-ea"/>
              <a:cs typeface="+mn-cs"/>
              <a:sym typeface="Georgia" panose="02040502050405020303" pitchFamily="18" charset="0"/>
            </a:endParaRPr>
          </a:p>
        </p:txBody>
      </p:sp>
      <p:sp>
        <p:nvSpPr>
          <p:cNvPr id="19" name="TextBox 1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51513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182"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8047CB-B46A-4DCC-AA50-84EFFD352A40}"/>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mn-lt"/>
              <a:ea typeface="+mj-ea"/>
              <a:cs typeface="+mj-cs"/>
              <a:sym typeface="Georgia" panose="02040502050405020303" pitchFamily="18" charset="0"/>
            </a:endParaRPr>
          </a:p>
        </p:txBody>
      </p:sp>
      <p:pic>
        <p:nvPicPr>
          <p:cNvPr id="13" name="Picture 12">
            <a:extLst>
              <a:ext uri="{FF2B5EF4-FFF2-40B4-BE49-F238E27FC236}">
                <a16:creationId xmlns:a16="http://schemas.microsoft.com/office/drawing/2014/main" id="{09BEF39A-0731-420A-851B-6639B9ED9A2D}"/>
              </a:ext>
            </a:extLst>
          </p:cNvPr>
          <p:cNvPicPr/>
          <p:nvPr userDrawn="1"/>
        </p:nvPicPr>
        <p:blipFill rotWithShape="1">
          <a:blip r:embed="rId8" cstate="print">
            <a:extLst>
              <a:ext uri="{28A0092B-C50C-407E-A947-70E740481C1C}">
                <a14:useLocalDpi xmlns:a14="http://schemas.microsoft.com/office/drawing/2010/main" val="0"/>
              </a:ext>
            </a:extLst>
          </a:blip>
          <a:srcRect t="22939" b="40612"/>
          <a:stretch/>
        </p:blipFill>
        <p:spPr bwMode="auto">
          <a:xfrm>
            <a:off x="-792" y="0"/>
            <a:ext cx="12192792" cy="52271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Georgia" panose="02040502050405020303" pitchFamily="18" charset="0"/>
            </a:endParaRPr>
          </a:p>
        </p:txBody>
      </p:sp>
      <p:pic>
        <p:nvPicPr>
          <p:cNvPr id="18" name="Picture 17"/>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rot="16200000" flipH="1">
            <a:off x="8471921" y="1973272"/>
            <a:ext cx="580573" cy="685800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mn-lt"/>
                <a:sym typeface="Georgia" panose="02040502050405020303" pitchFamily="18"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Georgia" panose="02040502050405020303" pitchFamily="18"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Georgia" panose="02040502050405020303" pitchFamily="18"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sym typeface="Georgia" panose="02040502050405020303" pitchFamily="18" charset="0"/>
              </a:defRPr>
            </a:lvl1pPr>
          </a:lstStyle>
          <a:p>
            <a:r>
              <a:rPr lang="en-US" dirty="0"/>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latin typeface="+mn-lt"/>
              <a:sym typeface="Georgia" panose="02040502050405020303" pitchFamily="18" charset="0"/>
            </a:endParaRPr>
          </a:p>
        </p:txBody>
      </p:sp>
    </p:spTree>
    <p:extLst>
      <p:ext uri="{BB962C8B-B14F-4D97-AF65-F5344CB8AC3E}">
        <p14:creationId xmlns:p14="http://schemas.microsoft.com/office/powerpoint/2010/main" val="2542555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For exhibi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79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mn-lt"/>
              <a:ea typeface="+mj-ea"/>
              <a:cs typeface="+mj-cs"/>
              <a:sym typeface="Georgia" panose="02040502050405020303" pitchFamily="18"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Georgia" panose="02040502050405020303" pitchFamily="18" charset="0"/>
              </a:rPr>
              <a:t>Copyright © 2021 by Boston Consulting Group. All rights reserved.</a:t>
            </a:r>
            <a:endParaRPr lang="en-US" sz="700" dirty="0">
              <a:solidFill>
                <a:schemeClr val="bg1">
                  <a:lumMod val="50000"/>
                </a:schemeClr>
              </a:solidFill>
              <a:latin typeface="+mn-lt"/>
              <a:ea typeface="+mn-ea"/>
              <a:cs typeface="+mn-cs"/>
              <a:sym typeface="Georgia" panose="02040502050405020303" pitchFamily="18" charset="0"/>
            </a:endParaRPr>
          </a:p>
        </p:txBody>
      </p:sp>
      <p:sp>
        <p:nvSpPr>
          <p:cNvPr id="8" name="Title 7"/>
          <p:cNvSpPr>
            <a:spLocks noGrp="1"/>
          </p:cNvSpPr>
          <p:nvPr>
            <p:ph type="title" hasCustomPrompt="1"/>
          </p:nvPr>
        </p:nvSpPr>
        <p:spPr>
          <a:xfrm>
            <a:off x="628650" y="380464"/>
            <a:ext cx="10934700" cy="332399"/>
          </a:xfrm>
        </p:spPr>
        <p:txBody>
          <a:bodyPr vert="horz"/>
          <a:lstStyle>
            <a:lvl1pPr>
              <a:defRPr sz="2400">
                <a:solidFill>
                  <a:srgbClr val="275D38"/>
                </a:solidFill>
                <a:latin typeface="+mj-lt"/>
                <a:ea typeface="+mj-ea"/>
                <a:cs typeface="+mj-cs"/>
                <a:sym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3675143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guide id="2" orient="horz" pos="845">
          <p15:clr>
            <a:srgbClr val="5ACBF0"/>
          </p15:clr>
        </p15:guide>
        <p15:guide id="6" orient="horz" pos="3966">
          <p15:clr>
            <a:srgbClr val="5ACBF0"/>
          </p15:clr>
        </p15:guide>
        <p15:guide id="7" pos="393">
          <p15:clr>
            <a:srgbClr val="5ACBF0"/>
          </p15:clr>
        </p15:guide>
        <p15:guide id="8" pos="7287">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2"/>
            </p:custDataLst>
            <p:extLst>
              <p:ext uri="{D42A27DB-BD31-4B8C-83A1-F6EECF244321}">
                <p14:modId xmlns:p14="http://schemas.microsoft.com/office/powerpoint/2010/main" val="3006796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02" name="think-cell Slide" r:id="rId5" imgW="286" imgH="286" progId="TCLayout.ActiveDocument.1">
                  <p:embed/>
                </p:oleObj>
              </mc:Choice>
              <mc:Fallback>
                <p:oleObj name="think-cell Slide" r:id="rId5" imgW="286" imgH="286"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F627B75-9496-4359-9CB7-9753C250BDBE}"/>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0" i="0" baseline="0" dirty="0">
              <a:solidFill>
                <a:srgbClr val="FFFFFF"/>
              </a:solidFill>
              <a:latin typeface="+mn-lt"/>
              <a:ea typeface="+mj-ea"/>
              <a:cs typeface="+mj-cs"/>
              <a:sym typeface="Georgia" panose="02040502050405020303" pitchFamily="18" charset="0"/>
            </a:endParaRPr>
          </a:p>
        </p:txBody>
      </p:sp>
      <p:sp>
        <p:nvSpPr>
          <p:cNvPr id="2" name="Title 1"/>
          <p:cNvSpPr>
            <a:spLocks noGrp="1"/>
          </p:cNvSpPr>
          <p:nvPr>
            <p:ph type="title"/>
          </p:nvPr>
        </p:nvSpPr>
        <p:spPr>
          <a:xfrm>
            <a:off x="630000" y="622800"/>
            <a:ext cx="10933200" cy="498598"/>
          </a:xfrm>
        </p:spPr>
        <p:txBody>
          <a:bodyPr vert="horz"/>
          <a:lstStyle>
            <a:lvl1pPr>
              <a:defRPr sz="3600">
                <a:latin typeface="+mj-lt"/>
                <a:sym typeface="Georgia" panose="02040502050405020303" pitchFamily="18" charset="0"/>
              </a:defRPr>
            </a:lvl1pPr>
          </a:lstStyle>
          <a:p>
            <a:r>
              <a:rPr lang="en-US" dirty="0"/>
              <a:t>Click to edit Master title style</a:t>
            </a:r>
            <a:endParaRPr lang="en-AU" dirty="0"/>
          </a:p>
        </p:txBody>
      </p:sp>
      <p:sp>
        <p:nvSpPr>
          <p:cNvPr id="17" name="Content Placeholder 2"/>
          <p:cNvSpPr>
            <a:spLocks noGrp="1"/>
          </p:cNvSpPr>
          <p:nvPr>
            <p:ph idx="15"/>
          </p:nvPr>
        </p:nvSpPr>
        <p:spPr>
          <a:xfrm>
            <a:off x="630000" y="1694882"/>
            <a:ext cx="6157875" cy="4360257"/>
          </a:xfrm>
        </p:spPr>
        <p:txBody>
          <a:bodyPr lIns="0" tIns="0" rIns="0" bIns="0"/>
          <a:lstStyle>
            <a:lvl1pPr marL="265176" indent="-265176">
              <a:spcBef>
                <a:spcPts val="1200"/>
              </a:spcBef>
              <a:spcAft>
                <a:spcPts val="0"/>
              </a:spcAft>
              <a:buClr>
                <a:schemeClr val="tx1"/>
              </a:buClr>
              <a:buFont typeface="Arial" panose="020B0604020202020204" pitchFamily="34" charset="0"/>
              <a:buChar char="•"/>
              <a:defRPr sz="2000">
                <a:latin typeface="+mn-lt"/>
                <a:sym typeface="Georgia" panose="02040502050405020303" pitchFamily="18" charset="0"/>
              </a:defRPr>
            </a:lvl1pPr>
            <a:lvl2pPr marL="539496"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2pPr>
            <a:lvl3pPr marL="804672"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3pPr>
            <a:lvl4pPr marL="1078992" indent="-265176">
              <a:lnSpc>
                <a:spcPct val="110000"/>
              </a:lnSpc>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4pPr>
            <a:lvl5pPr marL="1344168" indent="-265176">
              <a:lnSpc>
                <a:spcPct val="110000"/>
              </a:lnSpc>
              <a:spcBef>
                <a:spcPts val="300"/>
              </a:spcBef>
              <a:spcAft>
                <a:spcPts val="0"/>
              </a:spcAft>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ontent Placeholder 2"/>
          <p:cNvSpPr>
            <a:spLocks noGrp="1"/>
          </p:cNvSpPr>
          <p:nvPr>
            <p:ph idx="16" hasCustomPrompt="1"/>
          </p:nvPr>
        </p:nvSpPr>
        <p:spPr>
          <a:xfrm>
            <a:off x="7613497" y="2226553"/>
            <a:ext cx="3949703" cy="2708328"/>
          </a:xfrm>
          <a:solidFill>
            <a:srgbClr val="C2E189"/>
          </a:solidFill>
        </p:spPr>
        <p:txBody>
          <a:bodyPr lIns="0" tIns="0" rIns="0" bIns="0"/>
          <a:lstStyle>
            <a:lvl1pPr marL="265176" indent="-265176">
              <a:spcBef>
                <a:spcPts val="1200"/>
              </a:spcBef>
              <a:spcAft>
                <a:spcPts val="0"/>
              </a:spcAft>
              <a:buClr>
                <a:schemeClr val="tx1"/>
              </a:buClr>
              <a:buFont typeface="Arial" panose="020B0604020202020204" pitchFamily="34" charset="0"/>
              <a:buChar char="•"/>
              <a:defRPr sz="1600">
                <a:latin typeface="+mn-lt"/>
                <a:sym typeface="Georgia" panose="02040502050405020303" pitchFamily="18" charset="0"/>
              </a:defRPr>
            </a:lvl1pPr>
            <a:lvl2pPr marL="539496" indent="-274320">
              <a:lnSpc>
                <a:spcPct val="110000"/>
              </a:lnSpc>
              <a:spcBef>
                <a:spcPts val="300"/>
              </a:spcBef>
              <a:spcAft>
                <a:spcPts val="0"/>
              </a:spcAft>
              <a:buClr>
                <a:schemeClr val="tx1"/>
              </a:buClr>
              <a:buFont typeface="Georgia" panose="02040502050405020303" pitchFamily="18" charset="0"/>
              <a:buChar char="−"/>
              <a:defRPr sz="1600">
                <a:latin typeface="+mn-lt"/>
                <a:sym typeface="Georgia" panose="02040502050405020303" pitchFamily="18" charset="0"/>
              </a:defRPr>
            </a:lvl2pPr>
            <a:lvl3pPr marL="804672" indent="-274320">
              <a:lnSpc>
                <a:spcPct val="110000"/>
              </a:lnSpc>
              <a:spcBef>
                <a:spcPts val="300"/>
              </a:spcBef>
              <a:spcAft>
                <a:spcPts val="0"/>
              </a:spcAft>
              <a:buClr>
                <a:schemeClr val="tx1"/>
              </a:buClr>
              <a:buFont typeface="Georgia" panose="02040502050405020303" pitchFamily="18" charset="0"/>
              <a:buChar char="−"/>
              <a:defRPr sz="1600">
                <a:latin typeface="+mn-lt"/>
                <a:sym typeface="Georgia" panose="02040502050405020303" pitchFamily="18" charset="0"/>
              </a:defRPr>
            </a:lvl3pPr>
            <a:lvl4pPr marL="1078992" indent="-265176">
              <a:lnSpc>
                <a:spcPct val="110000"/>
              </a:lnSpc>
              <a:buClr>
                <a:schemeClr val="tx1"/>
              </a:buClr>
              <a:buFont typeface="Georgia" panose="02040502050405020303" pitchFamily="18" charset="0"/>
              <a:buChar char="−"/>
              <a:defRPr sz="1600" b="0">
                <a:solidFill>
                  <a:schemeClr val="tx1"/>
                </a:solidFill>
                <a:latin typeface="+mn-lt"/>
                <a:sym typeface="Georgia" panose="02040502050405020303" pitchFamily="18" charset="0"/>
              </a:defRPr>
            </a:lvl4pPr>
            <a:lvl5pPr marL="1344168" indent="-265176">
              <a:lnSpc>
                <a:spcPct val="110000"/>
              </a:lnSpc>
              <a:spcBef>
                <a:spcPts val="300"/>
              </a:spcBef>
              <a:spcAft>
                <a:spcPts val="0"/>
              </a:spcAft>
              <a:buClr>
                <a:schemeClr val="tx1"/>
              </a:buClr>
              <a:buFont typeface="Georgia" panose="02040502050405020303" pitchFamily="18" charset="0"/>
              <a:buChar char="−"/>
              <a:defRPr sz="1600" b="0">
                <a:solidFill>
                  <a:schemeClr val="tx1"/>
                </a:solidFill>
                <a:latin typeface="+mn-lt"/>
                <a:sym typeface="Georgia" panose="02040502050405020303" pitchFamily="18" charset="0"/>
              </a:defRPr>
            </a:lvl5pPr>
          </a:lstStyle>
          <a:p>
            <a:pPr lvl="0"/>
            <a:r>
              <a:rPr lang="en-US" dirty="0"/>
              <a:t>Click icon to add chart, table or diagram</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p:cNvSpPr>
            <a:spLocks noGrp="1"/>
          </p:cNvSpPr>
          <p:nvPr>
            <p:ph type="body" idx="14" hasCustomPrompt="1"/>
          </p:nvPr>
        </p:nvSpPr>
        <p:spPr>
          <a:xfrm>
            <a:off x="7613497" y="1694882"/>
            <a:ext cx="3949703" cy="477176"/>
          </a:xfrm>
        </p:spPr>
        <p:txBody>
          <a:bodyPr tIns="36000" anchor="t" anchorCtr="0"/>
          <a:lstStyle>
            <a:lvl1pPr marL="0" indent="0">
              <a:lnSpc>
                <a:spcPct val="90000"/>
              </a:lnSpc>
              <a:spcBef>
                <a:spcPts val="0"/>
              </a:spcBef>
              <a:buNone/>
              <a:defRPr sz="1600" b="1">
                <a:latin typeface="+mn-lt"/>
                <a:sym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chart title</a:t>
            </a:r>
          </a:p>
        </p:txBody>
      </p:sp>
      <p:sp>
        <p:nvSpPr>
          <p:cNvPr id="10" name="Rectangle 9"/>
          <p:cNvSpPr/>
          <p:nvPr userDrawn="1"/>
        </p:nvSpPr>
        <p:spPr>
          <a:xfrm>
            <a:off x="0" y="6332400"/>
            <a:ext cx="12192000" cy="525600"/>
          </a:xfrm>
          <a:prstGeom prst="rect">
            <a:avLst/>
          </a:prstGeom>
          <a:solidFill>
            <a:srgbClr val="275D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mn-lt"/>
              <a:ea typeface="+mn-ea"/>
              <a:cs typeface="+mn-cs"/>
              <a:sym typeface="Georgia" panose="02040502050405020303" pitchFamily="18" charset="0"/>
            </a:endParaRPr>
          </a:p>
        </p:txBody>
      </p:sp>
      <p:sp>
        <p:nvSpPr>
          <p:cNvPr id="11"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68" name="TextBox 6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69"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3658858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ext uri="{D42A27DB-BD31-4B8C-83A1-F6EECF244321}">
                <p14:modId xmlns:p14="http://schemas.microsoft.com/office/powerpoint/2010/main" val="4020629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6" name="think-cell Slide" r:id="rId5" imgW="286" imgH="286" progId="TCLayout.ActiveDocument.1">
                  <p:embed/>
                </p:oleObj>
              </mc:Choice>
              <mc:Fallback>
                <p:oleObj name="think-cell Slide" r:id="rId5" imgW="286" imgH="286" progId="TCLayout.ActiveDocument.1">
                  <p:embed/>
                  <p:pic>
                    <p:nvPicPr>
                      <p:cNvPr id="14" name="Object 1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91F0E8-A860-4016-9B09-E434BC433B71}"/>
              </a:ext>
            </a:extLst>
          </p:cNvPr>
          <p:cNvSpPr/>
          <p:nvPr userDrawn="1">
            <p:custDataLst>
              <p:tags r:id="rId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0" i="0" baseline="0" dirty="0">
              <a:solidFill>
                <a:srgbClr val="FFFFFF"/>
              </a:solidFill>
              <a:latin typeface="+mn-lt"/>
              <a:ea typeface="+mj-ea"/>
              <a:cs typeface="+mj-cs"/>
              <a:sym typeface="Georgia" panose="02040502050405020303" pitchFamily="18" charset="0"/>
            </a:endParaRPr>
          </a:p>
        </p:txBody>
      </p:sp>
      <p:sp>
        <p:nvSpPr>
          <p:cNvPr id="9" name="Picture Placeholder 8"/>
          <p:cNvSpPr>
            <a:spLocks noGrp="1"/>
          </p:cNvSpPr>
          <p:nvPr>
            <p:ph type="pic" sz="quarter" idx="14"/>
          </p:nvPr>
        </p:nvSpPr>
        <p:spPr>
          <a:xfrm>
            <a:off x="7613499" y="1694882"/>
            <a:ext cx="3949703" cy="3240000"/>
          </a:xfrm>
          <a:solidFill>
            <a:srgbClr val="C2E189"/>
          </a:solidFill>
        </p:spPr>
        <p:txBody>
          <a:bodyPr/>
          <a:lstStyle>
            <a:lvl1pPr marL="265176" indent="-265176">
              <a:lnSpc>
                <a:spcPct val="100000"/>
              </a:lnSpc>
              <a:spcBef>
                <a:spcPts val="1200"/>
              </a:spcBef>
              <a:spcAft>
                <a:spcPts val="0"/>
              </a:spcAft>
              <a:buFont typeface="Arial" panose="020B0604020202020204" pitchFamily="34" charset="0"/>
              <a:buChar char="•"/>
              <a:defRPr sz="1600">
                <a:latin typeface="+mn-lt"/>
                <a:sym typeface="Georgia" panose="02040502050405020303" pitchFamily="18" charset="0"/>
              </a:defRPr>
            </a:lvl1pPr>
          </a:lstStyle>
          <a:p>
            <a:r>
              <a:rPr lang="en-US" dirty="0"/>
              <a:t>Click icon to add picture</a:t>
            </a:r>
            <a:endParaRPr lang="en-AU" dirty="0"/>
          </a:p>
        </p:txBody>
      </p:sp>
      <p:sp>
        <p:nvSpPr>
          <p:cNvPr id="8" name="Rectangle 7"/>
          <p:cNvSpPr/>
          <p:nvPr userDrawn="1"/>
        </p:nvSpPr>
        <p:spPr>
          <a:xfrm>
            <a:off x="0" y="6332400"/>
            <a:ext cx="12192000" cy="525600"/>
          </a:xfrm>
          <a:prstGeom prst="rect">
            <a:avLst/>
          </a:prstGeom>
          <a:solidFill>
            <a:srgbClr val="275D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mn-lt"/>
              <a:ea typeface="+mn-ea"/>
              <a:cs typeface="+mn-cs"/>
              <a:sym typeface="Georgia" panose="02040502050405020303" pitchFamily="18" charset="0"/>
            </a:endParaRPr>
          </a:p>
        </p:txBody>
      </p:sp>
      <p:sp>
        <p:nvSpPr>
          <p:cNvPr id="10" name="Date Placeholder 3"/>
          <p:cNvSpPr>
            <a:spLocks noGrp="1"/>
          </p:cNvSpPr>
          <p:nvPr>
            <p:ph type="dt" sz="half" idx="10"/>
          </p:nvPr>
        </p:nvSpPr>
        <p:spPr>
          <a:xfrm>
            <a:off x="8047775" y="6482092"/>
            <a:ext cx="2844800" cy="184666"/>
          </a:xfr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
        <p:nvSpPr>
          <p:cNvPr id="66" name="Title 1"/>
          <p:cNvSpPr>
            <a:spLocks noGrp="1"/>
          </p:cNvSpPr>
          <p:nvPr>
            <p:ph type="title"/>
          </p:nvPr>
        </p:nvSpPr>
        <p:spPr>
          <a:xfrm>
            <a:off x="630000" y="622800"/>
            <a:ext cx="10933200" cy="498598"/>
          </a:xfrm>
        </p:spPr>
        <p:txBody>
          <a:bodyPr vert="horz"/>
          <a:lstStyle>
            <a:lvl1pPr>
              <a:defRPr sz="3600">
                <a:latin typeface="+mj-lt"/>
                <a:sym typeface="Georgia" panose="02040502050405020303" pitchFamily="18" charset="0"/>
              </a:defRPr>
            </a:lvl1pPr>
          </a:lstStyle>
          <a:p>
            <a:r>
              <a:rPr lang="en-US" dirty="0"/>
              <a:t>Click to edit Master title style</a:t>
            </a:r>
            <a:endParaRPr lang="en-AU" dirty="0"/>
          </a:p>
        </p:txBody>
      </p:sp>
      <p:sp>
        <p:nvSpPr>
          <p:cNvPr id="67" name="Content Placeholder 2"/>
          <p:cNvSpPr>
            <a:spLocks noGrp="1"/>
          </p:cNvSpPr>
          <p:nvPr>
            <p:ph idx="15"/>
          </p:nvPr>
        </p:nvSpPr>
        <p:spPr>
          <a:xfrm>
            <a:off x="630000" y="1694882"/>
            <a:ext cx="6157875" cy="4360257"/>
          </a:xfrm>
        </p:spPr>
        <p:txBody>
          <a:bodyPr lIns="0" tIns="0" rIns="0" bIns="0"/>
          <a:lstStyle>
            <a:lvl1pPr marL="265176" indent="-265176">
              <a:spcBef>
                <a:spcPts val="1200"/>
              </a:spcBef>
              <a:spcAft>
                <a:spcPts val="0"/>
              </a:spcAft>
              <a:buClr>
                <a:schemeClr val="tx1"/>
              </a:buClr>
              <a:buFont typeface="Arial" panose="020B0604020202020204" pitchFamily="34" charset="0"/>
              <a:buChar char="•"/>
              <a:defRPr sz="2000">
                <a:latin typeface="+mn-lt"/>
                <a:sym typeface="Georgia" panose="02040502050405020303" pitchFamily="18" charset="0"/>
              </a:defRPr>
            </a:lvl1pPr>
            <a:lvl2pPr marL="539496"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2pPr>
            <a:lvl3pPr marL="804672" indent="-274320">
              <a:lnSpc>
                <a:spcPct val="110000"/>
              </a:lnSpc>
              <a:spcBef>
                <a:spcPts val="300"/>
              </a:spcBef>
              <a:spcAft>
                <a:spcPts val="0"/>
              </a:spcAft>
              <a:buClr>
                <a:schemeClr val="tx1"/>
              </a:buClr>
              <a:buFont typeface="Georgia" panose="02040502050405020303" pitchFamily="18" charset="0"/>
              <a:buChar char="−"/>
              <a:defRPr sz="2000">
                <a:latin typeface="+mn-lt"/>
                <a:sym typeface="Georgia" panose="02040502050405020303" pitchFamily="18" charset="0"/>
              </a:defRPr>
            </a:lvl3pPr>
            <a:lvl4pPr marL="1078992" indent="-265176">
              <a:lnSpc>
                <a:spcPct val="110000"/>
              </a:lnSpc>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4pPr>
            <a:lvl5pPr marL="1344168" indent="-265176">
              <a:lnSpc>
                <a:spcPct val="110000"/>
              </a:lnSpc>
              <a:spcBef>
                <a:spcPts val="300"/>
              </a:spcBef>
              <a:spcAft>
                <a:spcPts val="0"/>
              </a:spcAft>
              <a:buClr>
                <a:schemeClr val="tx1"/>
              </a:buClr>
              <a:buFont typeface="Georgia" panose="02040502050405020303" pitchFamily="18" charset="0"/>
              <a:buChar char="−"/>
              <a:defRPr sz="2000" b="0">
                <a:solidFill>
                  <a:schemeClr val="tx1"/>
                </a:solidFill>
                <a:latin typeface="+mn-lt"/>
                <a:sym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Box 68"/>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bg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bg1"/>
              </a:solidFill>
              <a:latin typeface="+mn-lt"/>
              <a:ea typeface="+mn-ea"/>
              <a:cs typeface="+mn-cs"/>
              <a:sym typeface="Georgia" panose="02040502050405020303" pitchFamily="18" charset="0"/>
            </a:endParaRPr>
          </a:p>
        </p:txBody>
      </p:sp>
      <p:sp>
        <p:nvSpPr>
          <p:cNvPr id="70" name="Footer Placeholder 4"/>
          <p:cNvSpPr>
            <a:spLocks noGrp="1"/>
          </p:cNvSpPr>
          <p:nvPr>
            <p:ph type="ftr" sz="quarter" idx="11"/>
          </p:nvPr>
        </p:nvSpPr>
        <p:spPr>
          <a:xfrm>
            <a:off x="630000" y="6391863"/>
            <a:ext cx="8675139" cy="365125"/>
          </a:xfrm>
          <a:prstGeom prst="rect">
            <a:avLst/>
          </a:prstGeom>
        </p:spPr>
        <p:txBody>
          <a:bodyPr lIns="0" tIns="0" rIns="0" bIns="0" anchor="ctr"/>
          <a:lstStyle>
            <a:lvl1pPr>
              <a:defRPr sz="1200">
                <a:solidFill>
                  <a:schemeClr val="bg1"/>
                </a:solidFill>
                <a:latin typeface="+mn-lt"/>
                <a:sym typeface="Georgia" panose="02040502050405020303" pitchFamily="18" charset="0"/>
              </a:defRPr>
            </a:lvl1pPr>
          </a:lstStyle>
          <a:p>
            <a:endParaRPr lang="en-AU" dirty="0"/>
          </a:p>
        </p:txBody>
      </p:sp>
    </p:spTree>
    <p:extLst>
      <p:ext uri="{BB962C8B-B14F-4D97-AF65-F5344CB8AC3E}">
        <p14:creationId xmlns:p14="http://schemas.microsoft.com/office/powerpoint/2010/main" val="52265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oleObject" Target="../embeddings/oleObject1.bin"/><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ags" Target="../tags/tag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85"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2"/>
            </p:custDataLst>
            <p:extLst>
              <p:ext uri="{D42A27DB-BD31-4B8C-83A1-F6EECF244321}">
                <p14:modId xmlns:p14="http://schemas.microsoft.com/office/powerpoint/2010/main" val="1119346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9"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DECEA90-5838-4A3C-BA24-2646D80D0EA0}"/>
              </a:ext>
            </a:extLst>
          </p:cNvPr>
          <p:cNvSpPr/>
          <p:nvPr userDrawn="1">
            <p:custDataLst>
              <p:tags r:id="rId83"/>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mn-lt"/>
              <a:ea typeface="+mj-ea"/>
              <a:cs typeface="+mj-cs"/>
              <a:sym typeface="Georgia" panose="02040502050405020303" pitchFamily="18"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Georgia" panose="02040502050405020303" pitchFamily="18"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8" name="TextBox 7"/>
          <p:cNvSpPr txBox="1"/>
          <p:nvPr userDrawn="1"/>
        </p:nvSpPr>
        <p:spPr>
          <a:xfrm>
            <a:off x="11182350" y="6482092"/>
            <a:ext cx="381000" cy="184666"/>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Georgia" panose="02040502050405020303"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chemeClr val="tx1"/>
              </a:solidFill>
              <a:latin typeface="+mn-lt"/>
              <a:ea typeface="+mn-ea"/>
              <a:cs typeface="+mn-cs"/>
              <a:sym typeface="Georgia" panose="02040502050405020303" pitchFamily="18" charset="0"/>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85" r:id="rId2"/>
    <p:sldLayoutId id="2147485186" r:id="rId3"/>
    <p:sldLayoutId id="2147485187" r:id="rId4"/>
    <p:sldLayoutId id="2147485194" r:id="rId5"/>
    <p:sldLayoutId id="2147485189" r:id="rId6"/>
    <p:sldLayoutId id="2147485190" r:id="rId7"/>
    <p:sldLayoutId id="2147485191" r:id="rId8"/>
    <p:sldLayoutId id="2147485192" r:id="rId9"/>
    <p:sldLayoutId id="2147485193" r:id="rId10"/>
    <p:sldLayoutId id="2147485195" r:id="rId11"/>
    <p:sldLayoutId id="2147485086" r:id="rId12"/>
    <p:sldLayoutId id="2147485183" r:id="rId13"/>
    <p:sldLayoutId id="2147485158" r:id="rId14"/>
    <p:sldLayoutId id="2147485113" r:id="rId15"/>
    <p:sldLayoutId id="2147485114" r:id="rId16"/>
    <p:sldLayoutId id="2147485154" r:id="rId17"/>
    <p:sldLayoutId id="2147485162" r:id="rId18"/>
    <p:sldLayoutId id="2147485149" r:id="rId19"/>
    <p:sldLayoutId id="2147485087" r:id="rId20"/>
    <p:sldLayoutId id="2147485112" r:id="rId21"/>
    <p:sldLayoutId id="2147485155" r:id="rId22"/>
    <p:sldLayoutId id="2147485164" r:id="rId23"/>
    <p:sldLayoutId id="2147485109" r:id="rId24"/>
    <p:sldLayoutId id="2147485165" r:id="rId25"/>
    <p:sldLayoutId id="2147485110" r:id="rId26"/>
    <p:sldLayoutId id="2147485166" r:id="rId27"/>
    <p:sldLayoutId id="2147485156" r:id="rId28"/>
    <p:sldLayoutId id="2147485167" r:id="rId29"/>
    <p:sldLayoutId id="2147485108" r:id="rId30"/>
    <p:sldLayoutId id="2147485107" r:id="rId31"/>
    <p:sldLayoutId id="2147485106" r:id="rId32"/>
    <p:sldLayoutId id="2147485090" r:id="rId33"/>
    <p:sldLayoutId id="2147485091" r:id="rId34"/>
    <p:sldLayoutId id="2147485092" r:id="rId35"/>
    <p:sldLayoutId id="2147485093" r:id="rId36"/>
    <p:sldLayoutId id="2147485116" r:id="rId37"/>
    <p:sldLayoutId id="2147485161" r:id="rId38"/>
    <p:sldLayoutId id="2147485159" r:id="rId39"/>
    <p:sldLayoutId id="2147485119" r:id="rId40"/>
    <p:sldLayoutId id="2147485184" r:id="rId41"/>
    <p:sldLayoutId id="2147485137" r:id="rId42"/>
    <p:sldLayoutId id="2147485120" r:id="rId43"/>
    <p:sldLayoutId id="2147485121" r:id="rId44"/>
    <p:sldLayoutId id="2147485141" r:id="rId45"/>
    <p:sldLayoutId id="2147485163" r:id="rId46"/>
    <p:sldLayoutId id="2147485139" r:id="rId47"/>
    <p:sldLayoutId id="2147485140" r:id="rId48"/>
    <p:sldLayoutId id="2147485122" r:id="rId49"/>
    <p:sldLayoutId id="2147485123" r:id="rId50"/>
    <p:sldLayoutId id="2147485151" r:id="rId51"/>
    <p:sldLayoutId id="2147485168" r:id="rId52"/>
    <p:sldLayoutId id="2147485127" r:id="rId53"/>
    <p:sldLayoutId id="2147485169" r:id="rId54"/>
    <p:sldLayoutId id="2147485126" r:id="rId55"/>
    <p:sldLayoutId id="2147485170" r:id="rId56"/>
    <p:sldLayoutId id="2147485153" r:id="rId57"/>
    <p:sldLayoutId id="2147485171" r:id="rId58"/>
    <p:sldLayoutId id="2147485128" r:id="rId59"/>
    <p:sldLayoutId id="2147485129" r:id="rId60"/>
    <p:sldLayoutId id="2147485130" r:id="rId61"/>
    <p:sldLayoutId id="2147485131" r:id="rId62"/>
    <p:sldLayoutId id="2147485145" r:id="rId63"/>
    <p:sldLayoutId id="2147485133" r:id="rId64"/>
    <p:sldLayoutId id="2147485144" r:id="rId65"/>
    <p:sldLayoutId id="2147485134" r:id="rId66"/>
    <p:sldLayoutId id="2147485146" r:id="rId67"/>
    <p:sldLayoutId id="2147485160" r:id="rId68"/>
    <p:sldLayoutId id="2147485172" r:id="rId69"/>
    <p:sldLayoutId id="2147485173" r:id="rId70"/>
    <p:sldLayoutId id="2147485174" r:id="rId71"/>
    <p:sldLayoutId id="2147485175" r:id="rId72"/>
    <p:sldLayoutId id="2147485176" r:id="rId73"/>
    <p:sldLayoutId id="2147485177" r:id="rId74"/>
    <p:sldLayoutId id="2147485178" r:id="rId75"/>
    <p:sldLayoutId id="2147485179" r:id="rId76"/>
    <p:sldLayoutId id="2147485180" r:id="rId77"/>
    <p:sldLayoutId id="2147485196" r:id="rId78"/>
    <p:sldLayoutId id="2147485197" r:id="rId7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Georgia" panose="02040502050405020303" pitchFamily="18" charset="0"/>
        </a:defRPr>
      </a:lvl1pPr>
    </p:titleStyle>
    <p:bodyStyle>
      <a:lvl1pPr marL="0" indent="0" algn="l" defTabSz="914400" rtl="0" eaLnBrk="1" latinLnBrk="0" hangingPunct="1">
        <a:lnSpc>
          <a:spcPct val="110000"/>
        </a:lnSpc>
        <a:spcBef>
          <a:spcPts val="600"/>
        </a:spcBef>
        <a:spcAft>
          <a:spcPts val="300"/>
        </a:spcAft>
        <a:buClr>
          <a:srgbClr val="275D38"/>
        </a:buClr>
        <a:buFont typeface="Arial" panose="020B0604020202020204" pitchFamily="34" charset="0"/>
        <a:buChar char="​"/>
        <a:defRPr lang="en-US" sz="1200" kern="1200">
          <a:solidFill>
            <a:srgbClr val="000000"/>
          </a:solidFill>
          <a:latin typeface="+mn-lt"/>
          <a:ea typeface="+mn-ea"/>
          <a:cs typeface="+mn-cs"/>
          <a:sym typeface="Georgia" panose="02040502050405020303" pitchFamily="18" charset="0"/>
        </a:defRPr>
      </a:lvl1pPr>
      <a:lvl2pPr marL="284400" indent="-172800" algn="l" defTabSz="914400" rtl="0" eaLnBrk="1" latinLnBrk="0" hangingPunct="1">
        <a:lnSpc>
          <a:spcPct val="90000"/>
        </a:lnSpc>
        <a:spcBef>
          <a:spcPts val="0"/>
        </a:spcBef>
        <a:spcAft>
          <a:spcPts val="300"/>
        </a:spcAft>
        <a:buClr>
          <a:srgbClr val="275D38"/>
        </a:buClr>
        <a:buFont typeface="Arial" panose="020B0604020202020204" pitchFamily="34" charset="0"/>
        <a:buChar char="•"/>
        <a:defRPr lang="en-US" sz="1200" kern="1200">
          <a:solidFill>
            <a:srgbClr val="000000"/>
          </a:solidFill>
          <a:latin typeface="+mn-lt"/>
          <a:ea typeface="+mn-ea"/>
          <a:cs typeface="+mn-cs"/>
          <a:sym typeface="Georgia" panose="02040502050405020303" pitchFamily="18" charset="0"/>
        </a:defRPr>
      </a:lvl2pPr>
      <a:lvl3pPr marL="511200" indent="-165600" algn="l" defTabSz="914400" rtl="0" eaLnBrk="1" latinLnBrk="0" hangingPunct="1">
        <a:lnSpc>
          <a:spcPct val="90000"/>
        </a:lnSpc>
        <a:spcBef>
          <a:spcPts val="0"/>
        </a:spcBef>
        <a:spcAft>
          <a:spcPts val="300"/>
        </a:spcAft>
        <a:buClr>
          <a:srgbClr val="275D38"/>
        </a:buClr>
        <a:buFont typeface="Trebuchet MS" panose="020B0603020202020204" pitchFamily="34" charset="0"/>
        <a:buChar char="–"/>
        <a:defRPr lang="en-US" sz="1200" kern="1200">
          <a:solidFill>
            <a:srgbClr val="000000"/>
          </a:solidFill>
          <a:latin typeface="+mn-lt"/>
          <a:ea typeface="+mn-ea"/>
          <a:cs typeface="+mn-cs"/>
          <a:sym typeface="Georgia" panose="02040502050405020303" pitchFamily="18" charset="0"/>
        </a:defRPr>
      </a:lvl3pPr>
      <a:lvl4pPr marL="0" indent="0" algn="l" defTabSz="914400" rtl="0" eaLnBrk="1" latinLnBrk="0" hangingPunct="1">
        <a:lnSpc>
          <a:spcPct val="110000"/>
        </a:lnSpc>
        <a:spcBef>
          <a:spcPts val="300"/>
        </a:spcBef>
        <a:spcAft>
          <a:spcPts val="300"/>
        </a:spcAft>
        <a:buClr>
          <a:srgbClr val="275D38"/>
        </a:buClr>
        <a:buFont typeface="Arial" panose="020B0604020202020204" pitchFamily="34" charset="0"/>
        <a:buChar char="​"/>
        <a:defRPr lang="en-US" sz="1600" kern="1200">
          <a:solidFill>
            <a:srgbClr val="275D38"/>
          </a:solidFill>
          <a:latin typeface="+mn-lt"/>
          <a:ea typeface="+mn-ea"/>
          <a:cs typeface="+mn-cs"/>
          <a:sym typeface="Georgia" panose="02040502050405020303" pitchFamily="18" charset="0"/>
        </a:defRPr>
      </a:lvl4pPr>
      <a:lvl5pPr marL="0" indent="0" algn="l" defTabSz="914400" rtl="0" eaLnBrk="1" latinLnBrk="0" hangingPunct="1">
        <a:lnSpc>
          <a:spcPct val="100000"/>
        </a:lnSpc>
        <a:spcBef>
          <a:spcPts val="0"/>
        </a:spcBef>
        <a:spcAft>
          <a:spcPts val="300"/>
        </a:spcAft>
        <a:buClr>
          <a:srgbClr val="275D38"/>
        </a:buClr>
        <a:buFont typeface="Arial" panose="020B0604020202020204" pitchFamily="34" charset="0"/>
        <a:buChar char="​"/>
        <a:defRPr lang="en-US" sz="1600" b="1" kern="1200" smtClean="0">
          <a:solidFill>
            <a:srgbClr val="000000"/>
          </a:solidFill>
          <a:latin typeface="+mn-lt"/>
          <a:ea typeface="+mn-ea"/>
          <a:cs typeface="+mn-cs"/>
          <a:sym typeface="Georgia" panose="02040502050405020303" pitchFamily="18" charset="0"/>
        </a:defRPr>
      </a:lvl5pPr>
      <a:lvl6pPr marL="269875" indent="-152400" algn="l" defTabSz="914400" rtl="0" eaLnBrk="1" latinLnBrk="0" hangingPunct="1">
        <a:lnSpc>
          <a:spcPct val="90000"/>
        </a:lnSpc>
        <a:spcBef>
          <a:spcPts val="0"/>
        </a:spcBef>
        <a:spcAft>
          <a:spcPts val="600"/>
        </a:spcAft>
        <a:buClr>
          <a:srgbClr val="275D38"/>
        </a:buClr>
        <a:buFont typeface="Arial" panose="020B0604020202020204" pitchFamily="34" charset="0"/>
        <a:buChar char="•"/>
        <a:defRPr lang="en-US" sz="1600" kern="1200" smtClean="0">
          <a:solidFill>
            <a:srgbClr val="000000"/>
          </a:solidFill>
          <a:latin typeface="+mn-lt"/>
          <a:ea typeface="+mn-ea"/>
          <a:cs typeface="+mn-cs"/>
          <a:sym typeface="Georgia" panose="02040502050405020303" pitchFamily="18" charset="0"/>
        </a:defRPr>
      </a:lvl6pPr>
      <a:lvl7pPr marL="0" indent="0" algn="l" defTabSz="914400" rtl="0" eaLnBrk="1" latinLnBrk="0" hangingPunct="1">
        <a:lnSpc>
          <a:spcPct val="90000"/>
        </a:lnSpc>
        <a:spcBef>
          <a:spcPts val="900"/>
        </a:spcBef>
        <a:spcAft>
          <a:spcPts val="900"/>
        </a:spcAft>
        <a:buClr>
          <a:srgbClr val="275D38"/>
        </a:buClr>
        <a:buFont typeface="Arial" panose="020B0604020202020204" pitchFamily="34" charset="0"/>
        <a:buChar char="​"/>
        <a:defRPr lang="en-US" sz="4400" kern="1200" baseline="0" smtClean="0">
          <a:solidFill>
            <a:srgbClr val="000000"/>
          </a:solidFill>
          <a:latin typeface="+mn-lt"/>
          <a:ea typeface="+mn-ea"/>
          <a:cs typeface="+mn-cs"/>
          <a:sym typeface="Georgia" panose="02040502050405020303" pitchFamily="18" charset="0"/>
        </a:defRPr>
      </a:lvl7pPr>
      <a:lvl8pPr marL="0" indent="0" algn="l" defTabSz="914400" rtl="0" eaLnBrk="1" latinLnBrk="0" hangingPunct="1">
        <a:lnSpc>
          <a:spcPct val="90000"/>
        </a:lnSpc>
        <a:spcBef>
          <a:spcPts val="900"/>
        </a:spcBef>
        <a:spcAft>
          <a:spcPts val="0"/>
        </a:spcAft>
        <a:buClr>
          <a:srgbClr val="275D38"/>
        </a:buClr>
        <a:buFont typeface="Arial" panose="020B0604020202020204" pitchFamily="34" charset="0"/>
        <a:buChar char="​"/>
        <a:defRPr lang="en-US" sz="5400" kern="1200" baseline="0" smtClean="0">
          <a:solidFill>
            <a:srgbClr val="275D38"/>
          </a:solidFill>
          <a:latin typeface="+mn-lt"/>
          <a:ea typeface="+mn-ea"/>
          <a:cs typeface="+mn-cs"/>
          <a:sym typeface="Georgia" panose="02040502050405020303" pitchFamily="18" charset="0"/>
        </a:defRPr>
      </a:lvl8pPr>
      <a:lvl9pPr marL="0" indent="0" algn="l" defTabSz="914400" rtl="0" eaLnBrk="1" latinLnBrk="0" hangingPunct="1">
        <a:lnSpc>
          <a:spcPct val="100000"/>
        </a:lnSpc>
        <a:spcBef>
          <a:spcPts val="0"/>
        </a:spcBef>
        <a:spcAft>
          <a:spcPts val="900"/>
        </a:spcAft>
        <a:buClr>
          <a:srgbClr val="275D38"/>
        </a:buClr>
        <a:buFont typeface="Arial" panose="020B0604020202020204" pitchFamily="34" charset="0"/>
        <a:buChar char="​"/>
        <a:defRPr lang="en-US" sz="2400" kern="1200" baseline="0" dirty="0">
          <a:solidFill>
            <a:srgbClr val="275D38"/>
          </a:solidFill>
          <a:latin typeface="+mn-lt"/>
          <a:ea typeface="+mn-ea"/>
          <a:cs typeface="+mn-cs"/>
          <a:sym typeface="Georgia" panose="02040502050405020303"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15.png"/><Relationship Id="rId2" Type="http://schemas.openxmlformats.org/officeDocument/2006/relationships/tags" Target="../tags/tag142.xml"/><Relationship Id="rId1" Type="http://schemas.openxmlformats.org/officeDocument/2006/relationships/vmlDrawing" Target="../drawings/vmlDrawing81.vml"/><Relationship Id="rId6" Type="http://schemas.openxmlformats.org/officeDocument/2006/relationships/image" Target="../media/image2.emf"/><Relationship Id="rId5" Type="http://schemas.openxmlformats.org/officeDocument/2006/relationships/oleObject" Target="../embeddings/oleObject8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iaa.gov.au/sites/default/files/publications/cdp-regional-data-report-2018-2019.pdf" TargetMode="External"/><Relationship Id="rId13" Type="http://schemas.openxmlformats.org/officeDocument/2006/relationships/image" Target="../media/image18.jpg"/><Relationship Id="rId3" Type="http://schemas.openxmlformats.org/officeDocument/2006/relationships/tags" Target="../tags/tag186.xml"/><Relationship Id="rId7" Type="http://schemas.openxmlformats.org/officeDocument/2006/relationships/image" Target="../media/image16.emf"/><Relationship Id="rId12" Type="http://schemas.openxmlformats.org/officeDocument/2006/relationships/image" Target="../media/image17.jpg"/><Relationship Id="rId2" Type="http://schemas.openxmlformats.org/officeDocument/2006/relationships/tags" Target="../tags/tag185.xml"/><Relationship Id="rId1" Type="http://schemas.openxmlformats.org/officeDocument/2006/relationships/vmlDrawing" Target="../drawings/vmlDrawing90.vml"/><Relationship Id="rId6" Type="http://schemas.openxmlformats.org/officeDocument/2006/relationships/oleObject" Target="../embeddings/oleObject90.bin"/><Relationship Id="rId11" Type="http://schemas.openxmlformats.org/officeDocument/2006/relationships/hyperlink" Target="https://www.dss.gov.au/sites/default/files/documents/03_2020/portfolio-additional-estimates-statements-2019-20.pdf" TargetMode="External"/><Relationship Id="rId5" Type="http://schemas.openxmlformats.org/officeDocument/2006/relationships/notesSlide" Target="../notesSlides/notesSlide10.xml"/><Relationship Id="rId10" Type="http://schemas.openxmlformats.org/officeDocument/2006/relationships/hyperlink" Target="https://docs.employment.gov.au/system/files/doc/other/jobs_and_small_business_2019-20_portfolio_budget_statements.pdf" TargetMode="External"/><Relationship Id="rId4" Type="http://schemas.openxmlformats.org/officeDocument/2006/relationships/slideLayout" Target="../slideLayouts/slideLayout40.xml"/><Relationship Id="rId9" Type="http://schemas.openxmlformats.org/officeDocument/2006/relationships/hyperlink" Target="https://www.niaa.gov.au/resource-centre/indigenous-affairs/cdp-agreement-operational-guidance" TargetMode="External"/><Relationship Id="rId14" Type="http://schemas.openxmlformats.org/officeDocument/2006/relationships/image" Target="../media/image19.jp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82.png"/><Relationship Id="rId2" Type="http://schemas.openxmlformats.org/officeDocument/2006/relationships/tags" Target="../tags/tag467.xml"/><Relationship Id="rId1" Type="http://schemas.openxmlformats.org/officeDocument/2006/relationships/vmlDrawing" Target="../drawings/vmlDrawing177.vml"/><Relationship Id="rId6" Type="http://schemas.openxmlformats.org/officeDocument/2006/relationships/image" Target="../media/image16.emf"/><Relationship Id="rId5" Type="http://schemas.openxmlformats.org/officeDocument/2006/relationships/oleObject" Target="../embeddings/oleObject177.bin"/><Relationship Id="rId4"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40.xml"/><Relationship Id="rId7" Type="http://schemas.openxmlformats.org/officeDocument/2006/relationships/image" Target="../media/image83.png"/><Relationship Id="rId2" Type="http://schemas.openxmlformats.org/officeDocument/2006/relationships/tags" Target="../tags/tag468.xml"/><Relationship Id="rId1" Type="http://schemas.openxmlformats.org/officeDocument/2006/relationships/vmlDrawing" Target="../drawings/vmlDrawing178.vml"/><Relationship Id="rId6" Type="http://schemas.openxmlformats.org/officeDocument/2006/relationships/image" Target="../media/image16.emf"/><Relationship Id="rId5" Type="http://schemas.openxmlformats.org/officeDocument/2006/relationships/oleObject" Target="../embeddings/oleObject178.bin"/><Relationship Id="rId4"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notesSlide" Target="../notesSlides/notesSlide102.xml"/><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slideLayout" Target="../slideLayouts/slideLayout40.xml"/><Relationship Id="rId2" Type="http://schemas.openxmlformats.org/officeDocument/2006/relationships/tags" Target="../tags/tag469.xml"/><Relationship Id="rId16" Type="http://schemas.openxmlformats.org/officeDocument/2006/relationships/image" Target="../media/image85.png"/><Relationship Id="rId1" Type="http://schemas.openxmlformats.org/officeDocument/2006/relationships/vmlDrawing" Target="../drawings/vmlDrawing179.vml"/><Relationship Id="rId6" Type="http://schemas.openxmlformats.org/officeDocument/2006/relationships/tags" Target="../tags/tag473.xml"/><Relationship Id="rId11" Type="http://schemas.openxmlformats.org/officeDocument/2006/relationships/tags" Target="../tags/tag478.xml"/><Relationship Id="rId5" Type="http://schemas.openxmlformats.org/officeDocument/2006/relationships/tags" Target="../tags/tag472.xml"/><Relationship Id="rId15" Type="http://schemas.openxmlformats.org/officeDocument/2006/relationships/image" Target="../media/image16.emf"/><Relationship Id="rId10" Type="http://schemas.openxmlformats.org/officeDocument/2006/relationships/tags" Target="../tags/tag477.xml"/><Relationship Id="rId4" Type="http://schemas.openxmlformats.org/officeDocument/2006/relationships/tags" Target="../tags/tag471.xml"/><Relationship Id="rId9" Type="http://schemas.openxmlformats.org/officeDocument/2006/relationships/tags" Target="../tags/tag476.xml"/><Relationship Id="rId14" Type="http://schemas.openxmlformats.org/officeDocument/2006/relationships/oleObject" Target="../embeddings/oleObject179.bin"/></Relationships>
</file>

<file path=ppt/slides/_rels/slide10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slideLayout" Target="../slideLayouts/slideLayout40.xml"/><Relationship Id="rId7" Type="http://schemas.openxmlformats.org/officeDocument/2006/relationships/image" Target="../media/image86.png"/><Relationship Id="rId2" Type="http://schemas.openxmlformats.org/officeDocument/2006/relationships/tags" Target="../tags/tag479.xml"/><Relationship Id="rId1" Type="http://schemas.openxmlformats.org/officeDocument/2006/relationships/vmlDrawing" Target="../drawings/vmlDrawing180.vml"/><Relationship Id="rId6" Type="http://schemas.openxmlformats.org/officeDocument/2006/relationships/image" Target="../media/image16.emf"/><Relationship Id="rId5" Type="http://schemas.openxmlformats.org/officeDocument/2006/relationships/oleObject" Target="../embeddings/oleObject180.bin"/><Relationship Id="rId4" Type="http://schemas.openxmlformats.org/officeDocument/2006/relationships/notesSlide" Target="../notesSlides/notesSlide103.xml"/><Relationship Id="rId9" Type="http://schemas.openxmlformats.org/officeDocument/2006/relationships/image" Target="../media/image88.png"/></Relationships>
</file>

<file path=ppt/slides/_rels/slide10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40.xml"/><Relationship Id="rId7" Type="http://schemas.openxmlformats.org/officeDocument/2006/relationships/image" Target="../media/image89.png"/><Relationship Id="rId2" Type="http://schemas.openxmlformats.org/officeDocument/2006/relationships/tags" Target="../tags/tag480.xml"/><Relationship Id="rId1" Type="http://schemas.openxmlformats.org/officeDocument/2006/relationships/vmlDrawing" Target="../drawings/vmlDrawing181.vml"/><Relationship Id="rId6" Type="http://schemas.openxmlformats.org/officeDocument/2006/relationships/image" Target="../media/image16.emf"/><Relationship Id="rId5" Type="http://schemas.openxmlformats.org/officeDocument/2006/relationships/oleObject" Target="../embeddings/oleObject181.bin"/><Relationship Id="rId4" Type="http://schemas.openxmlformats.org/officeDocument/2006/relationships/notesSlide" Target="../notesSlides/notesSlide104.xml"/><Relationship Id="rId9" Type="http://schemas.openxmlformats.org/officeDocument/2006/relationships/image" Target="../media/image91.png"/></Relationships>
</file>

<file path=ppt/slides/_rels/slide10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Layout" Target="../slideLayouts/slideLayout40.xml"/><Relationship Id="rId7" Type="http://schemas.openxmlformats.org/officeDocument/2006/relationships/image" Target="../media/image92.png"/><Relationship Id="rId2" Type="http://schemas.openxmlformats.org/officeDocument/2006/relationships/tags" Target="../tags/tag481.xml"/><Relationship Id="rId1" Type="http://schemas.openxmlformats.org/officeDocument/2006/relationships/vmlDrawing" Target="../drawings/vmlDrawing182.vml"/><Relationship Id="rId6" Type="http://schemas.openxmlformats.org/officeDocument/2006/relationships/image" Target="../media/image16.emf"/><Relationship Id="rId5" Type="http://schemas.openxmlformats.org/officeDocument/2006/relationships/oleObject" Target="../embeddings/oleObject182.bin"/><Relationship Id="rId4"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482.xml"/><Relationship Id="rId1" Type="http://schemas.openxmlformats.org/officeDocument/2006/relationships/vmlDrawing" Target="../drawings/vmlDrawing183.vml"/><Relationship Id="rId6" Type="http://schemas.openxmlformats.org/officeDocument/2006/relationships/image" Target="../media/image16.emf"/><Relationship Id="rId5" Type="http://schemas.openxmlformats.org/officeDocument/2006/relationships/oleObject" Target="../embeddings/oleObject183.bin"/><Relationship Id="rId4"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483.xml"/><Relationship Id="rId1" Type="http://schemas.openxmlformats.org/officeDocument/2006/relationships/vmlDrawing" Target="../drawings/vmlDrawing184.vml"/><Relationship Id="rId6" Type="http://schemas.openxmlformats.org/officeDocument/2006/relationships/image" Target="../media/image4.emf"/><Relationship Id="rId5" Type="http://schemas.openxmlformats.org/officeDocument/2006/relationships/oleObject" Target="../embeddings/oleObject184.bin"/><Relationship Id="rId4"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8" Type="http://schemas.openxmlformats.org/officeDocument/2006/relationships/hyperlink" Target="https://www.servicesaustralia.gov.au/individuals/topics/employment-services-assessments/37496" TargetMode="External"/><Relationship Id="rId3" Type="http://schemas.openxmlformats.org/officeDocument/2006/relationships/tags" Target="../tags/tag188.xml"/><Relationship Id="rId7" Type="http://schemas.openxmlformats.org/officeDocument/2006/relationships/image" Target="../media/image16.emf"/><Relationship Id="rId2" Type="http://schemas.openxmlformats.org/officeDocument/2006/relationships/tags" Target="../tags/tag187.xml"/><Relationship Id="rId1" Type="http://schemas.openxmlformats.org/officeDocument/2006/relationships/vmlDrawing" Target="../drawings/vmlDrawing91.vml"/><Relationship Id="rId6" Type="http://schemas.openxmlformats.org/officeDocument/2006/relationships/oleObject" Target="../embeddings/oleObject91.bin"/><Relationship Id="rId11" Type="http://schemas.openxmlformats.org/officeDocument/2006/relationships/hyperlink" Target="Eligibility" TargetMode="External"/><Relationship Id="rId5" Type="http://schemas.openxmlformats.org/officeDocument/2006/relationships/notesSlide" Target="../notesSlides/notesSlide11.xml"/><Relationship Id="rId10" Type="http://schemas.openxmlformats.org/officeDocument/2006/relationships/hyperlink" Target="https://www.servicesaustralia.gov.au/individuals/services/centrelink/disability-support-pension/how-we-assess-your-claim/job-capacity-assessment" TargetMode="External"/><Relationship Id="rId4" Type="http://schemas.openxmlformats.org/officeDocument/2006/relationships/slideLayout" Target="../slideLayouts/slideLayout40.xml"/><Relationship Id="rId9" Type="http://schemas.openxmlformats.org/officeDocument/2006/relationships/hyperlink" Target="https://guides.dss.gov.au/guide-social-security-law/1/1/e/10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90.xml"/><Relationship Id="rId7" Type="http://schemas.openxmlformats.org/officeDocument/2006/relationships/image" Target="../media/image4.emf"/><Relationship Id="rId2" Type="http://schemas.openxmlformats.org/officeDocument/2006/relationships/tags" Target="../tags/tag189.xml"/><Relationship Id="rId1" Type="http://schemas.openxmlformats.org/officeDocument/2006/relationships/vmlDrawing" Target="../drawings/vmlDrawing92.vml"/><Relationship Id="rId6" Type="http://schemas.openxmlformats.org/officeDocument/2006/relationships/oleObject" Target="../embeddings/oleObject92.bin"/><Relationship Id="rId5" Type="http://schemas.openxmlformats.org/officeDocument/2006/relationships/notesSlide" Target="../notesSlides/notesSlide12.xml"/><Relationship Id="rId4" Type="http://schemas.openxmlformats.org/officeDocument/2006/relationships/slideLayout" Target="../slideLayouts/slideLayout40.xml"/><Relationship Id="rId9" Type="http://schemas.openxmlformats.org/officeDocument/2006/relationships/hyperlink" Target="https://www.anao.gov.au/work/performance-audit/qualifying-disability-support-pen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2.xml"/><Relationship Id="rId7" Type="http://schemas.openxmlformats.org/officeDocument/2006/relationships/image" Target="../media/image16.emf"/><Relationship Id="rId2" Type="http://schemas.openxmlformats.org/officeDocument/2006/relationships/tags" Target="../tags/tag191.xml"/><Relationship Id="rId1" Type="http://schemas.openxmlformats.org/officeDocument/2006/relationships/vmlDrawing" Target="../drawings/vmlDrawing93.vml"/><Relationship Id="rId6" Type="http://schemas.openxmlformats.org/officeDocument/2006/relationships/oleObject" Target="../embeddings/oleObject93.bin"/><Relationship Id="rId5" Type="http://schemas.openxmlformats.org/officeDocument/2006/relationships/notesSlide" Target="../notesSlides/notesSlide13.xml"/><Relationship Id="rId4"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16.emf"/><Relationship Id="rId2" Type="http://schemas.openxmlformats.org/officeDocument/2006/relationships/tags" Target="../tags/tag193.xml"/><Relationship Id="rId1" Type="http://schemas.openxmlformats.org/officeDocument/2006/relationships/vmlDrawing" Target="../drawings/vmlDrawing94.vml"/><Relationship Id="rId6" Type="http://schemas.openxmlformats.org/officeDocument/2006/relationships/oleObject" Target="../embeddings/oleObject94.bin"/><Relationship Id="rId5" Type="http://schemas.openxmlformats.org/officeDocument/2006/relationships/notesSlide" Target="../notesSlides/notesSlide14.xml"/><Relationship Id="rId4"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16.emf"/><Relationship Id="rId2" Type="http://schemas.openxmlformats.org/officeDocument/2006/relationships/tags" Target="../tags/tag195.xml"/><Relationship Id="rId1" Type="http://schemas.openxmlformats.org/officeDocument/2006/relationships/vmlDrawing" Target="../drawings/vmlDrawing95.vml"/><Relationship Id="rId6" Type="http://schemas.openxmlformats.org/officeDocument/2006/relationships/oleObject" Target="../embeddings/oleObject95.bin"/><Relationship Id="rId5" Type="http://schemas.openxmlformats.org/officeDocument/2006/relationships/notesSlide" Target="../notesSlides/notesSlide15.xml"/><Relationship Id="rId4"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98.xml"/><Relationship Id="rId7" Type="http://schemas.openxmlformats.org/officeDocument/2006/relationships/oleObject" Target="../embeddings/oleObject96.bin"/><Relationship Id="rId2" Type="http://schemas.openxmlformats.org/officeDocument/2006/relationships/tags" Target="../tags/tag197.xml"/><Relationship Id="rId1" Type="http://schemas.openxmlformats.org/officeDocument/2006/relationships/vmlDrawing" Target="../drawings/vmlDrawing96.vml"/><Relationship Id="rId6" Type="http://schemas.openxmlformats.org/officeDocument/2006/relationships/notesSlide" Target="../notesSlides/notesSlide16.xml"/><Relationship Id="rId5" Type="http://schemas.openxmlformats.org/officeDocument/2006/relationships/slideLayout" Target="../slideLayouts/slideLayout40.xml"/><Relationship Id="rId10" Type="http://schemas.openxmlformats.org/officeDocument/2006/relationships/image" Target="../media/image23.png"/><Relationship Id="rId4" Type="http://schemas.openxmlformats.org/officeDocument/2006/relationships/tags" Target="../tags/tag199.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01.xml"/><Relationship Id="rId7" Type="http://schemas.openxmlformats.org/officeDocument/2006/relationships/image" Target="../media/image4.emf"/><Relationship Id="rId2" Type="http://schemas.openxmlformats.org/officeDocument/2006/relationships/tags" Target="../tags/tag200.xml"/><Relationship Id="rId1" Type="http://schemas.openxmlformats.org/officeDocument/2006/relationships/vmlDrawing" Target="../drawings/vmlDrawing97.vml"/><Relationship Id="rId6" Type="http://schemas.openxmlformats.org/officeDocument/2006/relationships/oleObject" Target="../embeddings/oleObject97.bin"/><Relationship Id="rId5" Type="http://schemas.openxmlformats.org/officeDocument/2006/relationships/notesSlide" Target="../notesSlides/notesSlide17.xml"/><Relationship Id="rId4"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03.xml"/><Relationship Id="rId7" Type="http://schemas.openxmlformats.org/officeDocument/2006/relationships/oleObject" Target="../embeddings/oleObject98.bin"/><Relationship Id="rId2" Type="http://schemas.openxmlformats.org/officeDocument/2006/relationships/tags" Target="../tags/tag202.xml"/><Relationship Id="rId1" Type="http://schemas.openxmlformats.org/officeDocument/2006/relationships/vmlDrawing" Target="../drawings/vmlDrawing98.vml"/><Relationship Id="rId6" Type="http://schemas.openxmlformats.org/officeDocument/2006/relationships/notesSlide" Target="../notesSlides/notesSlide18.xml"/><Relationship Id="rId5" Type="http://schemas.openxmlformats.org/officeDocument/2006/relationships/slideLayout" Target="../slideLayouts/slideLayout40.xml"/><Relationship Id="rId4" Type="http://schemas.openxmlformats.org/officeDocument/2006/relationships/tags" Target="../tags/tag204.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06.xml"/><Relationship Id="rId7" Type="http://schemas.openxmlformats.org/officeDocument/2006/relationships/image" Target="../media/image16.emf"/><Relationship Id="rId2" Type="http://schemas.openxmlformats.org/officeDocument/2006/relationships/tags" Target="../tags/tag205.xml"/><Relationship Id="rId1" Type="http://schemas.openxmlformats.org/officeDocument/2006/relationships/vmlDrawing" Target="../drawings/vmlDrawing99.vml"/><Relationship Id="rId6" Type="http://schemas.openxmlformats.org/officeDocument/2006/relationships/oleObject" Target="../embeddings/oleObject99.bin"/><Relationship Id="rId5" Type="http://schemas.openxmlformats.org/officeDocument/2006/relationships/notesSlide" Target="../notesSlides/notesSlide19.xml"/><Relationship Id="rId4" Type="http://schemas.openxmlformats.org/officeDocument/2006/relationships/slideLayout" Target="../slideLayouts/slideLayout40.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image" Target="../media/image6.emf"/><Relationship Id="rId3" Type="http://schemas.openxmlformats.org/officeDocument/2006/relationships/tags" Target="../tags/tag144.xml"/><Relationship Id="rId21" Type="http://schemas.openxmlformats.org/officeDocument/2006/relationships/slide" Target="slide2.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oleObject" Target="../embeddings/oleObject82.bin"/><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notesSlide" Target="../notesSlides/notesSlide2.xml"/><Relationship Id="rId1" Type="http://schemas.openxmlformats.org/officeDocument/2006/relationships/vmlDrawing" Target="../drawings/vmlDrawing82.vml"/><Relationship Id="rId6" Type="http://schemas.openxmlformats.org/officeDocument/2006/relationships/tags" Target="../tags/tag147.xml"/><Relationship Id="rId11" Type="http://schemas.openxmlformats.org/officeDocument/2006/relationships/tags" Target="../tags/tag152.xml"/><Relationship Id="rId24" Type="http://schemas.openxmlformats.org/officeDocument/2006/relationships/slide" Target="slide48.xml"/><Relationship Id="rId5" Type="http://schemas.openxmlformats.org/officeDocument/2006/relationships/tags" Target="../tags/tag146.xml"/><Relationship Id="rId15" Type="http://schemas.openxmlformats.org/officeDocument/2006/relationships/tags" Target="../tags/tag156.xml"/><Relationship Id="rId23" Type="http://schemas.openxmlformats.org/officeDocument/2006/relationships/slide" Target="slide33.xml"/><Relationship Id="rId10" Type="http://schemas.openxmlformats.org/officeDocument/2006/relationships/tags" Target="../tags/tag151.xml"/><Relationship Id="rId19" Type="http://schemas.openxmlformats.org/officeDocument/2006/relationships/slideLayout" Target="../slideLayouts/slideLayout63.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08.xml"/><Relationship Id="rId7" Type="http://schemas.openxmlformats.org/officeDocument/2006/relationships/image" Target="../media/image16.emf"/><Relationship Id="rId2" Type="http://schemas.openxmlformats.org/officeDocument/2006/relationships/tags" Target="../tags/tag207.xml"/><Relationship Id="rId1" Type="http://schemas.openxmlformats.org/officeDocument/2006/relationships/vmlDrawing" Target="../drawings/vmlDrawing100.vml"/><Relationship Id="rId6" Type="http://schemas.openxmlformats.org/officeDocument/2006/relationships/oleObject" Target="../embeddings/oleObject100.bin"/><Relationship Id="rId11" Type="http://schemas.openxmlformats.org/officeDocument/2006/relationships/image" Target="../media/image30.png"/><Relationship Id="rId5" Type="http://schemas.openxmlformats.org/officeDocument/2006/relationships/notesSlide" Target="../notesSlides/notesSlide20.xml"/><Relationship Id="rId10" Type="http://schemas.openxmlformats.org/officeDocument/2006/relationships/image" Target="../media/image29.png"/><Relationship Id="rId4" Type="http://schemas.openxmlformats.org/officeDocument/2006/relationships/slideLayout" Target="../slideLayouts/slideLayout40.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16.emf"/><Relationship Id="rId2" Type="http://schemas.openxmlformats.org/officeDocument/2006/relationships/tags" Target="../tags/tag209.xml"/><Relationship Id="rId1" Type="http://schemas.openxmlformats.org/officeDocument/2006/relationships/vmlDrawing" Target="../drawings/vmlDrawing101.vml"/><Relationship Id="rId6" Type="http://schemas.openxmlformats.org/officeDocument/2006/relationships/oleObject" Target="../embeddings/oleObject101.bin"/><Relationship Id="rId5" Type="http://schemas.openxmlformats.org/officeDocument/2006/relationships/notesSlide" Target="../notesSlides/notesSlide21.xml"/><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6.emf"/><Relationship Id="rId2" Type="http://schemas.openxmlformats.org/officeDocument/2006/relationships/tags" Target="../tags/tag211.xml"/><Relationship Id="rId1" Type="http://schemas.openxmlformats.org/officeDocument/2006/relationships/vmlDrawing" Target="../drawings/vmlDrawing102.vml"/><Relationship Id="rId6" Type="http://schemas.openxmlformats.org/officeDocument/2006/relationships/oleObject" Target="../embeddings/oleObject102.bin"/><Relationship Id="rId5" Type="http://schemas.openxmlformats.org/officeDocument/2006/relationships/notesSlide" Target="../notesSlides/notesSlide22.xml"/><Relationship Id="rId4"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14.xml"/><Relationship Id="rId7" Type="http://schemas.openxmlformats.org/officeDocument/2006/relationships/oleObject" Target="../embeddings/oleObject103.bin"/><Relationship Id="rId2" Type="http://schemas.openxmlformats.org/officeDocument/2006/relationships/tags" Target="../tags/tag213.xml"/><Relationship Id="rId1" Type="http://schemas.openxmlformats.org/officeDocument/2006/relationships/vmlDrawing" Target="../drawings/vmlDrawing103.vml"/><Relationship Id="rId6" Type="http://schemas.openxmlformats.org/officeDocument/2006/relationships/notesSlide" Target="../notesSlides/notesSlide23.xml"/><Relationship Id="rId5" Type="http://schemas.openxmlformats.org/officeDocument/2006/relationships/slideLayout" Target="../slideLayouts/slideLayout40.xml"/><Relationship Id="rId10" Type="http://schemas.openxmlformats.org/officeDocument/2006/relationships/image" Target="../media/image32.png"/><Relationship Id="rId4" Type="http://schemas.openxmlformats.org/officeDocument/2006/relationships/tags" Target="../tags/tag215.xm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17.xml"/><Relationship Id="rId7" Type="http://schemas.openxmlformats.org/officeDocument/2006/relationships/oleObject" Target="../embeddings/oleObject104.bin"/><Relationship Id="rId2" Type="http://schemas.openxmlformats.org/officeDocument/2006/relationships/tags" Target="../tags/tag216.xml"/><Relationship Id="rId1" Type="http://schemas.openxmlformats.org/officeDocument/2006/relationships/vmlDrawing" Target="../drawings/vmlDrawing104.vml"/><Relationship Id="rId6" Type="http://schemas.openxmlformats.org/officeDocument/2006/relationships/notesSlide" Target="../notesSlides/notesSlide24.xml"/><Relationship Id="rId5" Type="http://schemas.openxmlformats.org/officeDocument/2006/relationships/slideLayout" Target="../slideLayouts/slideLayout40.xml"/><Relationship Id="rId4" Type="http://schemas.openxmlformats.org/officeDocument/2006/relationships/tags" Target="../tags/tag218.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notesSlide" Target="../notesSlides/notesSlide25.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slideLayout" Target="../slideLayouts/slideLayout40.xml"/><Relationship Id="rId2" Type="http://schemas.openxmlformats.org/officeDocument/2006/relationships/tags" Target="../tags/tag219.xml"/><Relationship Id="rId16" Type="http://schemas.openxmlformats.org/officeDocument/2006/relationships/image" Target="../media/image34.png"/><Relationship Id="rId1" Type="http://schemas.openxmlformats.org/officeDocument/2006/relationships/vmlDrawing" Target="../drawings/vmlDrawing105.v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image" Target="../media/image16.emf"/><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oleObject" Target="../embeddings/oleObject105.bin"/></Relationships>
</file>

<file path=ppt/slides/_rels/slide2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30.xml"/><Relationship Id="rId7" Type="http://schemas.openxmlformats.org/officeDocument/2006/relationships/oleObject" Target="../embeddings/oleObject106.bin"/><Relationship Id="rId2" Type="http://schemas.openxmlformats.org/officeDocument/2006/relationships/tags" Target="../tags/tag229.xml"/><Relationship Id="rId1" Type="http://schemas.openxmlformats.org/officeDocument/2006/relationships/vmlDrawing" Target="../drawings/vmlDrawing106.vml"/><Relationship Id="rId6" Type="http://schemas.openxmlformats.org/officeDocument/2006/relationships/notesSlide" Target="../notesSlides/notesSlide26.xml"/><Relationship Id="rId5" Type="http://schemas.openxmlformats.org/officeDocument/2006/relationships/slideLayout" Target="../slideLayouts/slideLayout40.xml"/><Relationship Id="rId10" Type="http://schemas.openxmlformats.org/officeDocument/2006/relationships/image" Target="../media/image36.png"/><Relationship Id="rId4" Type="http://schemas.openxmlformats.org/officeDocument/2006/relationships/tags" Target="../tags/tag231.xml"/><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33.xml"/><Relationship Id="rId7" Type="http://schemas.openxmlformats.org/officeDocument/2006/relationships/image" Target="../media/image16.emf"/><Relationship Id="rId2" Type="http://schemas.openxmlformats.org/officeDocument/2006/relationships/tags" Target="../tags/tag232.xml"/><Relationship Id="rId1" Type="http://schemas.openxmlformats.org/officeDocument/2006/relationships/vmlDrawing" Target="../drawings/vmlDrawing107.vml"/><Relationship Id="rId6" Type="http://schemas.openxmlformats.org/officeDocument/2006/relationships/oleObject" Target="../embeddings/oleObject107.bin"/><Relationship Id="rId5" Type="http://schemas.openxmlformats.org/officeDocument/2006/relationships/notesSlide" Target="../notesSlides/notesSlide27.xml"/><Relationship Id="rId4"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35.xml"/><Relationship Id="rId7" Type="http://schemas.openxmlformats.org/officeDocument/2006/relationships/image" Target="../media/image16.emf"/><Relationship Id="rId2" Type="http://schemas.openxmlformats.org/officeDocument/2006/relationships/tags" Target="../tags/tag234.xml"/><Relationship Id="rId1" Type="http://schemas.openxmlformats.org/officeDocument/2006/relationships/vmlDrawing" Target="../drawings/vmlDrawing108.vml"/><Relationship Id="rId6" Type="http://schemas.openxmlformats.org/officeDocument/2006/relationships/oleObject" Target="../embeddings/oleObject108.bin"/><Relationship Id="rId5" Type="http://schemas.openxmlformats.org/officeDocument/2006/relationships/notesSlide" Target="../notesSlides/notesSlide28.xml"/><Relationship Id="rId4"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16.emf"/><Relationship Id="rId2" Type="http://schemas.openxmlformats.org/officeDocument/2006/relationships/tags" Target="../tags/tag236.xml"/><Relationship Id="rId1" Type="http://schemas.openxmlformats.org/officeDocument/2006/relationships/vmlDrawing" Target="../drawings/vmlDrawing109.vml"/><Relationship Id="rId6" Type="http://schemas.openxmlformats.org/officeDocument/2006/relationships/oleObject" Target="../embeddings/oleObject109.bin"/><Relationship Id="rId5" Type="http://schemas.openxmlformats.org/officeDocument/2006/relationships/notesSlide" Target="../notesSlides/notesSlide29.xml"/><Relationship Id="rId4"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60.xml"/><Relationship Id="rId1" Type="http://schemas.openxmlformats.org/officeDocument/2006/relationships/vmlDrawing" Target="../drawings/vmlDrawing83.vml"/><Relationship Id="rId6" Type="http://schemas.openxmlformats.org/officeDocument/2006/relationships/image" Target="../media/image16.emf"/><Relationship Id="rId5" Type="http://schemas.openxmlformats.org/officeDocument/2006/relationships/oleObject" Target="../embeddings/oleObject83.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16.emf"/><Relationship Id="rId2" Type="http://schemas.openxmlformats.org/officeDocument/2006/relationships/tags" Target="../tags/tag238.xml"/><Relationship Id="rId1" Type="http://schemas.openxmlformats.org/officeDocument/2006/relationships/vmlDrawing" Target="../drawings/vmlDrawing110.vml"/><Relationship Id="rId6" Type="http://schemas.openxmlformats.org/officeDocument/2006/relationships/oleObject" Target="../embeddings/oleObject110.bin"/><Relationship Id="rId5" Type="http://schemas.openxmlformats.org/officeDocument/2006/relationships/notesSlide" Target="../notesSlides/notesSlide30.xml"/><Relationship Id="rId4"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2.emf"/><Relationship Id="rId2" Type="http://schemas.openxmlformats.org/officeDocument/2006/relationships/tags" Target="../tags/tag240.xml"/><Relationship Id="rId1" Type="http://schemas.openxmlformats.org/officeDocument/2006/relationships/vmlDrawing" Target="../drawings/vmlDrawing111.vml"/><Relationship Id="rId6" Type="http://schemas.openxmlformats.org/officeDocument/2006/relationships/oleObject" Target="../embeddings/oleObject111.bin"/><Relationship Id="rId5" Type="http://schemas.openxmlformats.org/officeDocument/2006/relationships/notesSlide" Target="../notesSlides/notesSlide31.xml"/><Relationship Id="rId4"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16.emf"/><Relationship Id="rId2" Type="http://schemas.openxmlformats.org/officeDocument/2006/relationships/tags" Target="../tags/tag242.xml"/><Relationship Id="rId1" Type="http://schemas.openxmlformats.org/officeDocument/2006/relationships/vmlDrawing" Target="../drawings/vmlDrawing112.vml"/><Relationship Id="rId6" Type="http://schemas.openxmlformats.org/officeDocument/2006/relationships/oleObject" Target="../embeddings/oleObject112.bin"/><Relationship Id="rId5" Type="http://schemas.openxmlformats.org/officeDocument/2006/relationships/notesSlide" Target="../notesSlides/notesSlide32.xml"/><Relationship Id="rId4"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image" Target="../media/image6.emf"/><Relationship Id="rId3" Type="http://schemas.openxmlformats.org/officeDocument/2006/relationships/tags" Target="../tags/tag245.xml"/><Relationship Id="rId21" Type="http://schemas.openxmlformats.org/officeDocument/2006/relationships/slide" Target="slide33.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oleObject" Target="../embeddings/oleObject113.bin"/><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notesSlide" Target="../notesSlides/notesSlide33.xml"/><Relationship Id="rId1" Type="http://schemas.openxmlformats.org/officeDocument/2006/relationships/vmlDrawing" Target="../drawings/vmlDrawing113.v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slide" Target="slide2.xml"/><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slide" Target="slide7.xml"/><Relationship Id="rId10" Type="http://schemas.openxmlformats.org/officeDocument/2006/relationships/tags" Target="../tags/tag252.xml"/><Relationship Id="rId19" Type="http://schemas.openxmlformats.org/officeDocument/2006/relationships/slideLayout" Target="../slideLayouts/slideLayout63.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slide" Target="slide48.xml"/></Relationships>
</file>

<file path=ppt/slides/_rels/slide34.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16.emf"/><Relationship Id="rId2" Type="http://schemas.openxmlformats.org/officeDocument/2006/relationships/tags" Target="../tags/tag261.xml"/><Relationship Id="rId1" Type="http://schemas.openxmlformats.org/officeDocument/2006/relationships/vmlDrawing" Target="../drawings/vmlDrawing114.vml"/><Relationship Id="rId6" Type="http://schemas.openxmlformats.org/officeDocument/2006/relationships/oleObject" Target="../embeddings/oleObject114.bin"/><Relationship Id="rId5" Type="http://schemas.openxmlformats.org/officeDocument/2006/relationships/notesSlide" Target="../notesSlides/notesSlide34.xml"/><Relationship Id="rId4"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264.xml"/><Relationship Id="rId7" Type="http://schemas.openxmlformats.org/officeDocument/2006/relationships/image" Target="../media/image4.emf"/><Relationship Id="rId2" Type="http://schemas.openxmlformats.org/officeDocument/2006/relationships/tags" Target="../tags/tag263.xml"/><Relationship Id="rId1" Type="http://schemas.openxmlformats.org/officeDocument/2006/relationships/vmlDrawing" Target="../drawings/vmlDrawing115.vml"/><Relationship Id="rId6" Type="http://schemas.openxmlformats.org/officeDocument/2006/relationships/oleObject" Target="../embeddings/oleObject115.bin"/><Relationship Id="rId5" Type="http://schemas.openxmlformats.org/officeDocument/2006/relationships/notesSlide" Target="../notesSlides/notesSlide35.xml"/><Relationship Id="rId4"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66.xml"/><Relationship Id="rId7" Type="http://schemas.openxmlformats.org/officeDocument/2006/relationships/oleObject" Target="../embeddings/oleObject116.bin"/><Relationship Id="rId2" Type="http://schemas.openxmlformats.org/officeDocument/2006/relationships/tags" Target="../tags/tag265.xml"/><Relationship Id="rId1" Type="http://schemas.openxmlformats.org/officeDocument/2006/relationships/vmlDrawing" Target="../drawings/vmlDrawing116.vml"/><Relationship Id="rId6" Type="http://schemas.openxmlformats.org/officeDocument/2006/relationships/notesSlide" Target="../notesSlides/notesSlide36.xml"/><Relationship Id="rId5" Type="http://schemas.openxmlformats.org/officeDocument/2006/relationships/slideLayout" Target="../slideLayouts/slideLayout19.xml"/><Relationship Id="rId4" Type="http://schemas.openxmlformats.org/officeDocument/2006/relationships/tags" Target="../tags/tag267.xml"/></Relationships>
</file>

<file path=ppt/slides/_rels/slide3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69.xml"/><Relationship Id="rId7" Type="http://schemas.openxmlformats.org/officeDocument/2006/relationships/oleObject" Target="../embeddings/oleObject117.bin"/><Relationship Id="rId2" Type="http://schemas.openxmlformats.org/officeDocument/2006/relationships/tags" Target="../tags/tag268.xml"/><Relationship Id="rId1" Type="http://schemas.openxmlformats.org/officeDocument/2006/relationships/vmlDrawing" Target="../drawings/vmlDrawing117.vml"/><Relationship Id="rId6" Type="http://schemas.openxmlformats.org/officeDocument/2006/relationships/notesSlide" Target="../notesSlides/notesSlide37.xml"/><Relationship Id="rId5" Type="http://schemas.openxmlformats.org/officeDocument/2006/relationships/slideLayout" Target="../slideLayouts/slideLayout40.xml"/><Relationship Id="rId4" Type="http://schemas.openxmlformats.org/officeDocument/2006/relationships/tags" Target="../tags/tag270.xml"/></Relationships>
</file>

<file path=ppt/slides/_rels/slide3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72.xml"/><Relationship Id="rId7" Type="http://schemas.openxmlformats.org/officeDocument/2006/relationships/oleObject" Target="../embeddings/oleObject118.bin"/><Relationship Id="rId2" Type="http://schemas.openxmlformats.org/officeDocument/2006/relationships/tags" Target="../tags/tag271.xml"/><Relationship Id="rId1" Type="http://schemas.openxmlformats.org/officeDocument/2006/relationships/vmlDrawing" Target="../drawings/vmlDrawing118.vml"/><Relationship Id="rId6" Type="http://schemas.openxmlformats.org/officeDocument/2006/relationships/notesSlide" Target="../notesSlides/notesSlide38.xml"/><Relationship Id="rId5" Type="http://schemas.openxmlformats.org/officeDocument/2006/relationships/slideLayout" Target="../slideLayouts/slideLayout40.xml"/><Relationship Id="rId4" Type="http://schemas.openxmlformats.org/officeDocument/2006/relationships/tags" Target="../tags/tag273.xml"/></Relationships>
</file>

<file path=ppt/slides/_rels/slide3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75.xml"/><Relationship Id="rId7" Type="http://schemas.openxmlformats.org/officeDocument/2006/relationships/oleObject" Target="../embeddings/oleObject119.bin"/><Relationship Id="rId2" Type="http://schemas.openxmlformats.org/officeDocument/2006/relationships/tags" Target="../tags/tag274.xml"/><Relationship Id="rId1" Type="http://schemas.openxmlformats.org/officeDocument/2006/relationships/vmlDrawing" Target="../drawings/vmlDrawing119.vml"/><Relationship Id="rId6" Type="http://schemas.openxmlformats.org/officeDocument/2006/relationships/notesSlide" Target="../notesSlides/notesSlide39.xml"/><Relationship Id="rId11" Type="http://schemas.openxmlformats.org/officeDocument/2006/relationships/image" Target="../media/image42.png"/><Relationship Id="rId5" Type="http://schemas.openxmlformats.org/officeDocument/2006/relationships/slideLayout" Target="../slideLayouts/slideLayout40.xml"/><Relationship Id="rId10" Type="http://schemas.openxmlformats.org/officeDocument/2006/relationships/image" Target="../media/image41.png"/><Relationship Id="rId4" Type="http://schemas.openxmlformats.org/officeDocument/2006/relationships/tags" Target="../tags/tag276.xml"/><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61.xml"/><Relationship Id="rId1" Type="http://schemas.openxmlformats.org/officeDocument/2006/relationships/vmlDrawing" Target="../drawings/vmlDrawing84.vml"/><Relationship Id="rId6" Type="http://schemas.openxmlformats.org/officeDocument/2006/relationships/image" Target="../media/image16.emf"/><Relationship Id="rId5" Type="http://schemas.openxmlformats.org/officeDocument/2006/relationships/oleObject" Target="../embeddings/oleObject84.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78.xml"/><Relationship Id="rId7" Type="http://schemas.openxmlformats.org/officeDocument/2006/relationships/oleObject" Target="../embeddings/oleObject120.bin"/><Relationship Id="rId2" Type="http://schemas.openxmlformats.org/officeDocument/2006/relationships/tags" Target="../tags/tag277.xml"/><Relationship Id="rId1" Type="http://schemas.openxmlformats.org/officeDocument/2006/relationships/vmlDrawing" Target="../drawings/vmlDrawing120.vml"/><Relationship Id="rId6" Type="http://schemas.openxmlformats.org/officeDocument/2006/relationships/notesSlide" Target="../notesSlides/notesSlide40.xml"/><Relationship Id="rId5" Type="http://schemas.openxmlformats.org/officeDocument/2006/relationships/slideLayout" Target="../slideLayouts/slideLayout40.xml"/><Relationship Id="rId4" Type="http://schemas.openxmlformats.org/officeDocument/2006/relationships/tags" Target="../tags/tag279.xml"/><Relationship Id="rId9"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0.xml"/><Relationship Id="rId1" Type="http://schemas.openxmlformats.org/officeDocument/2006/relationships/tags" Target="../tags/tag280.xml"/><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84.xml"/><Relationship Id="rId7" Type="http://schemas.openxmlformats.org/officeDocument/2006/relationships/oleObject" Target="../embeddings/oleObject121.bin"/><Relationship Id="rId2" Type="http://schemas.openxmlformats.org/officeDocument/2006/relationships/tags" Target="../tags/tag283.xml"/><Relationship Id="rId1" Type="http://schemas.openxmlformats.org/officeDocument/2006/relationships/vmlDrawing" Target="../drawings/vmlDrawing121.vml"/><Relationship Id="rId6" Type="http://schemas.openxmlformats.org/officeDocument/2006/relationships/notesSlide" Target="../notesSlides/notesSlide43.xml"/><Relationship Id="rId5" Type="http://schemas.openxmlformats.org/officeDocument/2006/relationships/slideLayout" Target="../slideLayouts/slideLayout40.xml"/><Relationship Id="rId4" Type="http://schemas.openxmlformats.org/officeDocument/2006/relationships/tags" Target="../tags/tag285.xml"/></Relationships>
</file>

<file path=ppt/slides/_rels/slide4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tags" Target="../tags/tag287.xml"/><Relationship Id="rId7" Type="http://schemas.openxmlformats.org/officeDocument/2006/relationships/image" Target="../media/image4.emf"/><Relationship Id="rId2" Type="http://schemas.openxmlformats.org/officeDocument/2006/relationships/tags" Target="../tags/tag286.xml"/><Relationship Id="rId1" Type="http://schemas.openxmlformats.org/officeDocument/2006/relationships/vmlDrawing" Target="../drawings/vmlDrawing122.vml"/><Relationship Id="rId6" Type="http://schemas.openxmlformats.org/officeDocument/2006/relationships/oleObject" Target="../embeddings/oleObject122.bin"/><Relationship Id="rId5" Type="http://schemas.openxmlformats.org/officeDocument/2006/relationships/notesSlide" Target="../notesSlides/notesSlide44.xml"/><Relationship Id="rId4"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89.xml"/><Relationship Id="rId7" Type="http://schemas.openxmlformats.org/officeDocument/2006/relationships/oleObject" Target="../embeddings/oleObject123.bin"/><Relationship Id="rId2" Type="http://schemas.openxmlformats.org/officeDocument/2006/relationships/tags" Target="../tags/tag288.xml"/><Relationship Id="rId1" Type="http://schemas.openxmlformats.org/officeDocument/2006/relationships/vmlDrawing" Target="../drawings/vmlDrawing123.vml"/><Relationship Id="rId6" Type="http://schemas.openxmlformats.org/officeDocument/2006/relationships/notesSlide" Target="../notesSlides/notesSlide45.xml"/><Relationship Id="rId5" Type="http://schemas.openxmlformats.org/officeDocument/2006/relationships/slideLayout" Target="../slideLayouts/slideLayout19.xml"/><Relationship Id="rId4" Type="http://schemas.openxmlformats.org/officeDocument/2006/relationships/tags" Target="../tags/tag290.xml"/></Relationships>
</file>

<file path=ppt/slides/_rels/slide4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92.xml"/><Relationship Id="rId7" Type="http://schemas.openxmlformats.org/officeDocument/2006/relationships/oleObject" Target="../embeddings/oleObject124.bin"/><Relationship Id="rId2" Type="http://schemas.openxmlformats.org/officeDocument/2006/relationships/tags" Target="../tags/tag291.xml"/><Relationship Id="rId1" Type="http://schemas.openxmlformats.org/officeDocument/2006/relationships/vmlDrawing" Target="../drawings/vmlDrawing124.vml"/><Relationship Id="rId6" Type="http://schemas.openxmlformats.org/officeDocument/2006/relationships/notesSlide" Target="../notesSlides/notesSlide46.xml"/><Relationship Id="rId5" Type="http://schemas.openxmlformats.org/officeDocument/2006/relationships/slideLayout" Target="../slideLayouts/slideLayout40.xml"/><Relationship Id="rId4" Type="http://schemas.openxmlformats.org/officeDocument/2006/relationships/tags" Target="../tags/tag293.xml"/></Relationships>
</file>

<file path=ppt/slides/_rels/slide4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95.xml"/><Relationship Id="rId7" Type="http://schemas.openxmlformats.org/officeDocument/2006/relationships/oleObject" Target="../embeddings/oleObject125.bin"/><Relationship Id="rId2" Type="http://schemas.openxmlformats.org/officeDocument/2006/relationships/tags" Target="../tags/tag294.xml"/><Relationship Id="rId1" Type="http://schemas.openxmlformats.org/officeDocument/2006/relationships/vmlDrawing" Target="../drawings/vmlDrawing125.vml"/><Relationship Id="rId6" Type="http://schemas.openxmlformats.org/officeDocument/2006/relationships/notesSlide" Target="../notesSlides/notesSlide47.xml"/><Relationship Id="rId5" Type="http://schemas.openxmlformats.org/officeDocument/2006/relationships/slideLayout" Target="../slideLayouts/slideLayout40.xml"/><Relationship Id="rId10" Type="http://schemas.openxmlformats.org/officeDocument/2006/relationships/hyperlink" Target="https://www.anao.gov.au/work/performance-audit/qualifying-disability-support-pension" TargetMode="External"/><Relationship Id="rId4" Type="http://schemas.openxmlformats.org/officeDocument/2006/relationships/tags" Target="../tags/tag296.xml"/><Relationship Id="rId9" Type="http://schemas.openxmlformats.org/officeDocument/2006/relationships/image" Target="../media/image48.emf"/></Relationships>
</file>

<file path=ppt/slides/_rels/slide48.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tags" Target="../tags/tag313.xml"/><Relationship Id="rId26" Type="http://schemas.openxmlformats.org/officeDocument/2006/relationships/image" Target="../media/image6.emf"/><Relationship Id="rId3" Type="http://schemas.openxmlformats.org/officeDocument/2006/relationships/tags" Target="../tags/tag298.xml"/><Relationship Id="rId21" Type="http://schemas.openxmlformats.org/officeDocument/2006/relationships/slide" Target="slide48.xml"/><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oleObject" Target="../embeddings/oleObject126.bin"/><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notesSlide" Target="../notesSlides/notesSlide48.xml"/><Relationship Id="rId1" Type="http://schemas.openxmlformats.org/officeDocument/2006/relationships/vmlDrawing" Target="../drawings/vmlDrawing126.vml"/><Relationship Id="rId6" Type="http://schemas.openxmlformats.org/officeDocument/2006/relationships/tags" Target="../tags/tag301.xml"/><Relationship Id="rId11" Type="http://schemas.openxmlformats.org/officeDocument/2006/relationships/tags" Target="../tags/tag306.xml"/><Relationship Id="rId24" Type="http://schemas.openxmlformats.org/officeDocument/2006/relationships/slide" Target="slide2.xml"/><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slide" Target="slide7.xml"/><Relationship Id="rId10" Type="http://schemas.openxmlformats.org/officeDocument/2006/relationships/tags" Target="../tags/tag305.xml"/><Relationship Id="rId19" Type="http://schemas.openxmlformats.org/officeDocument/2006/relationships/slideLayout" Target="../slideLayouts/slideLayout63.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slide" Target="slide33.xml"/></Relationships>
</file>

<file path=ppt/slides/_rels/slide49.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image" Target="../media/image16.emf"/><Relationship Id="rId2" Type="http://schemas.openxmlformats.org/officeDocument/2006/relationships/tags" Target="../tags/tag314.xml"/><Relationship Id="rId1" Type="http://schemas.openxmlformats.org/officeDocument/2006/relationships/vmlDrawing" Target="../drawings/vmlDrawing127.vml"/><Relationship Id="rId6" Type="http://schemas.openxmlformats.org/officeDocument/2006/relationships/oleObject" Target="../embeddings/oleObject127.bin"/><Relationship Id="rId5" Type="http://schemas.openxmlformats.org/officeDocument/2006/relationships/notesSlide" Target="../notesSlides/notesSlide49.xml"/><Relationship Id="rId4"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62.xml"/><Relationship Id="rId1" Type="http://schemas.openxmlformats.org/officeDocument/2006/relationships/vmlDrawing" Target="../drawings/vmlDrawing85.vml"/><Relationship Id="rId6" Type="http://schemas.openxmlformats.org/officeDocument/2006/relationships/image" Target="../media/image16.emf"/><Relationship Id="rId5" Type="http://schemas.openxmlformats.org/officeDocument/2006/relationships/oleObject" Target="../embeddings/oleObject85.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49.emf"/><Relationship Id="rId2" Type="http://schemas.openxmlformats.org/officeDocument/2006/relationships/tags" Target="../tags/tag316.xml"/><Relationship Id="rId1" Type="http://schemas.openxmlformats.org/officeDocument/2006/relationships/vmlDrawing" Target="../drawings/vmlDrawing128.vml"/><Relationship Id="rId6" Type="http://schemas.openxmlformats.org/officeDocument/2006/relationships/image" Target="../media/image4.emf"/><Relationship Id="rId5" Type="http://schemas.openxmlformats.org/officeDocument/2006/relationships/oleObject" Target="../embeddings/oleObject128.bin"/><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18.xml"/><Relationship Id="rId7" Type="http://schemas.openxmlformats.org/officeDocument/2006/relationships/oleObject" Target="../embeddings/oleObject129.bin"/><Relationship Id="rId2" Type="http://schemas.openxmlformats.org/officeDocument/2006/relationships/tags" Target="../tags/tag317.xml"/><Relationship Id="rId1" Type="http://schemas.openxmlformats.org/officeDocument/2006/relationships/vmlDrawing" Target="../drawings/vmlDrawing129.vml"/><Relationship Id="rId6" Type="http://schemas.openxmlformats.org/officeDocument/2006/relationships/notesSlide" Target="../notesSlides/notesSlide51.xml"/><Relationship Id="rId5" Type="http://schemas.openxmlformats.org/officeDocument/2006/relationships/slideLayout" Target="../slideLayouts/slideLayout19.xml"/><Relationship Id="rId4" Type="http://schemas.openxmlformats.org/officeDocument/2006/relationships/tags" Target="../tags/tag319.xml"/></Relationships>
</file>

<file path=ppt/slides/_rels/slide52.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image" Target="../media/image4.emf"/><Relationship Id="rId2" Type="http://schemas.openxmlformats.org/officeDocument/2006/relationships/tags" Target="../tags/tag320.xml"/><Relationship Id="rId1" Type="http://schemas.openxmlformats.org/officeDocument/2006/relationships/vmlDrawing" Target="../drawings/vmlDrawing130.vml"/><Relationship Id="rId6" Type="http://schemas.openxmlformats.org/officeDocument/2006/relationships/oleObject" Target="../embeddings/oleObject130.bin"/><Relationship Id="rId5" Type="http://schemas.openxmlformats.org/officeDocument/2006/relationships/notesSlide" Target="../notesSlides/notesSlide52.xml"/><Relationship Id="rId4"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image" Target="../media/image50.emf"/><Relationship Id="rId2" Type="http://schemas.openxmlformats.org/officeDocument/2006/relationships/tags" Target="../tags/tag322.xml"/><Relationship Id="rId1" Type="http://schemas.openxmlformats.org/officeDocument/2006/relationships/vmlDrawing" Target="../drawings/vmlDrawing131.vml"/><Relationship Id="rId6" Type="http://schemas.openxmlformats.org/officeDocument/2006/relationships/oleObject" Target="../embeddings/oleObject131.bin"/><Relationship Id="rId5" Type="http://schemas.openxmlformats.org/officeDocument/2006/relationships/notesSlide" Target="../notesSlides/notesSlide53.xml"/><Relationship Id="rId4"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tags" Target="../tags/tag325.xml"/><Relationship Id="rId7" Type="http://schemas.openxmlformats.org/officeDocument/2006/relationships/image" Target="../media/image50.emf"/><Relationship Id="rId2" Type="http://schemas.openxmlformats.org/officeDocument/2006/relationships/tags" Target="../tags/tag324.xml"/><Relationship Id="rId1" Type="http://schemas.openxmlformats.org/officeDocument/2006/relationships/vmlDrawing" Target="../drawings/vmlDrawing132.vml"/><Relationship Id="rId6" Type="http://schemas.openxmlformats.org/officeDocument/2006/relationships/oleObject" Target="../embeddings/oleObject132.bin"/><Relationship Id="rId5" Type="http://schemas.openxmlformats.org/officeDocument/2006/relationships/notesSlide" Target="../notesSlides/notesSlide54.xml"/><Relationship Id="rId4"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tags" Target="../tags/tag327.xml"/><Relationship Id="rId7" Type="http://schemas.openxmlformats.org/officeDocument/2006/relationships/image" Target="../media/image50.emf"/><Relationship Id="rId2" Type="http://schemas.openxmlformats.org/officeDocument/2006/relationships/tags" Target="../tags/tag326.xml"/><Relationship Id="rId1" Type="http://schemas.openxmlformats.org/officeDocument/2006/relationships/vmlDrawing" Target="../drawings/vmlDrawing133.vml"/><Relationship Id="rId6" Type="http://schemas.openxmlformats.org/officeDocument/2006/relationships/oleObject" Target="../embeddings/oleObject133.bin"/><Relationship Id="rId5" Type="http://schemas.openxmlformats.org/officeDocument/2006/relationships/notesSlide" Target="../notesSlides/notesSlide55.xml"/><Relationship Id="rId4"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53.emf"/><Relationship Id="rId3" Type="http://schemas.openxmlformats.org/officeDocument/2006/relationships/tags" Target="../tags/tag329.xml"/><Relationship Id="rId7" Type="http://schemas.openxmlformats.org/officeDocument/2006/relationships/oleObject" Target="../embeddings/oleObject134.bin"/><Relationship Id="rId12" Type="http://schemas.openxmlformats.org/officeDocument/2006/relationships/image" Target="../media/image52.jpg"/><Relationship Id="rId2" Type="http://schemas.openxmlformats.org/officeDocument/2006/relationships/tags" Target="../tags/tag328.xml"/><Relationship Id="rId1" Type="http://schemas.openxmlformats.org/officeDocument/2006/relationships/vmlDrawing" Target="../drawings/vmlDrawing134.vml"/><Relationship Id="rId6" Type="http://schemas.openxmlformats.org/officeDocument/2006/relationships/notesSlide" Target="../notesSlides/notesSlide56.xml"/><Relationship Id="rId11" Type="http://schemas.openxmlformats.org/officeDocument/2006/relationships/image" Target="../media/image51.png"/><Relationship Id="rId5" Type="http://schemas.openxmlformats.org/officeDocument/2006/relationships/slideLayout" Target="../slideLayouts/slideLayout40.xml"/><Relationship Id="rId10" Type="http://schemas.openxmlformats.org/officeDocument/2006/relationships/image" Target="../media/image18.jpg"/><Relationship Id="rId4" Type="http://schemas.openxmlformats.org/officeDocument/2006/relationships/tags" Target="../tags/tag330.xml"/><Relationship Id="rId9" Type="http://schemas.openxmlformats.org/officeDocument/2006/relationships/image" Target="../media/image17.jpg"/></Relationships>
</file>

<file path=ppt/slides/_rels/slide57.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4.emf"/><Relationship Id="rId2" Type="http://schemas.openxmlformats.org/officeDocument/2006/relationships/tags" Target="../tags/tag331.xml"/><Relationship Id="rId1" Type="http://schemas.openxmlformats.org/officeDocument/2006/relationships/vmlDrawing" Target="../drawings/vmlDrawing135.vml"/><Relationship Id="rId6" Type="http://schemas.openxmlformats.org/officeDocument/2006/relationships/oleObject" Target="../embeddings/oleObject135.bin"/><Relationship Id="rId5" Type="http://schemas.openxmlformats.org/officeDocument/2006/relationships/notesSlide" Target="../notesSlides/notesSlide57.xml"/><Relationship Id="rId4"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34.xml"/><Relationship Id="rId7" Type="http://schemas.openxmlformats.org/officeDocument/2006/relationships/oleObject" Target="../embeddings/oleObject136.bin"/><Relationship Id="rId2" Type="http://schemas.openxmlformats.org/officeDocument/2006/relationships/tags" Target="../tags/tag333.xml"/><Relationship Id="rId1" Type="http://schemas.openxmlformats.org/officeDocument/2006/relationships/vmlDrawing" Target="../drawings/vmlDrawing136.vml"/><Relationship Id="rId6" Type="http://schemas.openxmlformats.org/officeDocument/2006/relationships/notesSlide" Target="../notesSlides/notesSlide58.xml"/><Relationship Id="rId5" Type="http://schemas.openxmlformats.org/officeDocument/2006/relationships/slideLayout" Target="../slideLayouts/slideLayout40.xml"/><Relationship Id="rId4" Type="http://schemas.openxmlformats.org/officeDocument/2006/relationships/tags" Target="../tags/tag335.xml"/></Relationships>
</file>

<file path=ppt/slides/_rels/slide5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337.xml"/><Relationship Id="rId7" Type="http://schemas.openxmlformats.org/officeDocument/2006/relationships/image" Target="../media/image16.emf"/><Relationship Id="rId2" Type="http://schemas.openxmlformats.org/officeDocument/2006/relationships/tags" Target="../tags/tag336.xml"/><Relationship Id="rId1" Type="http://schemas.openxmlformats.org/officeDocument/2006/relationships/vmlDrawing" Target="../drawings/vmlDrawing137.vml"/><Relationship Id="rId6" Type="http://schemas.openxmlformats.org/officeDocument/2006/relationships/oleObject" Target="../embeddings/oleObject137.bin"/><Relationship Id="rId5" Type="http://schemas.openxmlformats.org/officeDocument/2006/relationships/notesSlide" Target="../notesSlides/notesSlide59.xml"/><Relationship Id="rId4" Type="http://schemas.openxmlformats.org/officeDocument/2006/relationships/slideLayout" Target="../slideLayouts/slideLayout40.xml"/><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63.xml"/><Relationship Id="rId1" Type="http://schemas.openxmlformats.org/officeDocument/2006/relationships/vmlDrawing" Target="../drawings/vmlDrawing86.vml"/><Relationship Id="rId6" Type="http://schemas.openxmlformats.org/officeDocument/2006/relationships/image" Target="../media/image16.emf"/><Relationship Id="rId5" Type="http://schemas.openxmlformats.org/officeDocument/2006/relationships/oleObject" Target="../embeddings/oleObject86.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tags" Target="../tags/tag339.xml"/><Relationship Id="rId7" Type="http://schemas.openxmlformats.org/officeDocument/2006/relationships/image" Target="../media/image16.emf"/><Relationship Id="rId2" Type="http://schemas.openxmlformats.org/officeDocument/2006/relationships/tags" Target="../tags/tag338.xml"/><Relationship Id="rId1" Type="http://schemas.openxmlformats.org/officeDocument/2006/relationships/vmlDrawing" Target="../drawings/vmlDrawing138.vml"/><Relationship Id="rId6" Type="http://schemas.openxmlformats.org/officeDocument/2006/relationships/oleObject" Target="../embeddings/oleObject138.bin"/><Relationship Id="rId5" Type="http://schemas.openxmlformats.org/officeDocument/2006/relationships/notesSlide" Target="../notesSlides/notesSlide60.xml"/><Relationship Id="rId4"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341.xml"/><Relationship Id="rId7" Type="http://schemas.openxmlformats.org/officeDocument/2006/relationships/image" Target="../media/image16.emf"/><Relationship Id="rId2" Type="http://schemas.openxmlformats.org/officeDocument/2006/relationships/tags" Target="../tags/tag340.xml"/><Relationship Id="rId1" Type="http://schemas.openxmlformats.org/officeDocument/2006/relationships/vmlDrawing" Target="../drawings/vmlDrawing139.vml"/><Relationship Id="rId6" Type="http://schemas.openxmlformats.org/officeDocument/2006/relationships/oleObject" Target="../embeddings/oleObject139.bin"/><Relationship Id="rId5" Type="http://schemas.openxmlformats.org/officeDocument/2006/relationships/notesSlide" Target="../notesSlides/notesSlide61.xml"/><Relationship Id="rId4" Type="http://schemas.openxmlformats.org/officeDocument/2006/relationships/slideLayout" Target="../slideLayouts/slideLayout40.xml"/><Relationship Id="rId9" Type="http://schemas.openxmlformats.org/officeDocument/2006/relationships/image" Target="../media/image57.png"/></Relationships>
</file>

<file path=ppt/slides/_rels/slide6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343.xml"/><Relationship Id="rId7" Type="http://schemas.openxmlformats.org/officeDocument/2006/relationships/image" Target="../media/image16.emf"/><Relationship Id="rId2" Type="http://schemas.openxmlformats.org/officeDocument/2006/relationships/tags" Target="../tags/tag342.xml"/><Relationship Id="rId1" Type="http://schemas.openxmlformats.org/officeDocument/2006/relationships/vmlDrawing" Target="../drawings/vmlDrawing140.vml"/><Relationship Id="rId6" Type="http://schemas.openxmlformats.org/officeDocument/2006/relationships/oleObject" Target="../embeddings/oleObject140.bin"/><Relationship Id="rId5" Type="http://schemas.openxmlformats.org/officeDocument/2006/relationships/notesSlide" Target="../notesSlides/notesSlide62.xml"/><Relationship Id="rId4"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oleObject" Target="../embeddings/oleObject141.bin"/><Relationship Id="rId3" Type="http://schemas.openxmlformats.org/officeDocument/2006/relationships/tags" Target="../tags/tag345.xml"/><Relationship Id="rId21" Type="http://schemas.openxmlformats.org/officeDocument/2006/relationships/image" Target="../media/image60.png"/><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notesSlide" Target="../notesSlides/notesSlide63.xml"/><Relationship Id="rId2" Type="http://schemas.openxmlformats.org/officeDocument/2006/relationships/tags" Target="../tags/tag344.xml"/><Relationship Id="rId16" Type="http://schemas.openxmlformats.org/officeDocument/2006/relationships/slideLayout" Target="../slideLayouts/slideLayout40.xml"/><Relationship Id="rId20" Type="http://schemas.openxmlformats.org/officeDocument/2006/relationships/image" Target="../media/image59.png"/><Relationship Id="rId1" Type="http://schemas.openxmlformats.org/officeDocument/2006/relationships/vmlDrawing" Target="../drawings/vmlDrawing141.v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tags" Target="../tags/tag357.xml"/><Relationship Id="rId10" Type="http://schemas.openxmlformats.org/officeDocument/2006/relationships/tags" Target="../tags/tag352.xml"/><Relationship Id="rId19" Type="http://schemas.openxmlformats.org/officeDocument/2006/relationships/image" Target="../media/image16.emf"/><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s>
</file>

<file path=ppt/slides/_rels/slide6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359.xml"/><Relationship Id="rId7" Type="http://schemas.openxmlformats.org/officeDocument/2006/relationships/image" Target="../media/image16.emf"/><Relationship Id="rId2" Type="http://schemas.openxmlformats.org/officeDocument/2006/relationships/tags" Target="../tags/tag358.xml"/><Relationship Id="rId1" Type="http://schemas.openxmlformats.org/officeDocument/2006/relationships/vmlDrawing" Target="../drawings/vmlDrawing142.vml"/><Relationship Id="rId6" Type="http://schemas.openxmlformats.org/officeDocument/2006/relationships/oleObject" Target="../embeddings/oleObject142.bin"/><Relationship Id="rId5" Type="http://schemas.openxmlformats.org/officeDocument/2006/relationships/notesSlide" Target="../notesSlides/notesSlide64.xml"/><Relationship Id="rId4" Type="http://schemas.openxmlformats.org/officeDocument/2006/relationships/slideLayout" Target="../slideLayouts/slideLayout40.xml"/><Relationship Id="rId9" Type="http://schemas.openxmlformats.org/officeDocument/2006/relationships/image" Target="../media/image62.png"/></Relationships>
</file>

<file path=ppt/slides/_rels/slide6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361.xml"/><Relationship Id="rId7" Type="http://schemas.openxmlformats.org/officeDocument/2006/relationships/image" Target="../media/image16.emf"/><Relationship Id="rId2" Type="http://schemas.openxmlformats.org/officeDocument/2006/relationships/tags" Target="../tags/tag360.xml"/><Relationship Id="rId1" Type="http://schemas.openxmlformats.org/officeDocument/2006/relationships/vmlDrawing" Target="../drawings/vmlDrawing143.vml"/><Relationship Id="rId6" Type="http://schemas.openxmlformats.org/officeDocument/2006/relationships/oleObject" Target="../embeddings/oleObject143.bin"/><Relationship Id="rId5" Type="http://schemas.openxmlformats.org/officeDocument/2006/relationships/notesSlide" Target="../notesSlides/notesSlide65.xml"/><Relationship Id="rId4" Type="http://schemas.openxmlformats.org/officeDocument/2006/relationships/slideLayout" Target="../slideLayouts/slideLayout40.xml"/><Relationship Id="rId9"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0.xml"/><Relationship Id="rId1" Type="http://schemas.openxmlformats.org/officeDocument/2006/relationships/tags" Target="../tags/tag362.xml"/></Relationships>
</file>

<file path=ppt/slides/_rels/slide67.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tags" Target="../tags/tag364.xml"/><Relationship Id="rId7" Type="http://schemas.openxmlformats.org/officeDocument/2006/relationships/image" Target="../media/image2.emf"/><Relationship Id="rId2" Type="http://schemas.openxmlformats.org/officeDocument/2006/relationships/tags" Target="../tags/tag363.xml"/><Relationship Id="rId1" Type="http://schemas.openxmlformats.org/officeDocument/2006/relationships/vmlDrawing" Target="../drawings/vmlDrawing144.vml"/><Relationship Id="rId6" Type="http://schemas.openxmlformats.org/officeDocument/2006/relationships/oleObject" Target="../embeddings/oleObject144.bin"/><Relationship Id="rId5" Type="http://schemas.openxmlformats.org/officeDocument/2006/relationships/notesSlide" Target="../notesSlides/notesSlide67.xml"/><Relationship Id="rId4" Type="http://schemas.openxmlformats.org/officeDocument/2006/relationships/slideLayout" Target="../slideLayouts/slideLayout40.xml"/><Relationship Id="rId9" Type="http://schemas.openxmlformats.org/officeDocument/2006/relationships/image" Target="../media/image66.emf"/></Relationships>
</file>

<file path=ppt/slides/_rels/slide6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66.xml"/><Relationship Id="rId7" Type="http://schemas.openxmlformats.org/officeDocument/2006/relationships/oleObject" Target="../embeddings/oleObject145.bin"/><Relationship Id="rId2" Type="http://schemas.openxmlformats.org/officeDocument/2006/relationships/tags" Target="../tags/tag365.xml"/><Relationship Id="rId1" Type="http://schemas.openxmlformats.org/officeDocument/2006/relationships/vmlDrawing" Target="../drawings/vmlDrawing145.vml"/><Relationship Id="rId6" Type="http://schemas.openxmlformats.org/officeDocument/2006/relationships/notesSlide" Target="../notesSlides/notesSlide68.xml"/><Relationship Id="rId5" Type="http://schemas.openxmlformats.org/officeDocument/2006/relationships/slideLayout" Target="../slideLayouts/slideLayout40.xml"/><Relationship Id="rId4" Type="http://schemas.openxmlformats.org/officeDocument/2006/relationships/tags" Target="../tags/tag367.xml"/></Relationships>
</file>

<file path=ppt/slides/_rels/slide6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69.xml"/><Relationship Id="rId7" Type="http://schemas.openxmlformats.org/officeDocument/2006/relationships/oleObject" Target="../embeddings/oleObject146.bin"/><Relationship Id="rId2" Type="http://schemas.openxmlformats.org/officeDocument/2006/relationships/tags" Target="../tags/tag368.xml"/><Relationship Id="rId1" Type="http://schemas.openxmlformats.org/officeDocument/2006/relationships/vmlDrawing" Target="../drawings/vmlDrawing146.vml"/><Relationship Id="rId6" Type="http://schemas.openxmlformats.org/officeDocument/2006/relationships/notesSlide" Target="../notesSlides/notesSlide69.xml"/><Relationship Id="rId5" Type="http://schemas.openxmlformats.org/officeDocument/2006/relationships/slideLayout" Target="../slideLayouts/slideLayout19.xml"/><Relationship Id="rId4" Type="http://schemas.openxmlformats.org/officeDocument/2006/relationships/tags" Target="../tags/tag370.xml"/></Relationships>
</file>

<file path=ppt/slides/_rels/slide7.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slide" Target="slide2.xml"/><Relationship Id="rId3" Type="http://schemas.openxmlformats.org/officeDocument/2006/relationships/tags" Target="../tags/tag165.xml"/><Relationship Id="rId21" Type="http://schemas.openxmlformats.org/officeDocument/2006/relationships/oleObject" Target="../embeddings/oleObject87.bin"/><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slide" Target="slide7.xml"/><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notesSlide" Target="../notesSlides/notesSlide7.xml"/><Relationship Id="rId1" Type="http://schemas.openxmlformats.org/officeDocument/2006/relationships/vmlDrawing" Target="../drawings/vmlDrawing87.v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slide" Target="slide33.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slide" Target="slide48.xml"/><Relationship Id="rId10" Type="http://schemas.openxmlformats.org/officeDocument/2006/relationships/tags" Target="../tags/tag172.xml"/><Relationship Id="rId19" Type="http://schemas.openxmlformats.org/officeDocument/2006/relationships/slideLayout" Target="../slideLayouts/slideLayout63.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image" Target="../media/image6.emf"/></Relationships>
</file>

<file path=ppt/slides/_rels/slide7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372.xml"/><Relationship Id="rId7" Type="http://schemas.openxmlformats.org/officeDocument/2006/relationships/oleObject" Target="../embeddings/oleObject147.bin"/><Relationship Id="rId2" Type="http://schemas.openxmlformats.org/officeDocument/2006/relationships/tags" Target="../tags/tag371.xml"/><Relationship Id="rId1" Type="http://schemas.openxmlformats.org/officeDocument/2006/relationships/vmlDrawing" Target="../drawings/vmlDrawing147.vml"/><Relationship Id="rId6" Type="http://schemas.openxmlformats.org/officeDocument/2006/relationships/notesSlide" Target="../notesSlides/notesSlide70.xml"/><Relationship Id="rId5" Type="http://schemas.openxmlformats.org/officeDocument/2006/relationships/slideLayout" Target="../slideLayouts/slideLayout40.xml"/><Relationship Id="rId4" Type="http://schemas.openxmlformats.org/officeDocument/2006/relationships/tags" Target="../tags/tag373.xml"/></Relationships>
</file>

<file path=ppt/slides/_rels/slide71.xml.rels><?xml version="1.0" encoding="UTF-8" standalone="yes"?>
<Relationships xmlns="http://schemas.openxmlformats.org/package/2006/relationships"><Relationship Id="rId3" Type="http://schemas.openxmlformats.org/officeDocument/2006/relationships/tags" Target="../tags/tag375.xml"/><Relationship Id="rId7" Type="http://schemas.openxmlformats.org/officeDocument/2006/relationships/image" Target="../media/image50.emf"/><Relationship Id="rId2" Type="http://schemas.openxmlformats.org/officeDocument/2006/relationships/tags" Target="../tags/tag374.xml"/><Relationship Id="rId1" Type="http://schemas.openxmlformats.org/officeDocument/2006/relationships/vmlDrawing" Target="../drawings/vmlDrawing148.vml"/><Relationship Id="rId6" Type="http://schemas.openxmlformats.org/officeDocument/2006/relationships/oleObject" Target="../embeddings/oleObject148.bin"/><Relationship Id="rId5" Type="http://schemas.openxmlformats.org/officeDocument/2006/relationships/notesSlide" Target="../notesSlides/notesSlide71.xml"/><Relationship Id="rId4"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tags" Target="../tags/tag377.xml"/><Relationship Id="rId7" Type="http://schemas.openxmlformats.org/officeDocument/2006/relationships/image" Target="../media/image67.emf"/><Relationship Id="rId2" Type="http://schemas.openxmlformats.org/officeDocument/2006/relationships/tags" Target="../tags/tag376.xml"/><Relationship Id="rId1" Type="http://schemas.openxmlformats.org/officeDocument/2006/relationships/vmlDrawing" Target="../drawings/vmlDrawing149.vml"/><Relationship Id="rId6" Type="http://schemas.openxmlformats.org/officeDocument/2006/relationships/oleObject" Target="../embeddings/oleObject149.bin"/><Relationship Id="rId5" Type="http://schemas.openxmlformats.org/officeDocument/2006/relationships/notesSlide" Target="../notesSlides/notesSlide72.xml"/><Relationship Id="rId4"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79.xml"/><Relationship Id="rId7" Type="http://schemas.openxmlformats.org/officeDocument/2006/relationships/oleObject" Target="../embeddings/oleObject150.bin"/><Relationship Id="rId2" Type="http://schemas.openxmlformats.org/officeDocument/2006/relationships/tags" Target="../tags/tag378.xml"/><Relationship Id="rId1" Type="http://schemas.openxmlformats.org/officeDocument/2006/relationships/vmlDrawing" Target="../drawings/vmlDrawing150.vml"/><Relationship Id="rId6" Type="http://schemas.openxmlformats.org/officeDocument/2006/relationships/notesSlide" Target="../notesSlides/notesSlide73.xml"/><Relationship Id="rId5" Type="http://schemas.openxmlformats.org/officeDocument/2006/relationships/slideLayout" Target="../slideLayouts/slideLayout19.xml"/><Relationship Id="rId4" Type="http://schemas.openxmlformats.org/officeDocument/2006/relationships/tags" Target="../tags/tag380.xml"/></Relationships>
</file>

<file path=ppt/slides/_rels/slide74.xml.rels><?xml version="1.0" encoding="UTF-8" standalone="yes"?>
<Relationships xmlns="http://schemas.openxmlformats.org/package/2006/relationships"><Relationship Id="rId3" Type="http://schemas.openxmlformats.org/officeDocument/2006/relationships/tags" Target="../tags/tag382.xml"/><Relationship Id="rId7" Type="http://schemas.openxmlformats.org/officeDocument/2006/relationships/image" Target="../media/image16.emf"/><Relationship Id="rId2" Type="http://schemas.openxmlformats.org/officeDocument/2006/relationships/tags" Target="../tags/tag381.xml"/><Relationship Id="rId1" Type="http://schemas.openxmlformats.org/officeDocument/2006/relationships/vmlDrawing" Target="../drawings/vmlDrawing151.vml"/><Relationship Id="rId6" Type="http://schemas.openxmlformats.org/officeDocument/2006/relationships/oleObject" Target="../embeddings/oleObject151.bin"/><Relationship Id="rId5" Type="http://schemas.openxmlformats.org/officeDocument/2006/relationships/notesSlide" Target="../notesSlides/notesSlide74.xml"/><Relationship Id="rId4"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384.xml"/><Relationship Id="rId7" Type="http://schemas.openxmlformats.org/officeDocument/2006/relationships/image" Target="../media/image16.emf"/><Relationship Id="rId2" Type="http://schemas.openxmlformats.org/officeDocument/2006/relationships/tags" Target="../tags/tag383.xml"/><Relationship Id="rId1" Type="http://schemas.openxmlformats.org/officeDocument/2006/relationships/vmlDrawing" Target="../drawings/vmlDrawing152.vml"/><Relationship Id="rId6" Type="http://schemas.openxmlformats.org/officeDocument/2006/relationships/oleObject" Target="../embeddings/oleObject152.bin"/><Relationship Id="rId5" Type="http://schemas.openxmlformats.org/officeDocument/2006/relationships/notesSlide" Target="../notesSlides/notesSlide75.xml"/><Relationship Id="rId4"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slide" Target="slide70.xml"/><Relationship Id="rId3" Type="http://schemas.openxmlformats.org/officeDocument/2006/relationships/tags" Target="../tags/tag386.xml"/><Relationship Id="rId21" Type="http://schemas.openxmlformats.org/officeDocument/2006/relationships/slide" Target="slide88.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slide" Target="slide75.xm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notesSlide" Target="../notesSlides/notesSlide76.xml"/><Relationship Id="rId1" Type="http://schemas.openxmlformats.org/officeDocument/2006/relationships/vmlDrawing" Target="../drawings/vmlDrawing153.v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slide" Target="slide101.xml"/><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slide" Target="slide76.xml"/><Relationship Id="rId28" Type="http://schemas.openxmlformats.org/officeDocument/2006/relationships/image" Target="../media/image6.emf"/><Relationship Id="rId10" Type="http://schemas.openxmlformats.org/officeDocument/2006/relationships/tags" Target="../tags/tag393.xml"/><Relationship Id="rId19" Type="http://schemas.openxmlformats.org/officeDocument/2006/relationships/slideLayout" Target="../slideLayouts/slideLayout63.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slide" Target="slide81.xml"/><Relationship Id="rId27" Type="http://schemas.openxmlformats.org/officeDocument/2006/relationships/oleObject" Target="../embeddings/oleObject153.bin"/></Relationships>
</file>

<file path=ppt/slides/_rels/slide77.xml.rels><?xml version="1.0" encoding="UTF-8" standalone="yes"?>
<Relationships xmlns="http://schemas.openxmlformats.org/package/2006/relationships"><Relationship Id="rId3" Type="http://schemas.openxmlformats.org/officeDocument/2006/relationships/tags" Target="../tags/tag403.xml"/><Relationship Id="rId7" Type="http://schemas.openxmlformats.org/officeDocument/2006/relationships/image" Target="../media/image16.emf"/><Relationship Id="rId2" Type="http://schemas.openxmlformats.org/officeDocument/2006/relationships/tags" Target="../tags/tag402.xml"/><Relationship Id="rId1" Type="http://schemas.openxmlformats.org/officeDocument/2006/relationships/vmlDrawing" Target="../drawings/vmlDrawing154.vml"/><Relationship Id="rId6" Type="http://schemas.openxmlformats.org/officeDocument/2006/relationships/oleObject" Target="../embeddings/oleObject154.bin"/><Relationship Id="rId5" Type="http://schemas.openxmlformats.org/officeDocument/2006/relationships/notesSlide" Target="../notesSlides/notesSlide77.xml"/><Relationship Id="rId4"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tags" Target="../tags/tag405.xml"/><Relationship Id="rId7" Type="http://schemas.openxmlformats.org/officeDocument/2006/relationships/image" Target="../media/image16.emf"/><Relationship Id="rId2" Type="http://schemas.openxmlformats.org/officeDocument/2006/relationships/tags" Target="../tags/tag404.xml"/><Relationship Id="rId1" Type="http://schemas.openxmlformats.org/officeDocument/2006/relationships/vmlDrawing" Target="../drawings/vmlDrawing155.vml"/><Relationship Id="rId6" Type="http://schemas.openxmlformats.org/officeDocument/2006/relationships/oleObject" Target="../embeddings/oleObject155.bin"/><Relationship Id="rId5" Type="http://schemas.openxmlformats.org/officeDocument/2006/relationships/notesSlide" Target="../notesSlides/notesSlide78.xml"/><Relationship Id="rId4"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3" Type="http://schemas.openxmlformats.org/officeDocument/2006/relationships/tags" Target="../tags/tag407.xml"/><Relationship Id="rId7" Type="http://schemas.openxmlformats.org/officeDocument/2006/relationships/image" Target="../media/image16.emf"/><Relationship Id="rId2" Type="http://schemas.openxmlformats.org/officeDocument/2006/relationships/tags" Target="../tags/tag406.xml"/><Relationship Id="rId1" Type="http://schemas.openxmlformats.org/officeDocument/2006/relationships/vmlDrawing" Target="../drawings/vmlDrawing156.vml"/><Relationship Id="rId6" Type="http://schemas.openxmlformats.org/officeDocument/2006/relationships/oleObject" Target="../embeddings/oleObject156.bin"/><Relationship Id="rId5" Type="http://schemas.openxmlformats.org/officeDocument/2006/relationships/notesSlide" Target="../notesSlides/notesSlide79.xml"/><Relationship Id="rId4"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16.emf"/><Relationship Id="rId2" Type="http://schemas.openxmlformats.org/officeDocument/2006/relationships/tags" Target="../tags/tag181.xml"/><Relationship Id="rId1" Type="http://schemas.openxmlformats.org/officeDocument/2006/relationships/vmlDrawing" Target="../drawings/vmlDrawing88.vml"/><Relationship Id="rId6" Type="http://schemas.openxmlformats.org/officeDocument/2006/relationships/oleObject" Target="../embeddings/oleObject88.bin"/><Relationship Id="rId5" Type="http://schemas.openxmlformats.org/officeDocument/2006/relationships/notesSlide" Target="../notesSlides/notesSlide8.xml"/><Relationship Id="rId4"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3" Type="http://schemas.openxmlformats.org/officeDocument/2006/relationships/tags" Target="../tags/tag409.xml"/><Relationship Id="rId7" Type="http://schemas.openxmlformats.org/officeDocument/2006/relationships/image" Target="../media/image16.emf"/><Relationship Id="rId2" Type="http://schemas.openxmlformats.org/officeDocument/2006/relationships/tags" Target="../tags/tag408.xml"/><Relationship Id="rId1" Type="http://schemas.openxmlformats.org/officeDocument/2006/relationships/vmlDrawing" Target="../drawings/vmlDrawing157.vml"/><Relationship Id="rId6" Type="http://schemas.openxmlformats.org/officeDocument/2006/relationships/oleObject" Target="../embeddings/oleObject157.bin"/><Relationship Id="rId5" Type="http://schemas.openxmlformats.org/officeDocument/2006/relationships/notesSlide" Target="../notesSlides/notesSlide80.xml"/><Relationship Id="rId4"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tags" Target="../tags/tag421.xml"/><Relationship Id="rId18" Type="http://schemas.openxmlformats.org/officeDocument/2006/relationships/tags" Target="../tags/tag426.xml"/><Relationship Id="rId26" Type="http://schemas.openxmlformats.org/officeDocument/2006/relationships/slide" Target="slide70.xml"/><Relationship Id="rId3" Type="http://schemas.openxmlformats.org/officeDocument/2006/relationships/tags" Target="../tags/tag411.xml"/><Relationship Id="rId21" Type="http://schemas.openxmlformats.org/officeDocument/2006/relationships/slide" Target="slide81.xml"/><Relationship Id="rId7" Type="http://schemas.openxmlformats.org/officeDocument/2006/relationships/tags" Target="../tags/tag415.xml"/><Relationship Id="rId12" Type="http://schemas.openxmlformats.org/officeDocument/2006/relationships/tags" Target="../tags/tag420.xml"/><Relationship Id="rId17" Type="http://schemas.openxmlformats.org/officeDocument/2006/relationships/tags" Target="../tags/tag425.xml"/><Relationship Id="rId25" Type="http://schemas.openxmlformats.org/officeDocument/2006/relationships/slide" Target="slide75.xml"/><Relationship Id="rId2" Type="http://schemas.openxmlformats.org/officeDocument/2006/relationships/tags" Target="../tags/tag410.xml"/><Relationship Id="rId16" Type="http://schemas.openxmlformats.org/officeDocument/2006/relationships/tags" Target="../tags/tag424.xml"/><Relationship Id="rId20" Type="http://schemas.openxmlformats.org/officeDocument/2006/relationships/notesSlide" Target="../notesSlides/notesSlide81.xml"/><Relationship Id="rId1" Type="http://schemas.openxmlformats.org/officeDocument/2006/relationships/vmlDrawing" Target="../drawings/vmlDrawing158.vml"/><Relationship Id="rId6" Type="http://schemas.openxmlformats.org/officeDocument/2006/relationships/tags" Target="../tags/tag414.xml"/><Relationship Id="rId11" Type="http://schemas.openxmlformats.org/officeDocument/2006/relationships/tags" Target="../tags/tag419.xml"/><Relationship Id="rId24" Type="http://schemas.openxmlformats.org/officeDocument/2006/relationships/slide" Target="slide101.xml"/><Relationship Id="rId5" Type="http://schemas.openxmlformats.org/officeDocument/2006/relationships/tags" Target="../tags/tag413.xml"/><Relationship Id="rId15" Type="http://schemas.openxmlformats.org/officeDocument/2006/relationships/tags" Target="../tags/tag423.xml"/><Relationship Id="rId23" Type="http://schemas.openxmlformats.org/officeDocument/2006/relationships/slide" Target="slide76.xml"/><Relationship Id="rId28" Type="http://schemas.openxmlformats.org/officeDocument/2006/relationships/image" Target="../media/image6.emf"/><Relationship Id="rId10" Type="http://schemas.openxmlformats.org/officeDocument/2006/relationships/tags" Target="../tags/tag418.xml"/><Relationship Id="rId19" Type="http://schemas.openxmlformats.org/officeDocument/2006/relationships/slideLayout" Target="../slideLayouts/slideLayout63.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tags" Target="../tags/tag422.xml"/><Relationship Id="rId22" Type="http://schemas.openxmlformats.org/officeDocument/2006/relationships/slide" Target="slide88.xml"/><Relationship Id="rId27" Type="http://schemas.openxmlformats.org/officeDocument/2006/relationships/oleObject" Target="../embeddings/oleObject158.bin"/></Relationships>
</file>

<file path=ppt/slides/_rels/slide82.xml.rels><?xml version="1.0" encoding="UTF-8" standalone="yes"?>
<Relationships xmlns="http://schemas.openxmlformats.org/package/2006/relationships"><Relationship Id="rId3" Type="http://schemas.openxmlformats.org/officeDocument/2006/relationships/tags" Target="../tags/tag428.xml"/><Relationship Id="rId7" Type="http://schemas.openxmlformats.org/officeDocument/2006/relationships/image" Target="../media/image16.emf"/><Relationship Id="rId2" Type="http://schemas.openxmlformats.org/officeDocument/2006/relationships/tags" Target="../tags/tag427.xml"/><Relationship Id="rId1" Type="http://schemas.openxmlformats.org/officeDocument/2006/relationships/vmlDrawing" Target="../drawings/vmlDrawing159.vml"/><Relationship Id="rId6" Type="http://schemas.openxmlformats.org/officeDocument/2006/relationships/oleObject" Target="../embeddings/oleObject159.bin"/><Relationship Id="rId5" Type="http://schemas.openxmlformats.org/officeDocument/2006/relationships/notesSlide" Target="../notesSlides/notesSlide82.xml"/><Relationship Id="rId4"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430.xml"/><Relationship Id="rId7" Type="http://schemas.openxmlformats.org/officeDocument/2006/relationships/image" Target="../media/image2.emf"/><Relationship Id="rId2" Type="http://schemas.openxmlformats.org/officeDocument/2006/relationships/tags" Target="../tags/tag429.xml"/><Relationship Id="rId1" Type="http://schemas.openxmlformats.org/officeDocument/2006/relationships/vmlDrawing" Target="../drawings/vmlDrawing160.vml"/><Relationship Id="rId6" Type="http://schemas.openxmlformats.org/officeDocument/2006/relationships/oleObject" Target="../embeddings/oleObject160.bin"/><Relationship Id="rId5" Type="http://schemas.openxmlformats.org/officeDocument/2006/relationships/notesSlide" Target="../notesSlides/notesSlide83.xml"/><Relationship Id="rId4"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3" Type="http://schemas.openxmlformats.org/officeDocument/2006/relationships/tags" Target="../tags/tag432.xml"/><Relationship Id="rId7" Type="http://schemas.openxmlformats.org/officeDocument/2006/relationships/image" Target="../media/image16.emf"/><Relationship Id="rId2" Type="http://schemas.openxmlformats.org/officeDocument/2006/relationships/tags" Target="../tags/tag431.xml"/><Relationship Id="rId1" Type="http://schemas.openxmlformats.org/officeDocument/2006/relationships/vmlDrawing" Target="../drawings/vmlDrawing161.vml"/><Relationship Id="rId6" Type="http://schemas.openxmlformats.org/officeDocument/2006/relationships/oleObject" Target="../embeddings/oleObject161.bin"/><Relationship Id="rId5" Type="http://schemas.openxmlformats.org/officeDocument/2006/relationships/notesSlide" Target="../notesSlides/notesSlide84.xml"/><Relationship Id="rId4"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tags" Target="../tags/tag434.xml"/><Relationship Id="rId7" Type="http://schemas.openxmlformats.org/officeDocument/2006/relationships/image" Target="../media/image16.emf"/><Relationship Id="rId2" Type="http://schemas.openxmlformats.org/officeDocument/2006/relationships/tags" Target="../tags/tag433.xml"/><Relationship Id="rId1" Type="http://schemas.openxmlformats.org/officeDocument/2006/relationships/vmlDrawing" Target="../drawings/vmlDrawing162.vml"/><Relationship Id="rId6" Type="http://schemas.openxmlformats.org/officeDocument/2006/relationships/oleObject" Target="../embeddings/oleObject162.bin"/><Relationship Id="rId5" Type="http://schemas.openxmlformats.org/officeDocument/2006/relationships/notesSlide" Target="../notesSlides/notesSlide85.xml"/><Relationship Id="rId4"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436.xml"/><Relationship Id="rId7" Type="http://schemas.openxmlformats.org/officeDocument/2006/relationships/image" Target="../media/image70.emf"/><Relationship Id="rId2" Type="http://schemas.openxmlformats.org/officeDocument/2006/relationships/tags" Target="../tags/tag435.xml"/><Relationship Id="rId1" Type="http://schemas.openxmlformats.org/officeDocument/2006/relationships/vmlDrawing" Target="../drawings/vmlDrawing163.vml"/><Relationship Id="rId6" Type="http://schemas.openxmlformats.org/officeDocument/2006/relationships/oleObject" Target="../embeddings/oleObject163.bin"/><Relationship Id="rId5" Type="http://schemas.openxmlformats.org/officeDocument/2006/relationships/notesSlide" Target="../notesSlides/notesSlide86.xml"/><Relationship Id="rId4"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tags" Target="../tags/tag438.xml"/><Relationship Id="rId7" Type="http://schemas.openxmlformats.org/officeDocument/2006/relationships/image" Target="../media/image4.emf"/><Relationship Id="rId2" Type="http://schemas.openxmlformats.org/officeDocument/2006/relationships/tags" Target="../tags/tag437.xml"/><Relationship Id="rId1" Type="http://schemas.openxmlformats.org/officeDocument/2006/relationships/vmlDrawing" Target="../drawings/vmlDrawing164.vml"/><Relationship Id="rId6" Type="http://schemas.openxmlformats.org/officeDocument/2006/relationships/oleObject" Target="../embeddings/oleObject164.bin"/><Relationship Id="rId5" Type="http://schemas.openxmlformats.org/officeDocument/2006/relationships/notesSlide" Target="../notesSlides/notesSlide87.xml"/><Relationship Id="rId4"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8" Type="http://schemas.openxmlformats.org/officeDocument/2006/relationships/tags" Target="../tags/tag445.xml"/><Relationship Id="rId13" Type="http://schemas.openxmlformats.org/officeDocument/2006/relationships/tags" Target="../tags/tag450.xml"/><Relationship Id="rId18" Type="http://schemas.openxmlformats.org/officeDocument/2006/relationships/tags" Target="../tags/tag455.xml"/><Relationship Id="rId26" Type="http://schemas.openxmlformats.org/officeDocument/2006/relationships/slide" Target="slide70.xml"/><Relationship Id="rId3" Type="http://schemas.openxmlformats.org/officeDocument/2006/relationships/tags" Target="../tags/tag440.xml"/><Relationship Id="rId21" Type="http://schemas.openxmlformats.org/officeDocument/2006/relationships/slide" Target="slide88.xml"/><Relationship Id="rId7" Type="http://schemas.openxmlformats.org/officeDocument/2006/relationships/tags" Target="../tags/tag444.xml"/><Relationship Id="rId12" Type="http://schemas.openxmlformats.org/officeDocument/2006/relationships/tags" Target="../tags/tag449.xml"/><Relationship Id="rId17" Type="http://schemas.openxmlformats.org/officeDocument/2006/relationships/tags" Target="../tags/tag454.xml"/><Relationship Id="rId25" Type="http://schemas.openxmlformats.org/officeDocument/2006/relationships/slide" Target="slide75.xml"/><Relationship Id="rId2" Type="http://schemas.openxmlformats.org/officeDocument/2006/relationships/tags" Target="../tags/tag439.xml"/><Relationship Id="rId16" Type="http://schemas.openxmlformats.org/officeDocument/2006/relationships/tags" Target="../tags/tag453.xml"/><Relationship Id="rId20" Type="http://schemas.openxmlformats.org/officeDocument/2006/relationships/notesSlide" Target="../notesSlides/notesSlide88.xml"/><Relationship Id="rId1" Type="http://schemas.openxmlformats.org/officeDocument/2006/relationships/vmlDrawing" Target="../drawings/vmlDrawing165.vml"/><Relationship Id="rId6" Type="http://schemas.openxmlformats.org/officeDocument/2006/relationships/tags" Target="../tags/tag443.xml"/><Relationship Id="rId11" Type="http://schemas.openxmlformats.org/officeDocument/2006/relationships/tags" Target="../tags/tag448.xml"/><Relationship Id="rId24" Type="http://schemas.openxmlformats.org/officeDocument/2006/relationships/slide" Target="slide101.xml"/><Relationship Id="rId5" Type="http://schemas.openxmlformats.org/officeDocument/2006/relationships/tags" Target="../tags/tag442.xml"/><Relationship Id="rId15" Type="http://schemas.openxmlformats.org/officeDocument/2006/relationships/tags" Target="../tags/tag452.xml"/><Relationship Id="rId23" Type="http://schemas.openxmlformats.org/officeDocument/2006/relationships/slide" Target="slide76.xml"/><Relationship Id="rId28" Type="http://schemas.openxmlformats.org/officeDocument/2006/relationships/image" Target="../media/image6.emf"/><Relationship Id="rId10" Type="http://schemas.openxmlformats.org/officeDocument/2006/relationships/tags" Target="../tags/tag447.xml"/><Relationship Id="rId19" Type="http://schemas.openxmlformats.org/officeDocument/2006/relationships/slideLayout" Target="../slideLayouts/slideLayout63.xml"/><Relationship Id="rId4" Type="http://schemas.openxmlformats.org/officeDocument/2006/relationships/tags" Target="../tags/tag441.xml"/><Relationship Id="rId9" Type="http://schemas.openxmlformats.org/officeDocument/2006/relationships/tags" Target="../tags/tag446.xml"/><Relationship Id="rId14" Type="http://schemas.openxmlformats.org/officeDocument/2006/relationships/tags" Target="../tags/tag451.xml"/><Relationship Id="rId22" Type="http://schemas.openxmlformats.org/officeDocument/2006/relationships/slide" Target="slide81.xml"/><Relationship Id="rId27" Type="http://schemas.openxmlformats.org/officeDocument/2006/relationships/oleObject" Target="../embeddings/oleObject165.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2.emf"/><Relationship Id="rId2" Type="http://schemas.openxmlformats.org/officeDocument/2006/relationships/tags" Target="../tags/tag456.xml"/><Relationship Id="rId1" Type="http://schemas.openxmlformats.org/officeDocument/2006/relationships/vmlDrawing" Target="../drawings/vmlDrawing166.vml"/><Relationship Id="rId6" Type="http://schemas.openxmlformats.org/officeDocument/2006/relationships/image" Target="../media/image4.emf"/><Relationship Id="rId5" Type="http://schemas.openxmlformats.org/officeDocument/2006/relationships/oleObject" Target="../embeddings/oleObject166.bin"/><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6.emf"/><Relationship Id="rId2" Type="http://schemas.openxmlformats.org/officeDocument/2006/relationships/tags" Target="../tags/tag183.xml"/><Relationship Id="rId1" Type="http://schemas.openxmlformats.org/officeDocument/2006/relationships/vmlDrawing" Target="../drawings/vmlDrawing89.vml"/><Relationship Id="rId6" Type="http://schemas.openxmlformats.org/officeDocument/2006/relationships/oleObject" Target="../embeddings/oleObject89.bin"/><Relationship Id="rId5" Type="http://schemas.openxmlformats.org/officeDocument/2006/relationships/notesSlide" Target="../notesSlides/notesSlide9.xml"/><Relationship Id="rId4"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40.xml"/><Relationship Id="rId7" Type="http://schemas.openxmlformats.org/officeDocument/2006/relationships/image" Target="../media/image17.jpg"/><Relationship Id="rId2" Type="http://schemas.openxmlformats.org/officeDocument/2006/relationships/tags" Target="../tags/tag457.xml"/><Relationship Id="rId1" Type="http://schemas.openxmlformats.org/officeDocument/2006/relationships/vmlDrawing" Target="../drawings/vmlDrawing167.vml"/><Relationship Id="rId6" Type="http://schemas.openxmlformats.org/officeDocument/2006/relationships/image" Target="../media/image4.emf"/><Relationship Id="rId5" Type="http://schemas.openxmlformats.org/officeDocument/2006/relationships/oleObject" Target="../embeddings/oleObject167.bin"/><Relationship Id="rId4" Type="http://schemas.openxmlformats.org/officeDocument/2006/relationships/notesSlide" Target="../notesSlides/notesSlide90.xml"/><Relationship Id="rId9" Type="http://schemas.openxmlformats.org/officeDocument/2006/relationships/image" Target="../media/image73.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8.jpg"/><Relationship Id="rId2" Type="http://schemas.openxmlformats.org/officeDocument/2006/relationships/tags" Target="../tags/tag458.xml"/><Relationship Id="rId1" Type="http://schemas.openxmlformats.org/officeDocument/2006/relationships/vmlDrawing" Target="../drawings/vmlDrawing168.vml"/><Relationship Id="rId6" Type="http://schemas.openxmlformats.org/officeDocument/2006/relationships/image" Target="../media/image4.emf"/><Relationship Id="rId5" Type="http://schemas.openxmlformats.org/officeDocument/2006/relationships/oleObject" Target="../embeddings/oleObject168.bin"/><Relationship Id="rId4"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4.png"/><Relationship Id="rId2" Type="http://schemas.openxmlformats.org/officeDocument/2006/relationships/tags" Target="../tags/tag459.xml"/><Relationship Id="rId1" Type="http://schemas.openxmlformats.org/officeDocument/2006/relationships/vmlDrawing" Target="../drawings/vmlDrawing169.vml"/><Relationship Id="rId6" Type="http://schemas.openxmlformats.org/officeDocument/2006/relationships/image" Target="../media/image16.emf"/><Relationship Id="rId5" Type="http://schemas.openxmlformats.org/officeDocument/2006/relationships/oleObject" Target="../embeddings/oleObject169.bin"/><Relationship Id="rId4"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460.xml"/><Relationship Id="rId1" Type="http://schemas.openxmlformats.org/officeDocument/2006/relationships/vmlDrawing" Target="../drawings/vmlDrawing170.vml"/><Relationship Id="rId6" Type="http://schemas.openxmlformats.org/officeDocument/2006/relationships/image" Target="../media/image16.emf"/><Relationship Id="rId5" Type="http://schemas.openxmlformats.org/officeDocument/2006/relationships/oleObject" Target="../embeddings/oleObject170.bin"/><Relationship Id="rId4"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5.png"/><Relationship Id="rId2" Type="http://schemas.openxmlformats.org/officeDocument/2006/relationships/tags" Target="../tags/tag461.xml"/><Relationship Id="rId1" Type="http://schemas.openxmlformats.org/officeDocument/2006/relationships/vmlDrawing" Target="../drawings/vmlDrawing171.vml"/><Relationship Id="rId6" Type="http://schemas.openxmlformats.org/officeDocument/2006/relationships/image" Target="../media/image16.emf"/><Relationship Id="rId5" Type="http://schemas.openxmlformats.org/officeDocument/2006/relationships/oleObject" Target="../embeddings/oleObject171.bin"/><Relationship Id="rId4"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6.png"/><Relationship Id="rId2" Type="http://schemas.openxmlformats.org/officeDocument/2006/relationships/tags" Target="../tags/tag462.xml"/><Relationship Id="rId1" Type="http://schemas.openxmlformats.org/officeDocument/2006/relationships/vmlDrawing" Target="../drawings/vmlDrawing172.vml"/><Relationship Id="rId6" Type="http://schemas.openxmlformats.org/officeDocument/2006/relationships/image" Target="../media/image16.emf"/><Relationship Id="rId5" Type="http://schemas.openxmlformats.org/officeDocument/2006/relationships/oleObject" Target="../embeddings/oleObject172.bin"/><Relationship Id="rId4"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7.png"/><Relationship Id="rId2" Type="http://schemas.openxmlformats.org/officeDocument/2006/relationships/tags" Target="../tags/tag463.xml"/><Relationship Id="rId1" Type="http://schemas.openxmlformats.org/officeDocument/2006/relationships/vmlDrawing" Target="../drawings/vmlDrawing173.vml"/><Relationship Id="rId6" Type="http://schemas.openxmlformats.org/officeDocument/2006/relationships/image" Target="../media/image16.emf"/><Relationship Id="rId5" Type="http://schemas.openxmlformats.org/officeDocument/2006/relationships/oleObject" Target="../embeddings/oleObject173.bin"/><Relationship Id="rId4"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40.xml"/><Relationship Id="rId7" Type="http://schemas.openxmlformats.org/officeDocument/2006/relationships/image" Target="../media/image78.png"/><Relationship Id="rId2" Type="http://schemas.openxmlformats.org/officeDocument/2006/relationships/tags" Target="../tags/tag464.xml"/><Relationship Id="rId1" Type="http://schemas.openxmlformats.org/officeDocument/2006/relationships/vmlDrawing" Target="../drawings/vmlDrawing174.vml"/><Relationship Id="rId6" Type="http://schemas.openxmlformats.org/officeDocument/2006/relationships/image" Target="../media/image16.emf"/><Relationship Id="rId5" Type="http://schemas.openxmlformats.org/officeDocument/2006/relationships/oleObject" Target="../embeddings/oleObject174.bin"/><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80.png"/><Relationship Id="rId2" Type="http://schemas.openxmlformats.org/officeDocument/2006/relationships/tags" Target="../tags/tag465.xml"/><Relationship Id="rId1" Type="http://schemas.openxmlformats.org/officeDocument/2006/relationships/vmlDrawing" Target="../drawings/vmlDrawing175.vml"/><Relationship Id="rId6" Type="http://schemas.openxmlformats.org/officeDocument/2006/relationships/image" Target="../media/image16.emf"/><Relationship Id="rId5" Type="http://schemas.openxmlformats.org/officeDocument/2006/relationships/oleObject" Target="../embeddings/oleObject175.bin"/><Relationship Id="rId4"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81.png"/><Relationship Id="rId2" Type="http://schemas.openxmlformats.org/officeDocument/2006/relationships/tags" Target="../tags/tag466.xml"/><Relationship Id="rId1" Type="http://schemas.openxmlformats.org/officeDocument/2006/relationships/vmlDrawing" Target="../drawings/vmlDrawing176.vml"/><Relationship Id="rId6" Type="http://schemas.openxmlformats.org/officeDocument/2006/relationships/image" Target="../media/image16.emf"/><Relationship Id="rId5" Type="http://schemas.openxmlformats.org/officeDocument/2006/relationships/oleObject" Target="../embeddings/oleObject176.bin"/><Relationship Id="rId4"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923987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06" name="think-cell Slide" r:id="rId5" imgW="384" imgH="384" progId="TCLayout.ActiveDocument.1">
                  <p:embed/>
                </p:oleObj>
              </mc:Choice>
              <mc:Fallback>
                <p:oleObj name="think-cell Slide" r:id="rId5" imgW="384" imgH="384"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le 10"/>
          <p:cNvSpPr>
            <a:spLocks noGrp="1"/>
          </p:cNvSpPr>
          <p:nvPr>
            <p:ph type="ctrTitle"/>
          </p:nvPr>
        </p:nvSpPr>
        <p:spPr/>
        <p:txBody>
          <a:bodyPr vert="horz"/>
          <a:lstStyle/>
          <a:p>
            <a:r>
              <a:rPr lang="en-US" dirty="0">
                <a:latin typeface="+mj-lt"/>
                <a:sym typeface="Georgia" panose="02040502050405020303" pitchFamily="18" charset="0"/>
              </a:rPr>
              <a:t>2020 ESAt Review</a:t>
            </a:r>
          </a:p>
        </p:txBody>
      </p:sp>
      <p:sp>
        <p:nvSpPr>
          <p:cNvPr id="4" name="Subtitle 3"/>
          <p:cNvSpPr>
            <a:spLocks noGrp="1"/>
          </p:cNvSpPr>
          <p:nvPr>
            <p:ph type="subTitle" idx="1"/>
          </p:nvPr>
        </p:nvSpPr>
        <p:spPr/>
        <p:txBody>
          <a:bodyPr/>
          <a:lstStyle/>
          <a:p>
            <a:r>
              <a:rPr lang="en-US" dirty="0">
                <a:latin typeface="+mn-lt"/>
                <a:sym typeface="Georgia" panose="02040502050405020303" pitchFamily="18" charset="0"/>
              </a:rPr>
              <a:t>Final report</a:t>
            </a:r>
          </a:p>
        </p:txBody>
      </p:sp>
      <p:sp>
        <p:nvSpPr>
          <p:cNvPr id="13" name="Text Placeholder 12"/>
          <p:cNvSpPr>
            <a:spLocks noGrp="1"/>
          </p:cNvSpPr>
          <p:nvPr>
            <p:ph type="body" sz="quarter" idx="12"/>
          </p:nvPr>
        </p:nvSpPr>
        <p:spPr>
          <a:xfrm>
            <a:off x="1117415" y="6207842"/>
            <a:ext cx="6868800" cy="327148"/>
          </a:xfrm>
        </p:spPr>
        <p:txBody>
          <a:bodyPr/>
          <a:lstStyle/>
          <a:p>
            <a:r>
              <a:rPr lang="en-US" dirty="0">
                <a:latin typeface="+mn-lt"/>
                <a:sym typeface="Georgia" panose="02040502050405020303" pitchFamily="18" charset="0"/>
              </a:rPr>
              <a:t>21 august, 2020</a:t>
            </a:r>
          </a:p>
        </p:txBody>
      </p:sp>
      <p:pic>
        <p:nvPicPr>
          <p:cNvPr id="3" name="Picture 2" descr="Australia Government Department of Social Services logo">
            <a:extLs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3728" y="5607754"/>
            <a:ext cx="1723708" cy="927236"/>
          </a:xfrm>
          <a:prstGeom prst="rect">
            <a:avLst/>
          </a:prstGeom>
        </p:spPr>
      </p:pic>
    </p:spTree>
    <p:extLst>
      <p:ext uri="{BB962C8B-B14F-4D97-AF65-F5344CB8AC3E}">
        <p14:creationId xmlns:p14="http://schemas.microsoft.com/office/powerpoint/2010/main" val="565220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9DA4070-6B99-476E-A6A3-6569E28CDB3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4993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89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9DA4070-6B99-476E-A6A3-6569E28CDB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AF6945-8CC7-473F-BCDD-AD1815CBDD7F}"/>
              </a:ext>
            </a:extLst>
          </p:cNvPr>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DES, </a:t>
            </a:r>
            <a:r>
              <a:rPr lang="en-US" dirty="0" err="1">
                <a:latin typeface="+mj-lt"/>
                <a:sym typeface="Georgia" panose="02040502050405020303" pitchFamily="18" charset="0"/>
              </a:rPr>
              <a:t>jobactive</a:t>
            </a:r>
            <a:r>
              <a:rPr lang="en-US" dirty="0">
                <a:latin typeface="+mj-lt"/>
                <a:sym typeface="Georgia" panose="02040502050405020303" pitchFamily="18" charset="0"/>
              </a:rPr>
              <a:t>, and CDP are flagship employment support services programs</a:t>
            </a:r>
          </a:p>
        </p:txBody>
      </p:sp>
      <p:sp>
        <p:nvSpPr>
          <p:cNvPr id="12" name="NavigationTriangle">
            <a:extLst>
              <a:ext uri="{FF2B5EF4-FFF2-40B4-BE49-F238E27FC236}">
                <a16:creationId xmlns:a16="http://schemas.microsoft.com/office/drawing/2014/main" id="{1B718DEC-8AC4-4A03-8953-88316E3CAE51}"/>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5" name="NavigationIcon">
            <a:extLst>
              <a:ext uri="{FF2B5EF4-FFF2-40B4-BE49-F238E27FC236}">
                <a16:creationId xmlns:a16="http://schemas.microsoft.com/office/drawing/2014/main" id="{2892E471-C0ED-4D28-ADB5-D5A3D668FBA7}"/>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graphicFrame>
        <p:nvGraphicFramePr>
          <p:cNvPr id="14" name="Table 13">
            <a:extLst>
              <a:ext uri="{FF2B5EF4-FFF2-40B4-BE49-F238E27FC236}">
                <a16:creationId xmlns:a16="http://schemas.microsoft.com/office/drawing/2014/main" id="{B1E7AB9C-C84C-43E5-9AAB-B00E5F67D89D}"/>
              </a:ext>
            </a:extLst>
          </p:cNvPr>
          <p:cNvGraphicFramePr>
            <a:graphicFrameLocks noGrp="1"/>
          </p:cNvGraphicFramePr>
          <p:nvPr>
            <p:extLst>
              <p:ext uri="{D42A27DB-BD31-4B8C-83A1-F6EECF244321}">
                <p14:modId xmlns:p14="http://schemas.microsoft.com/office/powerpoint/2010/main" val="1036892734"/>
              </p:ext>
            </p:extLst>
          </p:nvPr>
        </p:nvGraphicFramePr>
        <p:xfrm>
          <a:off x="630000" y="975360"/>
          <a:ext cx="10841909" cy="5120640"/>
        </p:xfrm>
        <a:graphic>
          <a:graphicData uri="http://schemas.openxmlformats.org/drawingml/2006/table">
            <a:tbl>
              <a:tblPr firstRow="1" firstCol="1" bandRow="1">
                <a:tableStyleId>{5C22544A-7EE6-4342-B048-85BDC9FD1C3A}</a:tableStyleId>
              </a:tblPr>
              <a:tblGrid>
                <a:gridCol w="1560542">
                  <a:extLst>
                    <a:ext uri="{9D8B030D-6E8A-4147-A177-3AD203B41FA5}">
                      <a16:colId xmlns:a16="http://schemas.microsoft.com/office/drawing/2014/main" val="2998698521"/>
                    </a:ext>
                  </a:extLst>
                </a:gridCol>
                <a:gridCol w="3085990">
                  <a:extLst>
                    <a:ext uri="{9D8B030D-6E8A-4147-A177-3AD203B41FA5}">
                      <a16:colId xmlns:a16="http://schemas.microsoft.com/office/drawing/2014/main" val="2808805929"/>
                    </a:ext>
                  </a:extLst>
                </a:gridCol>
                <a:gridCol w="3199482">
                  <a:extLst>
                    <a:ext uri="{9D8B030D-6E8A-4147-A177-3AD203B41FA5}">
                      <a16:colId xmlns:a16="http://schemas.microsoft.com/office/drawing/2014/main" val="626280843"/>
                    </a:ext>
                  </a:extLst>
                </a:gridCol>
                <a:gridCol w="2995895">
                  <a:extLst>
                    <a:ext uri="{9D8B030D-6E8A-4147-A177-3AD203B41FA5}">
                      <a16:colId xmlns:a16="http://schemas.microsoft.com/office/drawing/2014/main" val="206522872"/>
                    </a:ext>
                  </a:extLst>
                </a:gridCol>
              </a:tblGrid>
              <a:tr h="459105">
                <a:tc>
                  <a:txBody>
                    <a:bodyPr/>
                    <a:lstStyle/>
                    <a:p>
                      <a:endParaRPr lang="en-US" sz="900" dirty="0">
                        <a:latin typeface="+mn-lt"/>
                        <a:sym typeface="Georgia" panose="02040502050405020303" pitchFamily="18" charset="0"/>
                      </a:endParaRPr>
                    </a:p>
                    <a:p>
                      <a:endParaRPr lang="en-US" sz="900" dirty="0">
                        <a:latin typeface="+mn-lt"/>
                        <a:sym typeface="Georgia" panose="02040502050405020303" pitchFamily="18" charset="0"/>
                      </a:endParaRPr>
                    </a:p>
                    <a:p>
                      <a:endParaRPr lang="en-US" sz="900" dirty="0">
                        <a:latin typeface="+mn-lt"/>
                        <a:sym typeface="Georgia" panose="02040502050405020303" pitchFamily="18" charset="0"/>
                      </a:endParaRPr>
                    </a:p>
                    <a:p>
                      <a:endParaRPr lang="en-US" sz="900" dirty="0">
                        <a:latin typeface="Georgia" panose="02040502050405020303" pitchFamily="18" charset="0"/>
                        <a:sym typeface="Georgia" panose="02040502050405020303" pitchFamily="18" charset="0"/>
                      </a:endParaRPr>
                    </a:p>
                  </a:txBody>
                  <a:tcPr anchor="b">
                    <a:lnB w="12700" cap="flat" cmpd="sng" algn="ctr">
                      <a:solidFill>
                        <a:schemeClr val="tx2"/>
                      </a:solidFill>
                      <a:prstDash val="solid"/>
                      <a:round/>
                      <a:headEnd type="none" w="med" len="med"/>
                      <a:tailEnd type="none" w="med" len="med"/>
                    </a:lnB>
                    <a:noFill/>
                  </a:tcPr>
                </a:tc>
                <a:tc>
                  <a:txBody>
                    <a:bodyPr/>
                    <a:lstStyle/>
                    <a:p>
                      <a:r>
                        <a:rPr lang="en-US" sz="900" b="1" kern="1200" dirty="0" err="1">
                          <a:solidFill>
                            <a:schemeClr val="tx1"/>
                          </a:solidFill>
                          <a:latin typeface="+mn-lt"/>
                          <a:ea typeface="+mn-ea"/>
                          <a:cs typeface="+mn-cs"/>
                          <a:sym typeface="Georgia" panose="02040502050405020303" pitchFamily="18" charset="0"/>
                        </a:rPr>
                        <a:t>Jobactive</a:t>
                      </a:r>
                      <a:endParaRPr lang="en-US" sz="900" b="1" kern="1200" dirty="0">
                        <a:solidFill>
                          <a:schemeClr val="tx1"/>
                        </a:solidFill>
                        <a:latin typeface="+mn-lt"/>
                        <a:ea typeface="+mn-ea"/>
                        <a:cs typeface="+mn-cs"/>
                        <a:sym typeface="Georgia" panose="02040502050405020303" pitchFamily="18" charset="0"/>
                      </a:endParaRPr>
                    </a:p>
                  </a:txBody>
                  <a:tcPr anchor="b">
                    <a:lnB w="12700" cap="flat" cmpd="sng" algn="ctr">
                      <a:solidFill>
                        <a:schemeClr val="tx2"/>
                      </a:solidFill>
                      <a:prstDash val="solid"/>
                      <a:round/>
                      <a:headEnd type="none" w="med" len="med"/>
                      <a:tailEnd type="none" w="med" len="med"/>
                    </a:lnB>
                    <a:noFill/>
                  </a:tcPr>
                </a:tc>
                <a:tc>
                  <a:txBody>
                    <a:bodyPr/>
                    <a:lstStyle/>
                    <a:p>
                      <a:r>
                        <a:rPr lang="en-AU" sz="900" b="1" kern="1200" dirty="0">
                          <a:solidFill>
                            <a:schemeClr val="tx1"/>
                          </a:solidFill>
                          <a:latin typeface="+mn-lt"/>
                          <a:ea typeface="+mn-ea"/>
                          <a:cs typeface="+mn-cs"/>
                          <a:sym typeface="Georgia" panose="02040502050405020303" pitchFamily="18" charset="0"/>
                        </a:rPr>
                        <a:t>Disability Employment Services</a:t>
                      </a:r>
                      <a:endParaRPr lang="en-US" sz="900" b="1" kern="1200" dirty="0">
                        <a:solidFill>
                          <a:schemeClr val="tx1"/>
                        </a:solidFill>
                        <a:latin typeface="+mn-lt"/>
                        <a:ea typeface="+mn-ea"/>
                        <a:cs typeface="+mn-cs"/>
                        <a:sym typeface="Georgia" panose="02040502050405020303" pitchFamily="18" charset="0"/>
                      </a:endParaRPr>
                    </a:p>
                  </a:txBody>
                  <a:tcPr anchor="b">
                    <a:lnB w="12700" cap="flat" cmpd="sng" algn="ctr">
                      <a:solidFill>
                        <a:schemeClr val="tx2"/>
                      </a:solidFill>
                      <a:prstDash val="solid"/>
                      <a:round/>
                      <a:headEnd type="none" w="med" len="med"/>
                      <a:tailEnd type="none" w="med" len="med"/>
                    </a:lnB>
                    <a:noFill/>
                  </a:tcPr>
                </a:tc>
                <a:tc>
                  <a:txBody>
                    <a:bodyPr/>
                    <a:lstStyle/>
                    <a:p>
                      <a:r>
                        <a:rPr lang="en-AU" sz="900" b="1" kern="1200" dirty="0">
                          <a:solidFill>
                            <a:schemeClr val="tx1"/>
                          </a:solidFill>
                          <a:latin typeface="+mn-lt"/>
                          <a:ea typeface="+mn-ea"/>
                          <a:cs typeface="+mn-cs"/>
                          <a:sym typeface="Georgia" panose="02040502050405020303" pitchFamily="18" charset="0"/>
                        </a:rPr>
                        <a:t>Community development programme</a:t>
                      </a:r>
                      <a:endParaRPr lang="en-US" sz="900" b="1" kern="1200" dirty="0">
                        <a:solidFill>
                          <a:schemeClr val="tx1"/>
                        </a:solidFill>
                        <a:latin typeface="+mn-lt"/>
                        <a:ea typeface="+mn-ea"/>
                        <a:cs typeface="+mn-cs"/>
                        <a:sym typeface="Georgia" panose="02040502050405020303" pitchFamily="18" charset="0"/>
                      </a:endParaRPr>
                    </a:p>
                  </a:txBody>
                  <a:tcPr anchor="b">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86866581"/>
                  </a:ext>
                </a:extLst>
              </a:tr>
              <a:tr h="163966">
                <a:tc>
                  <a:txBody>
                    <a:bodyPr/>
                    <a:lstStyle/>
                    <a:p>
                      <a:pPr algn="r"/>
                      <a:r>
                        <a:rPr lang="en-US" sz="900" b="1" dirty="0">
                          <a:solidFill>
                            <a:schemeClr val="bg1"/>
                          </a:solidFill>
                          <a:latin typeface="+mn-lt"/>
                          <a:sym typeface="Georgia" panose="02040502050405020303" pitchFamily="18" charset="0"/>
                        </a:rPr>
                        <a:t>Description</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900" dirty="0">
                          <a:latin typeface="+mn-lt"/>
                          <a:sym typeface="Georgia" panose="02040502050405020303" pitchFamily="18" charset="0"/>
                        </a:rPr>
                        <a:t>"Mainstream" non-remote employment services program</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latin typeface="+mn-lt"/>
                          <a:sym typeface="Georgia" panose="02040502050405020303" pitchFamily="18" charset="0"/>
                        </a:rPr>
                        <a:t>Specialist disability support service</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solidFill>
                            <a:srgbClr val="000000"/>
                          </a:solidFill>
                          <a:latin typeface="+mn-lt"/>
                          <a:sym typeface="Georgia" panose="02040502050405020303" pitchFamily="18" charset="0"/>
                        </a:rPr>
                        <a:t>"Mainstream"</a:t>
                      </a:r>
                      <a:r>
                        <a:rPr lang="en-US" sz="900" kern="1200" dirty="0">
                          <a:solidFill>
                            <a:srgbClr val="000000"/>
                          </a:solidFill>
                          <a:latin typeface="+mn-lt"/>
                          <a:ea typeface="+mn-ea"/>
                          <a:cs typeface="+mn-cs"/>
                          <a:sym typeface="Georgia" panose="02040502050405020303" pitchFamily="18" charset="0"/>
                        </a:rPr>
                        <a:t> remote employment </a:t>
                      </a:r>
                      <a:r>
                        <a:rPr lang="en-US" sz="900" dirty="0">
                          <a:solidFill>
                            <a:srgbClr val="000000"/>
                          </a:solidFill>
                          <a:latin typeface="+mn-lt"/>
                          <a:sym typeface="Georgia" panose="02040502050405020303" pitchFamily="18" charset="0"/>
                        </a:rPr>
                        <a:t>services program</a:t>
                      </a:r>
                    </a:p>
                  </a:txBody>
                  <a:tcPr>
                    <a:lnL w="12700" cap="flat" cmpd="sng" algn="ctr">
                      <a:solidFill>
                        <a:schemeClr val="bg1">
                          <a:lumMod val="75000"/>
                        </a:schemeClr>
                      </a:solidFill>
                      <a:prstDash val="dot"/>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248433931"/>
                  </a:ext>
                </a:extLst>
              </a:tr>
              <a:tr h="203155">
                <a:tc>
                  <a:txBody>
                    <a:bodyPr/>
                    <a:lstStyle/>
                    <a:p>
                      <a:pPr algn="r"/>
                      <a:r>
                        <a:rPr lang="en-US" sz="900" b="1" dirty="0">
                          <a:solidFill>
                            <a:schemeClr val="bg1"/>
                          </a:solidFill>
                          <a:latin typeface="+mn-lt"/>
                          <a:sym typeface="Georgia" panose="02040502050405020303" pitchFamily="18" charset="0"/>
                        </a:rPr>
                        <a:t>Caseload (March 20</a:t>
                      </a:r>
                      <a:r>
                        <a:rPr lang="en-US" sz="900" b="1" baseline="30000" dirty="0">
                          <a:solidFill>
                            <a:schemeClr val="bg1"/>
                          </a:solidFill>
                          <a:latin typeface="+mn-lt"/>
                          <a:sym typeface="Georgia" panose="02040502050405020303" pitchFamily="18" charset="0"/>
                        </a:rPr>
                        <a:t>1</a:t>
                      </a:r>
                      <a:r>
                        <a:rPr lang="en-US" sz="900" b="1" dirty="0">
                          <a:solidFill>
                            <a:schemeClr val="bg1"/>
                          </a:solidFill>
                          <a:latin typeface="+mn-lt"/>
                          <a:sym typeface="Georgia" panose="02040502050405020303" pitchFamily="18" charset="0"/>
                        </a:rPr>
                        <a:t>)</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900" dirty="0">
                          <a:latin typeface="+mn-lt"/>
                          <a:sym typeface="Georgia" panose="02040502050405020303" pitchFamily="18" charset="0"/>
                        </a:rPr>
                        <a:t>757,316 (note: approximately 1.5m following COVID-19)</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a:lnSpc>
                          <a:spcPts val="1400"/>
                        </a:lnSpc>
                        <a:spcBef>
                          <a:spcPts val="1100"/>
                        </a:spcBef>
                        <a:spcAft>
                          <a:spcPts val="0"/>
                        </a:spcAft>
                      </a:pPr>
                      <a:r>
                        <a:rPr lang="en-AU" sz="900" kern="1200" spc="20" dirty="0">
                          <a:solidFill>
                            <a:srgbClr val="000000"/>
                          </a:solidFill>
                          <a:effectLst/>
                          <a:latin typeface="+mn-lt"/>
                          <a:ea typeface="Times New Roman" panose="02020603050405020304" pitchFamily="18" charset="0"/>
                          <a:cs typeface="Arial" panose="020B0604020202020204" pitchFamily="34" charset="0"/>
                          <a:sym typeface="Georgia" panose="02040502050405020303" pitchFamily="18" charset="0"/>
                        </a:rPr>
                        <a:t> 280,180</a:t>
                      </a:r>
                      <a:endParaRPr lang="en-AU" sz="900" spc="20" dirty="0">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195" marR="36195" marT="17780" marB="17780">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AU" sz="900" dirty="0">
                          <a:solidFill>
                            <a:srgbClr val="000000"/>
                          </a:solidFill>
                          <a:latin typeface="+mn-lt"/>
                          <a:sym typeface="Georgia" panose="02040502050405020303" pitchFamily="18" charset="0"/>
                        </a:rPr>
                        <a:t>32,145</a:t>
                      </a:r>
                      <a:endParaRPr lang="en-US" sz="900" dirty="0">
                        <a:solidFill>
                          <a:srgbClr val="000000"/>
                        </a:solidFill>
                        <a:latin typeface="+mn-lt"/>
                        <a:sym typeface="Georgia" panose="02040502050405020303" pitchFamily="18" charset="0"/>
                      </a:endParaRP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090393312"/>
                  </a:ext>
                </a:extLst>
              </a:tr>
              <a:tr h="262346">
                <a:tc>
                  <a:txBody>
                    <a:bodyPr/>
                    <a:lstStyle/>
                    <a:p>
                      <a:pPr algn="r"/>
                      <a:r>
                        <a:rPr lang="en-US" sz="900" b="1" dirty="0">
                          <a:solidFill>
                            <a:schemeClr val="bg1"/>
                          </a:solidFill>
                          <a:latin typeface="+mn-lt"/>
                          <a:sym typeface="Georgia" panose="02040502050405020303" pitchFamily="18" charset="0"/>
                        </a:rPr>
                        <a:t>Key criteria for entry</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900" dirty="0">
                          <a:latin typeface="+mn-lt"/>
                          <a:sym typeface="Georgia" panose="02040502050405020303" pitchFamily="18" charset="0"/>
                        </a:rPr>
                        <a:t>Job seekers who do not quality for DES or CDP, in addition to other eligibility criteria</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latin typeface="+mn-lt"/>
                          <a:sym typeface="Georgia" panose="02040502050405020303" pitchFamily="18" charset="0"/>
                        </a:rPr>
                        <a:t>Disability as primary barrier to employment</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solidFill>
                            <a:srgbClr val="000000"/>
                          </a:solidFill>
                          <a:latin typeface="+mn-lt"/>
                          <a:sym typeface="Georgia" panose="02040502050405020303" pitchFamily="18" charset="0"/>
                        </a:rPr>
                        <a:t>Job seekers living</a:t>
                      </a:r>
                      <a:r>
                        <a:rPr lang="en-US" sz="900" baseline="0" dirty="0">
                          <a:solidFill>
                            <a:srgbClr val="000000"/>
                          </a:solidFill>
                          <a:latin typeface="+mn-lt"/>
                          <a:sym typeface="Georgia" panose="02040502050405020303" pitchFamily="18" charset="0"/>
                        </a:rPr>
                        <a:t> in designated r</a:t>
                      </a:r>
                      <a:r>
                        <a:rPr lang="en-US" sz="900" dirty="0">
                          <a:solidFill>
                            <a:srgbClr val="000000"/>
                          </a:solidFill>
                          <a:latin typeface="+mn-lt"/>
                          <a:sym typeface="Georgia" panose="02040502050405020303" pitchFamily="18" charset="0"/>
                        </a:rPr>
                        <a:t>emote areas of Australia</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346499081"/>
                  </a:ext>
                </a:extLst>
              </a:tr>
              <a:tr h="557485">
                <a:tc>
                  <a:txBody>
                    <a:bodyPr/>
                    <a:lstStyle/>
                    <a:p>
                      <a:pPr algn="r"/>
                      <a:r>
                        <a:rPr lang="en-US" sz="900" b="1" dirty="0">
                          <a:solidFill>
                            <a:schemeClr val="bg1"/>
                          </a:solidFill>
                          <a:latin typeface="+mn-lt"/>
                          <a:sym typeface="Georgia" panose="02040502050405020303" pitchFamily="18" charset="0"/>
                        </a:rPr>
                        <a:t>Segmentation structure</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AU" sz="900" dirty="0">
                          <a:latin typeface="+mn-lt"/>
                          <a:sym typeface="Georgia" panose="02040502050405020303" pitchFamily="18" charset="0"/>
                        </a:rPr>
                        <a:t>Streams (determined by </a:t>
                      </a:r>
                      <a:r>
                        <a:rPr lang="en-AU" sz="900" dirty="0" err="1">
                          <a:latin typeface="+mn-lt"/>
                          <a:sym typeface="Georgia" panose="02040502050405020303" pitchFamily="18" charset="0"/>
                        </a:rPr>
                        <a:t>JSCI</a:t>
                      </a:r>
                      <a:r>
                        <a:rPr lang="en-AU" sz="900" dirty="0">
                          <a:latin typeface="+mn-lt"/>
                          <a:sym typeface="Georgia" panose="02040502050405020303" pitchFamily="18" charset="0"/>
                        </a:rPr>
                        <a:t> and ESAt)</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Stream A - most job ready, on a relative basis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Stream B - some employment barriers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Stream C – Non-vocational employment barriers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DMS – job seekers with disability, injury or health condition who require employment assistance, not expected to need long-term workplace support </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err="1">
                          <a:solidFill>
                            <a:srgbClr val="000000">
                              <a:lumMod val="100000"/>
                            </a:srgbClr>
                          </a:solidFill>
                          <a:latin typeface="+mn-lt"/>
                          <a:sym typeface="Georgia" panose="02040502050405020303" pitchFamily="18" charset="0"/>
                        </a:rPr>
                        <a:t>ESS</a:t>
                      </a:r>
                      <a:r>
                        <a:rPr lang="en-AU" sz="900" b="0" i="0" u="none" kern="1200" spc="0" dirty="0">
                          <a:solidFill>
                            <a:srgbClr val="000000">
                              <a:lumMod val="100000"/>
                            </a:srgbClr>
                          </a:solidFill>
                          <a:latin typeface="+mn-lt"/>
                          <a:sym typeface="Georgia" panose="02040502050405020303" pitchFamily="18" charset="0"/>
                        </a:rPr>
                        <a:t> – job seekers with permanent disability who require long-term Ongoing Support </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solidFill>
                            <a:srgbClr val="000000"/>
                          </a:solidFill>
                          <a:latin typeface="+mn-lt"/>
                          <a:sym typeface="Georgia" panose="02040502050405020303" pitchFamily="18" charset="0"/>
                        </a:rPr>
                        <a:t>No segmentation</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3419458646"/>
                  </a:ext>
                </a:extLst>
              </a:tr>
              <a:tr h="459105">
                <a:tc>
                  <a:txBody>
                    <a:bodyPr/>
                    <a:lstStyle/>
                    <a:p>
                      <a:pPr algn="r"/>
                      <a:r>
                        <a:rPr lang="en-US" sz="900" b="1" dirty="0">
                          <a:solidFill>
                            <a:schemeClr val="bg1"/>
                          </a:solidFill>
                          <a:latin typeface="+mn-lt"/>
                          <a:sym typeface="Georgia" panose="02040502050405020303" pitchFamily="18" charset="0"/>
                        </a:rPr>
                        <a:t>Funding approach</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900" dirty="0">
                          <a:latin typeface="+mn-lt"/>
                          <a:sym typeface="Georgia" panose="02040502050405020303" pitchFamily="18" charset="0"/>
                        </a:rPr>
                        <a:t>Combination of duration of unemployment, stream (which incorporates </a:t>
                      </a:r>
                      <a:r>
                        <a:rPr lang="en-US" sz="900" dirty="0" err="1">
                          <a:latin typeface="+mn-lt"/>
                          <a:sym typeface="Georgia" panose="02040502050405020303" pitchFamily="18" charset="0"/>
                        </a:rPr>
                        <a:t>JSCI</a:t>
                      </a:r>
                      <a:r>
                        <a:rPr lang="en-US" sz="900" dirty="0">
                          <a:latin typeface="+mn-lt"/>
                          <a:sym typeface="Georgia" panose="02040502050405020303" pitchFamily="18" charset="0"/>
                        </a:rPr>
                        <a:t>), and regional loading combined with stream</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mn-lt"/>
                          <a:sym typeface="Georgia" panose="02040502050405020303" pitchFamily="18" charset="0"/>
                        </a:rPr>
                        <a:t>Funding Levels, based on algorithmic assessment of participant characteristics and likelihood of finding a job</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solidFill>
                            <a:srgbClr val="000000"/>
                          </a:solidFill>
                          <a:latin typeface="+mn-lt"/>
                          <a:sym typeface="Georgia" panose="02040502050405020303" pitchFamily="18" charset="0"/>
                        </a:rPr>
                        <a:t>Service</a:t>
                      </a:r>
                      <a:r>
                        <a:rPr lang="en-US" sz="900" baseline="0" dirty="0">
                          <a:solidFill>
                            <a:srgbClr val="000000"/>
                          </a:solidFill>
                          <a:latin typeface="+mn-lt"/>
                          <a:sym typeface="Georgia" panose="02040502050405020303" pitchFamily="18" charset="0"/>
                        </a:rPr>
                        <a:t> payments based on </a:t>
                      </a:r>
                      <a:r>
                        <a:rPr lang="en-US" sz="900" dirty="0">
                          <a:solidFill>
                            <a:srgbClr val="000000"/>
                          </a:solidFill>
                          <a:latin typeface="+mn-lt"/>
                          <a:sym typeface="Georgia" panose="02040502050405020303" pitchFamily="18" charset="0"/>
                        </a:rPr>
                        <a:t>Work for the Dole (WfD)</a:t>
                      </a:r>
                      <a:r>
                        <a:rPr lang="en-US" sz="900" baseline="0" dirty="0">
                          <a:solidFill>
                            <a:srgbClr val="000000"/>
                          </a:solidFill>
                          <a:latin typeface="+mn-lt"/>
                          <a:sym typeface="Georgia" panose="02040502050405020303" pitchFamily="18" charset="0"/>
                        </a:rPr>
                        <a:t> </a:t>
                      </a:r>
                      <a:r>
                        <a:rPr lang="en-US" sz="900" dirty="0">
                          <a:solidFill>
                            <a:srgbClr val="000000"/>
                          </a:solidFill>
                          <a:latin typeface="+mn-lt"/>
                          <a:sym typeface="Georgia" panose="02040502050405020303" pitchFamily="18" charset="0"/>
                        </a:rPr>
                        <a:t>eligibility </a:t>
                      </a:r>
                      <a:r>
                        <a:rPr lang="en-US" sz="900" baseline="0" dirty="0">
                          <a:solidFill>
                            <a:srgbClr val="000000"/>
                          </a:solidFill>
                          <a:latin typeface="+mn-lt"/>
                          <a:sym typeface="Georgia" panose="02040502050405020303" pitchFamily="18" charset="0"/>
                        </a:rPr>
                        <a:t>and participation in WfD activities.</a:t>
                      </a:r>
                    </a:p>
                    <a:p>
                      <a:r>
                        <a:rPr lang="en-US" sz="900" baseline="0" dirty="0">
                          <a:solidFill>
                            <a:srgbClr val="000000"/>
                          </a:solidFill>
                          <a:latin typeface="+mn-lt"/>
                          <a:sym typeface="Georgia" panose="02040502050405020303" pitchFamily="18" charset="0"/>
                        </a:rPr>
                        <a:t>Employment outcome payments based 13 and 26 week achievements</a:t>
                      </a:r>
                      <a:endParaRPr lang="en-US" sz="900" dirty="0">
                        <a:solidFill>
                          <a:srgbClr val="000000"/>
                        </a:solidFill>
                        <a:latin typeface="+mn-lt"/>
                        <a:sym typeface="Georgia" panose="02040502050405020303" pitchFamily="18" charset="0"/>
                      </a:endParaRP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845281410"/>
                  </a:ext>
                </a:extLst>
              </a:tr>
              <a:tr h="360725">
                <a:tc>
                  <a:txBody>
                    <a:bodyPr/>
                    <a:lstStyle/>
                    <a:p>
                      <a:pPr algn="r"/>
                      <a:r>
                        <a:rPr lang="en-US" sz="900" b="1" dirty="0">
                          <a:solidFill>
                            <a:schemeClr val="bg1"/>
                          </a:solidFill>
                          <a:latin typeface="+mn-lt"/>
                          <a:sym typeface="Georgia" panose="02040502050405020303" pitchFamily="18" charset="0"/>
                        </a:rPr>
                        <a:t>Market</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effectLst/>
                          <a:latin typeface="+mn-lt"/>
                          <a:ea typeface="+mn-ea"/>
                          <a:cs typeface="+mn-cs"/>
                          <a:sym typeface="Georgia" panose="02040502050405020303" pitchFamily="18" charset="0"/>
                        </a:rPr>
                        <a:t>39 providers </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effectLst/>
                          <a:latin typeface="+mn-lt"/>
                          <a:ea typeface="+mn-ea"/>
                          <a:cs typeface="+mn-cs"/>
                          <a:sym typeface="Georgia" panose="02040502050405020303" pitchFamily="18" charset="0"/>
                        </a:rPr>
                        <a:t>Market caps for providers</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effectLst/>
                          <a:latin typeface="+mn-lt"/>
                          <a:ea typeface="+mn-ea"/>
                          <a:cs typeface="+mn-cs"/>
                          <a:sym typeface="Georgia" panose="02040502050405020303" pitchFamily="18" charset="0"/>
                        </a:rPr>
                        <a:t>Limited participant choice </a:t>
                      </a:r>
                      <a:endParaRPr lang="en-US" sz="900" b="0" i="0" u="none" kern="1200" spc="0" dirty="0">
                        <a:solidFill>
                          <a:srgbClr val="000000">
                            <a:lumMod val="100000"/>
                          </a:srgbClr>
                        </a:solidFill>
                        <a:latin typeface="+mn-lt"/>
                        <a:sym typeface="Georgia" panose="02040502050405020303" pitchFamily="18" charset="0"/>
                      </a:endParaRP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110 providers</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No market caps</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900" b="0" i="0" u="none" kern="1200" spc="0" dirty="0">
                          <a:solidFill>
                            <a:srgbClr val="000000">
                              <a:lumMod val="100000"/>
                            </a:srgbClr>
                          </a:solidFill>
                          <a:latin typeface="+mn-lt"/>
                          <a:sym typeface="Georgia" panose="02040502050405020303" pitchFamily="18" charset="0"/>
                        </a:rPr>
                        <a:t>Choice of provider</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solidFill>
                          <a:latin typeface="+mn-lt"/>
                          <a:sym typeface="Georgia" panose="02040502050405020303" pitchFamily="18" charset="0"/>
                        </a:rPr>
                        <a:t>46 providers in 60 regions</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solidFill>
                          <a:latin typeface="+mn-lt"/>
                          <a:sym typeface="Georgia" panose="02040502050405020303" pitchFamily="18" charset="0"/>
                        </a:rPr>
                        <a:t>No participant choice</a:t>
                      </a:r>
                      <a:r>
                        <a:rPr lang="en-US" sz="900" b="0" i="0" u="none" kern="1200" spc="0" baseline="0" dirty="0">
                          <a:solidFill>
                            <a:srgbClr val="000000"/>
                          </a:solidFill>
                          <a:latin typeface="+mn-lt"/>
                          <a:sym typeface="Georgia" panose="02040502050405020303" pitchFamily="18" charset="0"/>
                        </a:rPr>
                        <a:t> – only one provider in each region</a:t>
                      </a:r>
                      <a:endParaRPr lang="en-US" sz="900" b="0" i="0" u="none" kern="1200" spc="0" dirty="0">
                        <a:solidFill>
                          <a:srgbClr val="000000"/>
                        </a:solidFill>
                        <a:latin typeface="+mn-lt"/>
                        <a:sym typeface="Georgia" panose="02040502050405020303" pitchFamily="18" charset="0"/>
                      </a:endParaRP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897805561"/>
                  </a:ext>
                </a:extLst>
              </a:tr>
              <a:tr h="557485">
                <a:tc>
                  <a:txBody>
                    <a:bodyPr/>
                    <a:lstStyle/>
                    <a:p>
                      <a:pPr algn="r"/>
                      <a:r>
                        <a:rPr lang="en-US" sz="900" b="1" dirty="0">
                          <a:solidFill>
                            <a:schemeClr val="bg1"/>
                          </a:solidFill>
                          <a:latin typeface="+mn-lt"/>
                          <a:sym typeface="Georgia" panose="02040502050405020303" pitchFamily="18" charset="0"/>
                        </a:rPr>
                        <a:t>Dependency on ESAts</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Eligibility for Stream C</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Exemption from mutual obligations requirement</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Related employment programs – e.g. Transition to Work – may have ESAt dependencies</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Affects provider payment rates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Eligibility</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Inform funding arrangements</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latin typeface="+mn-lt"/>
                          <a:sym typeface="Georgia" panose="02040502050405020303" pitchFamily="18" charset="0"/>
                        </a:rPr>
                        <a:t>Work capacity assessment</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solidFill>
                          <a:latin typeface="+mn-lt"/>
                          <a:sym typeface="Georgia" panose="02040502050405020303" pitchFamily="18" charset="0"/>
                        </a:rPr>
                        <a:t>Eligibility</a:t>
                      </a:r>
                    </a:p>
                    <a:p>
                      <a:pPr marL="216000" lvl="1" indent="-144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solidFill>
                          <a:latin typeface="+mn-lt"/>
                          <a:sym typeface="Georgia" panose="02040502050405020303" pitchFamily="18" charset="0"/>
                        </a:rPr>
                        <a:t>Inform funding arrangements</a:t>
                      </a:r>
                    </a:p>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solidFill>
                          <a:latin typeface="+mn-lt"/>
                          <a:sym typeface="Georgia" panose="02040502050405020303" pitchFamily="18" charset="0"/>
                        </a:rPr>
                        <a:t>Exemption from mutual obligations requirement</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728191873"/>
                  </a:ext>
                </a:extLst>
              </a:tr>
              <a:tr h="360725">
                <a:tc>
                  <a:txBody>
                    <a:bodyPr/>
                    <a:lstStyle/>
                    <a:p>
                      <a:pPr algn="r"/>
                      <a:r>
                        <a:rPr lang="en-US" sz="900" b="1" dirty="0">
                          <a:solidFill>
                            <a:schemeClr val="bg1"/>
                          </a:solidFill>
                          <a:latin typeface="+mn-lt"/>
                          <a:sym typeface="Georgia" panose="02040502050405020303" pitchFamily="18" charset="0"/>
                        </a:rPr>
                        <a:t>Use of work capacity assessments</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900" dirty="0">
                          <a:latin typeface="+mn-lt"/>
                          <a:sym typeface="Georgia" panose="02040502050405020303" pitchFamily="18" charset="0"/>
                        </a:rPr>
                        <a:t>May determine mutual obligation hours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latin typeface="+mn-lt"/>
                          <a:sym typeface="Georgia" panose="02040502050405020303" pitchFamily="18" charset="0"/>
                        </a:rPr>
                        <a:t>Affect classification of employment outcomes as either "pathway" or "full", with the latter resulting in ~3x higher payments to providers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900" dirty="0">
                          <a:latin typeface="+mn-lt"/>
                          <a:sym typeface="Georgia" panose="02040502050405020303" pitchFamily="18" charset="0"/>
                        </a:rPr>
                        <a:t>May determine mutual obligation hours</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90213647"/>
                  </a:ext>
                </a:extLst>
              </a:tr>
              <a:tr h="163966">
                <a:tc>
                  <a:txBody>
                    <a:bodyPr/>
                    <a:lstStyle/>
                    <a:p>
                      <a:pPr algn="r"/>
                      <a:r>
                        <a:rPr lang="en-US" sz="900" b="1" dirty="0">
                          <a:solidFill>
                            <a:schemeClr val="bg1"/>
                          </a:solidFill>
                          <a:latin typeface="+mn-lt"/>
                          <a:sym typeface="Georgia" panose="02040502050405020303" pitchFamily="18" charset="0"/>
                        </a:rPr>
                        <a:t>Program spend (FY19)</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dirty="0">
                          <a:solidFill>
                            <a:schemeClr val="tx1">
                              <a:lumMod val="100000"/>
                            </a:schemeClr>
                          </a:solidFill>
                          <a:latin typeface="+mn-lt"/>
                          <a:sym typeface="Georgia" panose="02040502050405020303" pitchFamily="18" charset="0"/>
                        </a:rPr>
                        <a:t>~$1,400m</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dirty="0">
                          <a:solidFill>
                            <a:schemeClr val="tx1">
                              <a:lumMod val="100000"/>
                            </a:schemeClr>
                          </a:solidFill>
                          <a:latin typeface="+mn-lt"/>
                          <a:sym typeface="Georgia" panose="02040502050405020303" pitchFamily="18" charset="0"/>
                        </a:rPr>
                        <a:t>~$900m</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dirty="0">
                          <a:solidFill>
                            <a:schemeClr val="tx1">
                              <a:lumMod val="100000"/>
                            </a:schemeClr>
                          </a:solidFill>
                          <a:latin typeface="+mn-lt"/>
                          <a:sym typeface="Georgia" panose="02040502050405020303" pitchFamily="18" charset="0"/>
                        </a:rPr>
                        <a:t>~$300m</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079893898"/>
                  </a:ext>
                </a:extLst>
              </a:tr>
              <a:tr h="163966">
                <a:tc>
                  <a:txBody>
                    <a:bodyPr/>
                    <a:lstStyle/>
                    <a:p>
                      <a:pPr algn="r"/>
                      <a:r>
                        <a:rPr lang="en-US" sz="900" b="1" dirty="0">
                          <a:solidFill>
                            <a:schemeClr val="bg1"/>
                          </a:solidFill>
                          <a:latin typeface="+mn-lt"/>
                          <a:sym typeface="Georgia" panose="02040502050405020303" pitchFamily="18" charset="0"/>
                        </a:rPr>
                        <a:t>Managed by…</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solidFill>
                      <a:srgbClr val="275D3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dirty="0">
                          <a:solidFill>
                            <a:schemeClr val="tx1">
                              <a:lumMod val="100000"/>
                            </a:schemeClr>
                          </a:solidFill>
                          <a:latin typeface="+mn-lt"/>
                          <a:sym typeface="Georgia" panose="02040502050405020303" pitchFamily="18" charset="0"/>
                        </a:rPr>
                        <a:t>Department of Education, Skills and Employment</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dirty="0">
                          <a:solidFill>
                            <a:schemeClr val="tx1">
                              <a:lumMod val="100000"/>
                            </a:schemeClr>
                          </a:solidFill>
                          <a:latin typeface="+mn-lt"/>
                          <a:sym typeface="Georgia" panose="02040502050405020303" pitchFamily="18" charset="0"/>
                        </a:rPr>
                        <a:t>Department of Social Services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dirty="0">
                          <a:solidFill>
                            <a:schemeClr val="tx1">
                              <a:lumMod val="100000"/>
                            </a:schemeClr>
                          </a:solidFill>
                          <a:latin typeface="+mn-lt"/>
                          <a:sym typeface="Georgia" panose="02040502050405020303" pitchFamily="18" charset="0"/>
                        </a:rPr>
                        <a:t>National Indigenous Australians Agency</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84610915"/>
                  </a:ext>
                </a:extLst>
              </a:tr>
            </a:tbl>
          </a:graphicData>
        </a:graphic>
      </p:graphicFrame>
      <p:sp>
        <p:nvSpPr>
          <p:cNvPr id="16" name="ee4pFootnotes">
            <a:extLst>
              <a:ext uri="{FF2B5EF4-FFF2-40B4-BE49-F238E27FC236}">
                <a16:creationId xmlns:a16="http://schemas.microsoft.com/office/drawing/2014/main" id="{6B88D98A-2BD1-4117-8A9A-F6872A1D8B6C}"/>
              </a:ext>
            </a:extLst>
          </p:cNvPr>
          <p:cNvSpPr>
            <a:spLocks noChangeArrowheads="1"/>
          </p:cNvSpPr>
          <p:nvPr/>
        </p:nvSpPr>
        <p:spPr bwMode="auto">
          <a:xfrm>
            <a:off x="630000" y="6216634"/>
            <a:ext cx="8496000"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6E6F73"/>
                </a:solidFill>
                <a:sym typeface="Georgia" panose="02040502050405020303" pitchFamily="18" charset="0"/>
              </a:rPr>
              <a:t>1. Note that caseloads across all programs have grown rapidly since the March quarter 2020, due to the impact of COVID-19. </a:t>
            </a:r>
          </a:p>
          <a:p>
            <a:pPr>
              <a:lnSpc>
                <a:spcPct val="90000"/>
              </a:lnSpc>
            </a:pPr>
            <a:r>
              <a:rPr lang="en-US" sz="1000" dirty="0">
                <a:solidFill>
                  <a:srgbClr val="6E6F73"/>
                </a:solidFill>
                <a:sym typeface="Georgia" panose="02040502050405020303" pitchFamily="18" charset="0"/>
              </a:rPr>
              <a:t>Source: </a:t>
            </a:r>
            <a:r>
              <a:rPr lang="en-US" sz="1000" dirty="0">
                <a:solidFill>
                  <a:srgbClr val="6E6F73"/>
                </a:solidFill>
                <a:sym typeface="Georgia" panose="02040502050405020303" pitchFamily="18" charset="0"/>
                <a:hlinkClick r:id="rId8">
                  <a:extLst>
                    <a:ext uri="{A12FA001-AC4F-418D-AE19-62706E023703}">
                      <ahyp:hlinkClr xmlns:ahyp="http://schemas.microsoft.com/office/drawing/2018/hyperlinkcolor" val="tx"/>
                    </a:ext>
                  </a:extLst>
                </a:hlinkClick>
              </a:rPr>
              <a:t>CDP Regional Data Report 2018-19</a:t>
            </a:r>
            <a:r>
              <a:rPr lang="en-US" sz="1000" dirty="0">
                <a:solidFill>
                  <a:srgbClr val="6E6F73"/>
                </a:solidFill>
                <a:sym typeface="Georgia" panose="02040502050405020303" pitchFamily="18" charset="0"/>
              </a:rPr>
              <a:t>, </a:t>
            </a:r>
            <a:r>
              <a:rPr lang="en-US" sz="1000" dirty="0">
                <a:solidFill>
                  <a:srgbClr val="6E6F73"/>
                </a:solidFill>
                <a:sym typeface="Georgia" panose="02040502050405020303" pitchFamily="18" charset="0"/>
                <a:hlinkClick r:id="rId9">
                  <a:extLst>
                    <a:ext uri="{A12FA001-AC4F-418D-AE19-62706E023703}">
                      <ahyp:hlinkClr xmlns:ahyp="http://schemas.microsoft.com/office/drawing/2018/hyperlinkcolor" val="tx"/>
                    </a:ext>
                  </a:extLst>
                </a:hlinkClick>
              </a:rPr>
              <a:t>CDP Head Agreement</a:t>
            </a:r>
            <a:r>
              <a:rPr lang="en-US" sz="1000" dirty="0">
                <a:solidFill>
                  <a:srgbClr val="6E6F73"/>
                </a:solidFill>
                <a:sym typeface="Georgia" panose="02040502050405020303" pitchFamily="18" charset="0"/>
              </a:rPr>
              <a:t>; </a:t>
            </a:r>
            <a:r>
              <a:rPr lang="en-US" sz="1000" dirty="0" err="1">
                <a:solidFill>
                  <a:srgbClr val="6E6F73"/>
                </a:solidFill>
                <a:sym typeface="Georgia" panose="02040502050405020303" pitchFamily="18" charset="0"/>
                <a:hlinkClick r:id="rId10">
                  <a:extLst>
                    <a:ext uri="{A12FA001-AC4F-418D-AE19-62706E023703}">
                      <ahyp:hlinkClr xmlns:ahyp="http://schemas.microsoft.com/office/drawing/2018/hyperlinkcolor" val="tx"/>
                    </a:ext>
                  </a:extLst>
                </a:hlinkClick>
              </a:rPr>
              <a:t>DJSB</a:t>
            </a:r>
            <a:r>
              <a:rPr lang="en-US" sz="1000" dirty="0">
                <a:solidFill>
                  <a:srgbClr val="6E6F73"/>
                </a:solidFill>
                <a:sym typeface="Georgia" panose="02040502050405020303" pitchFamily="18" charset="0"/>
                <a:hlinkClick r:id="rId10">
                  <a:extLst>
                    <a:ext uri="{A12FA001-AC4F-418D-AE19-62706E023703}">
                      <ahyp:hlinkClr xmlns:ahyp="http://schemas.microsoft.com/office/drawing/2018/hyperlinkcolor" val="tx"/>
                    </a:ext>
                  </a:extLst>
                </a:hlinkClick>
              </a:rPr>
              <a:t> Portfolio Budget Statements;</a:t>
            </a:r>
            <a:r>
              <a:rPr lang="en-US" sz="1000" dirty="0">
                <a:solidFill>
                  <a:srgbClr val="6E6F73"/>
                </a:solidFill>
                <a:sym typeface="Georgia" panose="02040502050405020303" pitchFamily="18" charset="0"/>
              </a:rPr>
              <a:t> </a:t>
            </a:r>
            <a:r>
              <a:rPr lang="en-US" sz="1000" dirty="0">
                <a:solidFill>
                  <a:srgbClr val="6E6F73"/>
                </a:solidFill>
                <a:sym typeface="Georgia" panose="02040502050405020303" pitchFamily="18" charset="0"/>
                <a:hlinkClick r:id="rId11">
                  <a:extLst>
                    <a:ext uri="{A12FA001-AC4F-418D-AE19-62706E023703}">
                      <ahyp:hlinkClr xmlns:ahyp="http://schemas.microsoft.com/office/drawing/2018/hyperlinkcolor" val="tx"/>
                    </a:ext>
                  </a:extLst>
                </a:hlinkClick>
              </a:rPr>
              <a:t>DSS Portfolio Additional Estimate Statements</a:t>
            </a:r>
            <a:r>
              <a:rPr lang="en-US" sz="1000" dirty="0">
                <a:solidFill>
                  <a:srgbClr val="6E6F73"/>
                </a:solidFill>
                <a:sym typeface="Georgia" panose="02040502050405020303" pitchFamily="18" charset="0"/>
              </a:rPr>
              <a:t>; DES Mid-Term Review report; BCG analysis </a:t>
            </a:r>
          </a:p>
        </p:txBody>
      </p:sp>
      <p:pic>
        <p:nvPicPr>
          <p:cNvPr id="17" name="Picture 16">
            <a:extLst>
              <a:ext uri="{FF2B5EF4-FFF2-40B4-BE49-F238E27FC236}">
                <a16:creationId xmlns:a16="http://schemas.microsoft.com/office/drawing/2014/main" id="{7A97A12B-EDC0-4FF2-BDD3-9B1AE1D256D8}"/>
              </a:ext>
              <a:ext uri="{C183D7F6-B498-43B3-948B-1728B52AA6E4}">
                <adec:decorative xmlns:adec="http://schemas.microsoft.com/office/drawing/2017/decorative" val="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201581" y="908213"/>
            <a:ext cx="1449669" cy="698401"/>
          </a:xfrm>
          <a:prstGeom prst="rect">
            <a:avLst/>
          </a:prstGeom>
        </p:spPr>
      </p:pic>
      <p:pic>
        <p:nvPicPr>
          <p:cNvPr id="19" name="Picture 18">
            <a:extLst>
              <a:ext uri="{FF2B5EF4-FFF2-40B4-BE49-F238E27FC236}">
                <a16:creationId xmlns:a16="http://schemas.microsoft.com/office/drawing/2014/main" id="{A2B396DA-9177-4421-BABE-251CC4050B09}"/>
              </a:ext>
              <a:ext uri="{C183D7F6-B498-43B3-948B-1728B52AA6E4}">
                <adec:decorative xmlns:adec="http://schemas.microsoft.com/office/drawing/2017/decorative" val="1"/>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5361191" y="1044884"/>
            <a:ext cx="804421" cy="353945"/>
          </a:xfrm>
          <a:prstGeom prst="rect">
            <a:avLst/>
          </a:prstGeom>
        </p:spPr>
      </p:pic>
      <p:pic>
        <p:nvPicPr>
          <p:cNvPr id="20" name="Picture 19">
            <a:extLst>
              <a:ext uri="{FF2B5EF4-FFF2-40B4-BE49-F238E27FC236}">
                <a16:creationId xmlns:a16="http://schemas.microsoft.com/office/drawing/2014/main" id="{292EF479-AE0F-4BB8-8F15-9B52812185DE}"/>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8578255" y="1085481"/>
            <a:ext cx="762596" cy="294298"/>
          </a:xfrm>
          <a:prstGeom prst="rect">
            <a:avLst/>
          </a:prstGeom>
        </p:spPr>
      </p:pic>
    </p:spTree>
    <p:extLst>
      <p:ext uri="{BB962C8B-B14F-4D97-AF65-F5344CB8AC3E}">
        <p14:creationId xmlns:p14="http://schemas.microsoft.com/office/powerpoint/2010/main" val="187744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22943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2548"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9A4B7F-50F3-40F9-B364-BAE1FDC6630D}"/>
              </a:ext>
            </a:extLst>
          </p:cNvPr>
          <p:cNvSpPr>
            <a:spLocks noGrp="1"/>
          </p:cNvSpPr>
          <p:nvPr>
            <p:ph type="title"/>
          </p:nvPr>
        </p:nvSpPr>
        <p:spPr>
          <a:xfrm>
            <a:off x="630000" y="622800"/>
            <a:ext cx="10933350" cy="332399"/>
          </a:xfrm>
        </p:spPr>
        <p:txBody>
          <a:bodyPr vert="horz"/>
          <a:lstStyle/>
          <a:p>
            <a:r>
              <a:rPr lang="en-US" dirty="0">
                <a:latin typeface="+mj-lt"/>
              </a:rPr>
              <a:t>Work capacity | Deep-dive: regression results for time</a:t>
            </a:r>
            <a:endParaRPr lang="en-US" dirty="0">
              <a:latin typeface="+mj-lt"/>
              <a:sym typeface="Georgia" panose="02040502050405020303" pitchFamily="18" charset="0"/>
            </a:endParaRPr>
          </a:p>
        </p:txBody>
      </p:sp>
      <p:pic>
        <p:nvPicPr>
          <p:cNvPr id="5" name="Picture 4" descr="Chart of regression results for work capacity assessments as a function of ESAt trigger, over time. &#10;&#10;">
            <a:extLst>
              <a:ext uri="{FF2B5EF4-FFF2-40B4-BE49-F238E27FC236}">
                <a16:creationId xmlns:a16="http://schemas.microsoft.com/office/drawing/2014/main" id="{036687E2-2C39-4206-843A-F4A2273B6F89}"/>
              </a:ext>
            </a:extLst>
          </p:cNvPr>
          <p:cNvPicPr>
            <a:picLocks noChangeAspect="1"/>
          </p:cNvPicPr>
          <p:nvPr/>
        </p:nvPicPr>
        <p:blipFill>
          <a:blip r:embed="rId7"/>
          <a:stretch>
            <a:fillRect/>
          </a:stretch>
        </p:blipFill>
        <p:spPr>
          <a:xfrm>
            <a:off x="529827" y="1369033"/>
            <a:ext cx="11248095" cy="3981033"/>
          </a:xfrm>
          <a:prstGeom prst="rect">
            <a:avLst/>
          </a:prstGeom>
        </p:spPr>
      </p:pic>
      <p:sp>
        <p:nvSpPr>
          <p:cNvPr id="150" name="ee4pFootnotes">
            <a:extLst>
              <a:ext uri="{FF2B5EF4-FFF2-40B4-BE49-F238E27FC236}">
                <a16:creationId xmlns:a16="http://schemas.microsoft.com/office/drawing/2014/main" id="{9FF224E8-B28A-406E-BA72-6D2C1CB40119}"/>
              </a:ext>
            </a:extLst>
          </p:cNvPr>
          <p:cNvSpPr>
            <a:spLocks noChangeArrowheads="1"/>
          </p:cNvSpPr>
          <p:nvPr/>
        </p:nvSpPr>
        <p:spPr bwMode="auto">
          <a:xfrm>
            <a:off x="629998" y="6005942"/>
            <a:ext cx="10896447"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reference category assuming all other variables are kept constant.  2. Age has been converted to decades 3. Months has been converted to 6months intervals 4. Anxiety &amp; depression. 5. True positive is the ability of the model to correctly identify those assigned low work capacity, whereas true negative is the ability of the model to correctly identify those assigned high work capacity. Note: n= 1.23m,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50" name="Group 49">
            <a:extLst>
              <a:ext uri="{FF2B5EF4-FFF2-40B4-BE49-F238E27FC236}">
                <a16:creationId xmlns:a16="http://schemas.microsoft.com/office/drawing/2014/main" id="{4FD63655-8ADA-48A3-A365-EAA96892F6D1}"/>
              </a:ext>
              <a:ext uri="{C183D7F6-B498-43B3-948B-1728B52AA6E4}">
                <adec:decorative xmlns:adec="http://schemas.microsoft.com/office/drawing/2017/decorative" val="1"/>
              </a:ext>
            </a:extLst>
          </p:cNvPr>
          <p:cNvGrpSpPr/>
          <p:nvPr/>
        </p:nvGrpSpPr>
        <p:grpSpPr>
          <a:xfrm>
            <a:off x="8040542" y="5662613"/>
            <a:ext cx="3615762" cy="312738"/>
            <a:chOff x="8040542" y="5662613"/>
            <a:chExt cx="3615762" cy="312738"/>
          </a:xfrm>
        </p:grpSpPr>
        <p:sp>
          <p:nvSpPr>
            <p:cNvPr id="430" name="TextBox 429">
              <a:extLst>
                <a:ext uri="{FF2B5EF4-FFF2-40B4-BE49-F238E27FC236}">
                  <a16:creationId xmlns:a16="http://schemas.microsoft.com/office/drawing/2014/main" id="{D38B598C-52E1-448B-AEAF-8BD4902A1D70}"/>
                </a:ext>
                <a:ext uri="{C183D7F6-B498-43B3-948B-1728B52AA6E4}">
                  <adec:decorative xmlns:adec="http://schemas.microsoft.com/office/drawing/2017/decorative" val="1"/>
                </a:ext>
              </a:extLst>
            </p:cNvPr>
            <p:cNvSpPr txBox="1"/>
            <p:nvPr/>
          </p:nvSpPr>
          <p:spPr>
            <a:xfrm>
              <a:off x="8040542" y="5753100"/>
              <a:ext cx="837079"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sym typeface="Georgia" panose="02040502050405020303" pitchFamily="18" charset="0"/>
                </a:rPr>
                <a:t>Model fit</a:t>
              </a:r>
              <a:r>
                <a:rPr lang="en-US" sz="1000" b="1" baseline="30000" dirty="0">
                  <a:solidFill>
                    <a:schemeClr val="tx1"/>
                  </a:solidFill>
                  <a:sym typeface="Georgia" panose="02040502050405020303" pitchFamily="18" charset="0"/>
                </a:rPr>
                <a:t>5</a:t>
              </a:r>
              <a:r>
                <a:rPr lang="en-US" sz="1000" b="1" dirty="0">
                  <a:solidFill>
                    <a:schemeClr val="tx1"/>
                  </a:solidFill>
                  <a:sym typeface="Georgia" panose="02040502050405020303" pitchFamily="18" charset="0"/>
                </a:rPr>
                <a:t> </a:t>
              </a:r>
            </a:p>
          </p:txBody>
        </p:sp>
        <p:sp>
          <p:nvSpPr>
            <p:cNvPr id="431" name="TextBox 430">
              <a:extLst>
                <a:ext uri="{FF2B5EF4-FFF2-40B4-BE49-F238E27FC236}">
                  <a16:creationId xmlns:a16="http://schemas.microsoft.com/office/drawing/2014/main" id="{CCEA30A9-9D08-4567-8FD9-B0E6E8B4DAD9}"/>
                </a:ext>
                <a:ext uri="{C183D7F6-B498-43B3-948B-1728B52AA6E4}">
                  <adec:decorative xmlns:adec="http://schemas.microsoft.com/office/drawing/2017/decorative" val="1"/>
                </a:ext>
              </a:extLst>
            </p:cNvPr>
            <p:cNvSpPr txBox="1"/>
            <p:nvPr/>
          </p:nvSpPr>
          <p:spPr>
            <a:xfrm>
              <a:off x="8754924" y="5662613"/>
              <a:ext cx="1482938" cy="3127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positive: 0.8238</a:t>
              </a:r>
            </a:p>
          </p:txBody>
        </p:sp>
        <p:sp>
          <p:nvSpPr>
            <p:cNvPr id="432" name="TextBox 431">
              <a:extLst>
                <a:ext uri="{FF2B5EF4-FFF2-40B4-BE49-F238E27FC236}">
                  <a16:creationId xmlns:a16="http://schemas.microsoft.com/office/drawing/2014/main" id="{72B50D1E-2B77-4D35-B17F-CC805F053F16}"/>
                </a:ext>
                <a:ext uri="{C183D7F6-B498-43B3-948B-1728B52AA6E4}">
                  <adec:decorative xmlns:adec="http://schemas.microsoft.com/office/drawing/2017/decorative" val="1"/>
                </a:ext>
              </a:extLst>
            </p:cNvPr>
            <p:cNvSpPr txBox="1"/>
            <p:nvPr/>
          </p:nvSpPr>
          <p:spPr>
            <a:xfrm>
              <a:off x="10173366" y="5753100"/>
              <a:ext cx="1482938"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negative: 0.7061</a:t>
              </a:r>
            </a:p>
          </p:txBody>
        </p:sp>
        <p:sp>
          <p:nvSpPr>
            <p:cNvPr id="433" name="Rectangle 432">
              <a:extLst>
                <a:ext uri="{FF2B5EF4-FFF2-40B4-BE49-F238E27FC236}">
                  <a16:creationId xmlns:a16="http://schemas.microsoft.com/office/drawing/2014/main" id="{1B5EFD38-DB52-46CC-8191-D98974D503F8}"/>
                </a:ext>
                <a:ext uri="{C183D7F6-B498-43B3-948B-1728B52AA6E4}">
                  <adec:decorative xmlns:adec="http://schemas.microsoft.com/office/drawing/2017/decorative" val="1"/>
                </a:ext>
              </a:extLst>
            </p:cNvPr>
            <p:cNvSpPr/>
            <p:nvPr/>
          </p:nvSpPr>
          <p:spPr>
            <a:xfrm>
              <a:off x="8040542" y="5680909"/>
              <a:ext cx="3615757" cy="275516"/>
            </a:xfrm>
            <a:prstGeom prst="rect">
              <a:avLst/>
            </a:prstGeom>
            <a:noFill/>
            <a:ln w="9525" cap="rnd" cmpd="sng" algn="ctr">
              <a:solidFill>
                <a:srgbClr val="275D38"/>
              </a:solidFill>
              <a:prstDash val="solid"/>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grpSp>
      <p:grpSp>
        <p:nvGrpSpPr>
          <p:cNvPr id="305" name="Group 304">
            <a:extLst>
              <a:ext uri="{FF2B5EF4-FFF2-40B4-BE49-F238E27FC236}">
                <a16:creationId xmlns:a16="http://schemas.microsoft.com/office/drawing/2014/main" id="{364488E6-40C7-43EA-BC2B-3A4C85FFAEA9}"/>
              </a:ext>
              <a:ext uri="{C183D7F6-B498-43B3-948B-1728B52AA6E4}">
                <adec:decorative xmlns:adec="http://schemas.microsoft.com/office/drawing/2017/decorative" val="1"/>
              </a:ext>
            </a:extLst>
          </p:cNvPr>
          <p:cNvGrpSpPr/>
          <p:nvPr/>
        </p:nvGrpSpPr>
        <p:grpSpPr>
          <a:xfrm>
            <a:off x="717795" y="5699125"/>
            <a:ext cx="3698050" cy="147638"/>
            <a:chOff x="717795" y="5714308"/>
            <a:chExt cx="3698050" cy="148330"/>
          </a:xfrm>
        </p:grpSpPr>
        <p:sp>
          <p:nvSpPr>
            <p:cNvPr id="306" name="TextBox 305">
              <a:extLst>
                <a:ext uri="{FF2B5EF4-FFF2-40B4-BE49-F238E27FC236}">
                  <a16:creationId xmlns:a16="http://schemas.microsoft.com/office/drawing/2014/main" id="{F7784236-DA09-4FCF-9F87-233C9618A252}"/>
                </a:ext>
              </a:extLst>
            </p:cNvPr>
            <p:cNvSpPr txBox="1"/>
            <p:nvPr/>
          </p:nvSpPr>
          <p:spPr>
            <a:xfrm>
              <a:off x="717795" y="573003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P-value</a:t>
              </a:r>
            </a:p>
          </p:txBody>
        </p:sp>
        <p:sp>
          <p:nvSpPr>
            <p:cNvPr id="307" name="Oval 306">
              <a:extLst>
                <a:ext uri="{FF2B5EF4-FFF2-40B4-BE49-F238E27FC236}">
                  <a16:creationId xmlns:a16="http://schemas.microsoft.com/office/drawing/2014/main" id="{7D697F3F-499F-4EF1-B715-FB7B6EB18C63}"/>
                </a:ext>
              </a:extLst>
            </p:cNvPr>
            <p:cNvSpPr/>
            <p:nvPr/>
          </p:nvSpPr>
          <p:spPr>
            <a:xfrm>
              <a:off x="1412254" y="5714308"/>
              <a:ext cx="135912" cy="137160"/>
            </a:xfrm>
            <a:prstGeom prst="ellipse">
              <a:avLst/>
            </a:prstGeom>
            <a:solidFill>
              <a:srgbClr val="275D3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08" name="TextBox 307">
              <a:extLst>
                <a:ext uri="{FF2B5EF4-FFF2-40B4-BE49-F238E27FC236}">
                  <a16:creationId xmlns:a16="http://schemas.microsoft.com/office/drawing/2014/main" id="{8F38342D-1DE2-4BEC-B781-73963C3C151E}"/>
                </a:ext>
              </a:extLst>
            </p:cNvPr>
            <p:cNvSpPr txBox="1"/>
            <p:nvPr/>
          </p:nvSpPr>
          <p:spPr>
            <a:xfrm>
              <a:off x="1479731"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&lt;0.001</a:t>
              </a:r>
            </a:p>
          </p:txBody>
        </p:sp>
        <p:sp>
          <p:nvSpPr>
            <p:cNvPr id="309" name="Isosceles Triangle 308">
              <a:extLst>
                <a:ext uri="{FF2B5EF4-FFF2-40B4-BE49-F238E27FC236}">
                  <a16:creationId xmlns:a16="http://schemas.microsoft.com/office/drawing/2014/main" id="{BFC031EE-936F-480A-9F4F-884CF5C0D86C}"/>
                </a:ext>
              </a:extLst>
            </p:cNvPr>
            <p:cNvSpPr/>
            <p:nvPr/>
          </p:nvSpPr>
          <p:spPr>
            <a:xfrm>
              <a:off x="2181321" y="5714308"/>
              <a:ext cx="135912" cy="137160"/>
            </a:xfrm>
            <a:prstGeom prst="triangle">
              <a:avLst/>
            </a:prstGeom>
            <a:solidFill>
              <a:srgbClr val="A6A6A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10" name="TextBox 309">
              <a:extLst>
                <a:ext uri="{FF2B5EF4-FFF2-40B4-BE49-F238E27FC236}">
                  <a16:creationId xmlns:a16="http://schemas.microsoft.com/office/drawing/2014/main" id="{C1B9EE01-B98B-4411-8DE7-15512EA431F3}"/>
                </a:ext>
              </a:extLst>
            </p:cNvPr>
            <p:cNvSpPr txBox="1"/>
            <p:nvPr/>
          </p:nvSpPr>
          <p:spPr>
            <a:xfrm>
              <a:off x="2248798"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&lt;0.01</a:t>
              </a:r>
            </a:p>
          </p:txBody>
        </p:sp>
        <p:sp>
          <p:nvSpPr>
            <p:cNvPr id="311" name="Diamond 310">
              <a:extLst>
                <a:ext uri="{FF2B5EF4-FFF2-40B4-BE49-F238E27FC236}">
                  <a16:creationId xmlns:a16="http://schemas.microsoft.com/office/drawing/2014/main" id="{6187E793-4ECB-4692-946A-AC40078098CE}"/>
                </a:ext>
              </a:extLst>
            </p:cNvPr>
            <p:cNvSpPr/>
            <p:nvPr/>
          </p:nvSpPr>
          <p:spPr>
            <a:xfrm>
              <a:off x="2950388" y="5714308"/>
              <a:ext cx="135912" cy="137160"/>
            </a:xfrm>
            <a:prstGeom prst="diamond">
              <a:avLst/>
            </a:prstGeom>
            <a:solidFill>
              <a:srgbClr val="00B0B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12" name="TextBox 311">
              <a:extLst>
                <a:ext uri="{FF2B5EF4-FFF2-40B4-BE49-F238E27FC236}">
                  <a16:creationId xmlns:a16="http://schemas.microsoft.com/office/drawing/2014/main" id="{FEF519D7-5A23-4DE2-890C-37818425293D}"/>
                </a:ext>
              </a:extLst>
            </p:cNvPr>
            <p:cNvSpPr txBox="1"/>
            <p:nvPr/>
          </p:nvSpPr>
          <p:spPr>
            <a:xfrm>
              <a:off x="301786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&lt;0.05</a:t>
              </a:r>
            </a:p>
          </p:txBody>
        </p:sp>
        <p:sp>
          <p:nvSpPr>
            <p:cNvPr id="313" name="Oval 312">
              <a:extLst>
                <a:ext uri="{FF2B5EF4-FFF2-40B4-BE49-F238E27FC236}">
                  <a16:creationId xmlns:a16="http://schemas.microsoft.com/office/drawing/2014/main" id="{044F8C68-93C6-4C75-9A9C-57638358878E}"/>
                </a:ext>
              </a:extLst>
            </p:cNvPr>
            <p:cNvSpPr/>
            <p:nvPr/>
          </p:nvSpPr>
          <p:spPr>
            <a:xfrm>
              <a:off x="3719455" y="5714308"/>
              <a:ext cx="135912" cy="137160"/>
            </a:xfrm>
            <a:prstGeom prst="ellipse">
              <a:avLst/>
            </a:prstGeom>
            <a:solidFill>
              <a:srgbClr val="FF922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14" name="TextBox 313">
              <a:extLst>
                <a:ext uri="{FF2B5EF4-FFF2-40B4-BE49-F238E27FC236}">
                  <a16:creationId xmlns:a16="http://schemas.microsoft.com/office/drawing/2014/main" id="{2B5487A9-92B4-4F6C-825E-E924A9EF2F0D}"/>
                </a:ext>
              </a:extLst>
            </p:cNvPr>
            <p:cNvSpPr txBox="1"/>
            <p:nvPr/>
          </p:nvSpPr>
          <p:spPr>
            <a:xfrm>
              <a:off x="378693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&gt;0.05</a:t>
              </a:r>
            </a:p>
          </p:txBody>
        </p:sp>
      </p:grpSp>
    </p:spTree>
    <p:extLst>
      <p:ext uri="{BB962C8B-B14F-4D97-AF65-F5344CB8AC3E}">
        <p14:creationId xmlns:p14="http://schemas.microsoft.com/office/powerpoint/2010/main" val="1752767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6F1245DB-F991-4A55-B06D-AE44A5C6E62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07106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3572" name="think-cell Slide" r:id="rId5" imgW="395" imgH="394" progId="TCLayout.ActiveDocument.1">
                  <p:embed/>
                </p:oleObj>
              </mc:Choice>
              <mc:Fallback>
                <p:oleObj name="think-cell Slide" r:id="rId5" imgW="395" imgH="394" progId="TCLayout.ActiveDocument.1">
                  <p:embed/>
                  <p:pic>
                    <p:nvPicPr>
                      <p:cNvPr id="13" name="Object 12" hidden="1">
                        <a:extLst>
                          <a:ext uri="{FF2B5EF4-FFF2-40B4-BE49-F238E27FC236}">
                            <a16:creationId xmlns:a16="http://schemas.microsoft.com/office/drawing/2014/main" id="{6F1245DB-F991-4A55-B06D-AE44A5C6E62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4B9F3E-16CC-4ECC-B389-728C3176B7C9}"/>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Work capacity | </a:t>
            </a:r>
            <a:r>
              <a:rPr lang="en-US" dirty="0">
                <a:latin typeface="+mj-lt"/>
              </a:rPr>
              <a:t>Deep-dive: </a:t>
            </a:r>
            <a:r>
              <a:rPr lang="en-US" dirty="0">
                <a:latin typeface="+mj-lt"/>
                <a:sym typeface="Georgia" panose="02040502050405020303" pitchFamily="18" charset="0"/>
              </a:rPr>
              <a:t>substantial variation in size and significance of "assessor effect"</a:t>
            </a:r>
          </a:p>
        </p:txBody>
      </p:sp>
      <p:sp>
        <p:nvSpPr>
          <p:cNvPr id="6" name="Rectangle 5">
            <a:extLst>
              <a:ext uri="{FF2B5EF4-FFF2-40B4-BE49-F238E27FC236}">
                <a16:creationId xmlns:a16="http://schemas.microsoft.com/office/drawing/2014/main" id="{3388F86A-DC10-4CE4-9D62-F3690A4E5A88}"/>
              </a:ext>
            </a:extLst>
          </p:cNvPr>
          <p:cNvSpPr/>
          <p:nvPr/>
        </p:nvSpPr>
        <p:spPr>
          <a:xfrm>
            <a:off x="630000" y="1782203"/>
            <a:ext cx="8734027" cy="492443"/>
          </a:xfrm>
          <a:prstGeom prst="rect">
            <a:avLst/>
          </a:prstGeom>
        </p:spPr>
        <p:txBody>
          <a:bodyPr wrap="square" lIns="0" tIns="0" rIns="0" bIns="0">
            <a:spAutoFit/>
          </a:bodyPr>
          <a:lstStyle/>
          <a:p>
            <a:r>
              <a:rPr lang="en-US" sz="1600" dirty="0">
                <a:solidFill>
                  <a:srgbClr val="275D38"/>
                </a:solidFill>
                <a:sym typeface="Georgia" panose="02040502050405020303" pitchFamily="18" charset="0"/>
              </a:rPr>
              <a:t>Holding other variables constant, the assessor themselves vary in their likelihood in assigning future work capacity</a:t>
            </a:r>
          </a:p>
        </p:txBody>
      </p:sp>
      <p:sp>
        <p:nvSpPr>
          <p:cNvPr id="30" name="TextBox 29">
            <a:extLst>
              <a:ext uri="{FF2B5EF4-FFF2-40B4-BE49-F238E27FC236}">
                <a16:creationId xmlns:a16="http://schemas.microsoft.com/office/drawing/2014/main" id="{66F6C9F1-09E3-48B2-B91A-CF0800964F97}"/>
              </a:ext>
            </a:extLst>
          </p:cNvPr>
          <p:cNvSpPr txBox="1"/>
          <p:nvPr/>
        </p:nvSpPr>
        <p:spPr>
          <a:xfrm>
            <a:off x="2101840" y="2444794"/>
            <a:ext cx="6473028" cy="1876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00000"/>
                </a:solidFill>
                <a:sym typeface="Georgia" panose="02040502050405020303" pitchFamily="18" charset="0"/>
              </a:rPr>
              <a:t>Distribution of assessor variation in assigning future work capacity</a:t>
            </a:r>
          </a:p>
        </p:txBody>
      </p:sp>
      <p:pic>
        <p:nvPicPr>
          <p:cNvPr id="7" name="Picture 6" descr="Scatter shows the distribution of how significantly different from the median assessor each assessor is with regards to their work capacity assessments. 74% of assessors were significantly different from the median at a 5% significance level.">
            <a:extLst>
              <a:ext uri="{FF2B5EF4-FFF2-40B4-BE49-F238E27FC236}">
                <a16:creationId xmlns:a16="http://schemas.microsoft.com/office/drawing/2014/main" id="{D1D51920-320B-43CC-B37E-F63AE20F9798}"/>
              </a:ext>
            </a:extLst>
          </p:cNvPr>
          <p:cNvPicPr>
            <a:picLocks noChangeAspect="1"/>
          </p:cNvPicPr>
          <p:nvPr/>
        </p:nvPicPr>
        <p:blipFill>
          <a:blip r:embed="rId7"/>
          <a:stretch>
            <a:fillRect/>
          </a:stretch>
        </p:blipFill>
        <p:spPr>
          <a:xfrm>
            <a:off x="575940" y="2782720"/>
            <a:ext cx="8657070" cy="3206774"/>
          </a:xfrm>
          <a:prstGeom prst="rect">
            <a:avLst/>
          </a:prstGeom>
        </p:spPr>
      </p:pic>
      <p:sp>
        <p:nvSpPr>
          <p:cNvPr id="39" name="Rectangle 38">
            <a:extLst>
              <a:ext uri="{FF2B5EF4-FFF2-40B4-BE49-F238E27FC236}">
                <a16:creationId xmlns:a16="http://schemas.microsoft.com/office/drawing/2014/main" id="{880FC31C-6E25-4ACB-9DDD-98E3CA6D4706}"/>
              </a:ext>
              <a:ext uri="{C183D7F6-B498-43B3-948B-1728B52AA6E4}">
                <adec:decorative xmlns:adec="http://schemas.microsoft.com/office/drawing/2017/decorative" val="1"/>
              </a:ext>
            </a:extLst>
          </p:cNvPr>
          <p:cNvSpPr/>
          <p:nvPr/>
        </p:nvSpPr>
        <p:spPr>
          <a:xfrm>
            <a:off x="638733" y="5814190"/>
            <a:ext cx="3790478" cy="222495"/>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r>
              <a:rPr lang="en-US" sz="1000" dirty="0">
                <a:solidFill>
                  <a:srgbClr val="000000"/>
                </a:solidFill>
                <a:sym typeface="Georgia" panose="02040502050405020303" pitchFamily="18" charset="0"/>
              </a:rPr>
              <a:t>647 assessors differ significantly from the median assessor </a:t>
            </a:r>
            <a:endParaRPr lang="en-US" sz="1000" dirty="0">
              <a:sym typeface="Georgia" panose="02040502050405020303" pitchFamily="18" charset="0"/>
            </a:endParaRPr>
          </a:p>
        </p:txBody>
      </p:sp>
      <p:grpSp>
        <p:nvGrpSpPr>
          <p:cNvPr id="33" name="Group 32" descr="Arrow leading to right">
            <a:extLst>
              <a:ext uri="{FF2B5EF4-FFF2-40B4-BE49-F238E27FC236}">
                <a16:creationId xmlns:a16="http://schemas.microsoft.com/office/drawing/2014/main" id="{FBEEA1D9-2ABD-4379-A087-70494FDEAE8B}"/>
              </a:ext>
              <a:ext uri="{C183D7F6-B498-43B3-948B-1728B52AA6E4}">
                <adec:decorative xmlns:adec="http://schemas.microsoft.com/office/drawing/2017/decorative" val="0"/>
              </a:ext>
            </a:extLst>
          </p:cNvPr>
          <p:cNvGrpSpPr/>
          <p:nvPr/>
        </p:nvGrpSpPr>
        <p:grpSpPr>
          <a:xfrm>
            <a:off x="9265868" y="2727720"/>
            <a:ext cx="209119" cy="2786067"/>
            <a:chOff x="5942914" y="2081213"/>
            <a:chExt cx="306171" cy="4079081"/>
          </a:xfrm>
        </p:grpSpPr>
        <p:cxnSp>
          <p:nvCxnSpPr>
            <p:cNvPr id="34" name="Straight Connector 33">
              <a:extLst>
                <a:ext uri="{FF2B5EF4-FFF2-40B4-BE49-F238E27FC236}">
                  <a16:creationId xmlns:a16="http://schemas.microsoft.com/office/drawing/2014/main" id="{76B1FDD5-51D8-4ED9-A9B8-269B812D23D4}"/>
                </a:ext>
              </a:extLst>
            </p:cNvPr>
            <p:cNvCxnSpPr/>
            <p:nvPr/>
          </p:nvCxnSpPr>
          <p:spPr>
            <a:xfrm>
              <a:off x="6096000" y="2081213"/>
              <a:ext cx="0" cy="4079081"/>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309CA13-31E4-498B-B09F-5C721B8C0B73}"/>
                </a:ext>
              </a:extLst>
            </p:cNvPr>
            <p:cNvGrpSpPr/>
            <p:nvPr/>
          </p:nvGrpSpPr>
          <p:grpSpPr>
            <a:xfrm>
              <a:off x="5942914" y="3967299"/>
              <a:ext cx="306171" cy="306910"/>
              <a:chOff x="5937564" y="3833745"/>
              <a:chExt cx="306171" cy="306910"/>
            </a:xfrm>
          </p:grpSpPr>
          <p:sp>
            <p:nvSpPr>
              <p:cNvPr id="36" name="Freeform 94">
                <a:extLst>
                  <a:ext uri="{FF2B5EF4-FFF2-40B4-BE49-F238E27FC236}">
                    <a16:creationId xmlns:a16="http://schemas.microsoft.com/office/drawing/2014/main" id="{E7C3EEF7-0B52-4820-B284-AD386A9D9C52}"/>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37" name="Freeform 95">
                <a:extLst>
                  <a:ext uri="{FF2B5EF4-FFF2-40B4-BE49-F238E27FC236}">
                    <a16:creationId xmlns:a16="http://schemas.microsoft.com/office/drawing/2014/main" id="{A04608AE-F088-4830-9CD0-7BF47FC90117}"/>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sp>
        <p:nvSpPr>
          <p:cNvPr id="5" name="Rectangle 4">
            <a:extLst>
              <a:ext uri="{FF2B5EF4-FFF2-40B4-BE49-F238E27FC236}">
                <a16:creationId xmlns:a16="http://schemas.microsoft.com/office/drawing/2014/main" id="{755F0909-7127-450B-ADA4-C9661E5E846A}"/>
              </a:ext>
              <a:ext uri="{C183D7F6-B498-43B3-948B-1728B52AA6E4}">
                <adec:decorative xmlns:adec="http://schemas.microsoft.com/office/drawing/2017/decorative" val="0"/>
              </a:ext>
            </a:extLst>
          </p:cNvPr>
          <p:cNvSpPr/>
          <p:nvPr/>
        </p:nvSpPr>
        <p:spPr>
          <a:xfrm>
            <a:off x="9648967" y="1803737"/>
            <a:ext cx="2187292" cy="954107"/>
          </a:xfrm>
          <a:prstGeom prst="rect">
            <a:avLst/>
          </a:prstGeom>
        </p:spPr>
        <p:txBody>
          <a:bodyPr wrap="square">
            <a:spAutoFit/>
          </a:bodyPr>
          <a:lstStyle/>
          <a:p>
            <a:r>
              <a:rPr lang="en-US" sz="1400" dirty="0">
                <a:solidFill>
                  <a:srgbClr val="275D38"/>
                </a:solidFill>
                <a:sym typeface="Georgia" panose="02040502050405020303" pitchFamily="18" charset="0"/>
              </a:rPr>
              <a:t>Majority of ESAts conducted by assessor who differed significantly from the median</a:t>
            </a:r>
          </a:p>
        </p:txBody>
      </p:sp>
      <p:pic>
        <p:nvPicPr>
          <p:cNvPr id="8" name="Picture 7" descr="Chart showing 1.2 million, with Significant = 74% and Insignificant = 26%&#10;">
            <a:extLst>
              <a:ext uri="{FF2B5EF4-FFF2-40B4-BE49-F238E27FC236}">
                <a16:creationId xmlns:a16="http://schemas.microsoft.com/office/drawing/2014/main" id="{D2DA0BAB-8CFB-4528-B3E6-5538977A31AE}"/>
              </a:ext>
            </a:extLst>
          </p:cNvPr>
          <p:cNvPicPr>
            <a:picLocks noChangeAspect="1"/>
          </p:cNvPicPr>
          <p:nvPr/>
        </p:nvPicPr>
        <p:blipFill>
          <a:blip r:embed="rId8"/>
          <a:stretch>
            <a:fillRect/>
          </a:stretch>
        </p:blipFill>
        <p:spPr>
          <a:xfrm>
            <a:off x="9855997" y="2782720"/>
            <a:ext cx="1816765" cy="2908044"/>
          </a:xfrm>
          <a:prstGeom prst="rect">
            <a:avLst/>
          </a:prstGeom>
        </p:spPr>
      </p:pic>
      <p:sp>
        <p:nvSpPr>
          <p:cNvPr id="23" name="ee4pFootnotes">
            <a:extLst>
              <a:ext uri="{FF2B5EF4-FFF2-40B4-BE49-F238E27FC236}">
                <a16:creationId xmlns:a16="http://schemas.microsoft.com/office/drawing/2014/main" id="{F66200B6-E046-4132-8C62-1F9CE8D4B9DB}"/>
              </a:ext>
            </a:extLst>
          </p:cNvPr>
          <p:cNvSpPr>
            <a:spLocks noChangeArrowheads="1"/>
          </p:cNvSpPr>
          <p:nvPr/>
        </p:nvSpPr>
        <p:spPr bwMode="auto">
          <a:xfrm>
            <a:off x="629999" y="6144442"/>
            <a:ext cx="11087076"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median assessor (AH0816) assuming all other variables are kept constant. Note: n = 1.23m, with 1,032 unique assessors from 2015-16 to 2019-20.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cxnSp>
        <p:nvCxnSpPr>
          <p:cNvPr id="38" name="Straight Connector 37">
            <a:extLst>
              <a:ext uri="{FF2B5EF4-FFF2-40B4-BE49-F238E27FC236}">
                <a16:creationId xmlns:a16="http://schemas.microsoft.com/office/drawing/2014/main" id="{C0FB11CB-0F79-42D5-9409-29E4F72DF0EA}"/>
              </a:ext>
              <a:ext uri="{C183D7F6-B498-43B3-948B-1728B52AA6E4}">
                <adec:decorative xmlns:adec="http://schemas.microsoft.com/office/drawing/2017/decorative" val="1"/>
              </a:ext>
            </a:extLst>
          </p:cNvPr>
          <p:cNvCxnSpPr>
            <a:cxnSpLocks/>
          </p:cNvCxnSpPr>
          <p:nvPr/>
        </p:nvCxnSpPr>
        <p:spPr>
          <a:xfrm>
            <a:off x="1404470" y="5680910"/>
            <a:ext cx="0" cy="246225"/>
          </a:xfrm>
          <a:prstGeom prst="line">
            <a:avLst/>
          </a:prstGeom>
          <a:ln w="19050" cap="rnd">
            <a:solidFill>
              <a:schemeClr val="accent5"/>
            </a:solidFill>
            <a:head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89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16877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596" name="think-cell Slide" r:id="rId14" imgW="395" imgH="394" progId="TCLayout.ActiveDocument.1">
                  <p:embed/>
                </p:oleObj>
              </mc:Choice>
              <mc:Fallback>
                <p:oleObj name="think-cell Slide" r:id="rId14" imgW="395" imgH="394" progId="TCLayout.ActiveDocument.1">
                  <p:embed/>
                  <p:pic>
                    <p:nvPic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94" name="Rectangle 293">
            <a:extLst>
              <a:ext uri="{FF2B5EF4-FFF2-40B4-BE49-F238E27FC236}">
                <a16:creationId xmlns:a16="http://schemas.microsoft.com/office/drawing/2014/main" id="{C1BE7828-2D69-45A7-A960-53CB1AE654D2}"/>
              </a:ext>
              <a:ext uri="{C183D7F6-B498-43B3-948B-1728B52AA6E4}">
                <adec:decorative xmlns:adec="http://schemas.microsoft.com/office/drawing/2017/decorative" val="1"/>
              </a:ext>
            </a:extLst>
          </p:cNvPr>
          <p:cNvSpPr/>
          <p:nvPr/>
        </p:nvSpPr>
        <p:spPr>
          <a:xfrm>
            <a:off x="8807767" y="1946473"/>
            <a:ext cx="2724853" cy="402453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457C9862-254C-4839-86E1-F4D02929D4E8}"/>
              </a:ext>
            </a:extLst>
          </p:cNvPr>
          <p:cNvSpPr>
            <a:spLocks noGrp="1"/>
          </p:cNvSpPr>
          <p:nvPr>
            <p:ph type="title"/>
          </p:nvPr>
        </p:nvSpPr>
        <p:spPr>
          <a:xfrm>
            <a:off x="630000" y="622800"/>
            <a:ext cx="10933350" cy="664797"/>
          </a:xfrm>
        </p:spPr>
        <p:txBody>
          <a:bodyPr vert="horz"/>
          <a:lstStyle/>
          <a:p>
            <a:r>
              <a:rPr lang="en-US" sz="2400" dirty="0">
                <a:latin typeface="+mj-lt"/>
                <a:sym typeface="Trebuchet MS" panose="020B0603020202020204" pitchFamily="34" charset="0"/>
              </a:rPr>
              <a:t>Minor difference in attainment of full vs pathway outcomes in regional vs metro areas</a:t>
            </a:r>
            <a:endParaRPr lang="en-US" sz="2400" dirty="0">
              <a:latin typeface="+mj-lt"/>
              <a:sym typeface="Georgia" panose="02040502050405020303" pitchFamily="18" charset="0"/>
            </a:endParaRPr>
          </a:p>
        </p:txBody>
      </p:sp>
      <p:sp>
        <p:nvSpPr>
          <p:cNvPr id="67" name="TextBox 66">
            <a:extLst>
              <a:ext uri="{FF2B5EF4-FFF2-40B4-BE49-F238E27FC236}">
                <a16:creationId xmlns:a16="http://schemas.microsoft.com/office/drawing/2014/main" id="{EC2FB989-37D3-4E52-8146-685A1C96C469}"/>
              </a:ext>
            </a:extLst>
          </p:cNvPr>
          <p:cNvSpPr txBox="1"/>
          <p:nvPr/>
        </p:nvSpPr>
        <p:spPr>
          <a:xfrm>
            <a:off x="630000" y="1822426"/>
            <a:ext cx="7993707"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Regional DES participants who achieve employment outcomes are </a:t>
            </a:r>
            <a:r>
              <a:rPr lang="en-US" sz="1600" dirty="0">
                <a:solidFill>
                  <a:srgbClr val="275D38"/>
                </a:solidFill>
              </a:rPr>
              <a:t>slightly less likely </a:t>
            </a:r>
            <a:r>
              <a:rPr lang="en-US" sz="1600" dirty="0">
                <a:solidFill>
                  <a:srgbClr val="275D38"/>
                </a:solidFill>
                <a:sym typeface="Georgia" panose="02040502050405020303" pitchFamily="18" charset="0"/>
              </a:rPr>
              <a:t>than metropolitan counterparts </a:t>
            </a:r>
            <a:r>
              <a:rPr lang="en-US" sz="1600" dirty="0">
                <a:solidFill>
                  <a:srgbClr val="275D38"/>
                </a:solidFill>
              </a:rPr>
              <a:t>to </a:t>
            </a:r>
            <a:r>
              <a:rPr lang="en-US" sz="1600" dirty="0">
                <a:solidFill>
                  <a:srgbClr val="275D38"/>
                </a:solidFill>
                <a:sym typeface="Georgia" panose="02040502050405020303" pitchFamily="18" charset="0"/>
              </a:rPr>
              <a:t>do so at their assessed benchmark hours</a:t>
            </a:r>
          </a:p>
        </p:txBody>
      </p:sp>
      <p:sp>
        <p:nvSpPr>
          <p:cNvPr id="60" name="TextBox 59">
            <a:extLst>
              <a:ext uri="{FF2B5EF4-FFF2-40B4-BE49-F238E27FC236}">
                <a16:creationId xmlns:a16="http://schemas.microsoft.com/office/drawing/2014/main" id="{B61F42F2-6BFC-47B8-BB98-58AF8467F971}"/>
              </a:ext>
            </a:extLst>
          </p:cNvPr>
          <p:cNvSpPr txBox="1"/>
          <p:nvPr/>
        </p:nvSpPr>
        <p:spPr>
          <a:xfrm>
            <a:off x="2083069" y="2515361"/>
            <a:ext cx="4725351"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sz="1200">
                <a:solidFill>
                  <a:srgbClr val="000000"/>
                </a:solidFill>
              </a:defRPr>
            </a:lvl1pPr>
          </a:lstStyle>
          <a:p>
            <a:r>
              <a:rPr lang="en-US" dirty="0">
                <a:sym typeface="Georgia" panose="02040502050405020303" pitchFamily="18" charset="0"/>
              </a:rPr>
              <a:t>Full outcomes as a percentage of all outcome (Mar-19 to Mar-20)</a:t>
            </a:r>
          </a:p>
        </p:txBody>
      </p:sp>
      <p:pic>
        <p:nvPicPr>
          <p:cNvPr id="13" name="Picture 12" descr="Clustered column charts show the variation in rate of achievement of full (versus pathway) outcomes, as a function of location (metro versus regional), work capacity, and length of employment outcome. In most cases, there is a slight tendency for metro areas to obtain a higher rate of full outcomes.&#10;">
            <a:extLst>
              <a:ext uri="{FF2B5EF4-FFF2-40B4-BE49-F238E27FC236}">
                <a16:creationId xmlns:a16="http://schemas.microsoft.com/office/drawing/2014/main" id="{478A0FF8-F022-4264-B0B1-BD6F49717E9E}"/>
              </a:ext>
            </a:extLst>
          </p:cNvPr>
          <p:cNvPicPr>
            <a:picLocks noChangeAspect="1"/>
          </p:cNvPicPr>
          <p:nvPr/>
        </p:nvPicPr>
        <p:blipFill>
          <a:blip r:embed="rId16"/>
          <a:stretch>
            <a:fillRect/>
          </a:stretch>
        </p:blipFill>
        <p:spPr>
          <a:xfrm>
            <a:off x="510458" y="3124666"/>
            <a:ext cx="7675529" cy="3084843"/>
          </a:xfrm>
          <a:prstGeom prst="rect">
            <a:avLst/>
          </a:prstGeom>
        </p:spPr>
      </p:pic>
      <p:sp>
        <p:nvSpPr>
          <p:cNvPr id="298" name="ee4pHeader1">
            <a:extLst>
              <a:ext uri="{FF2B5EF4-FFF2-40B4-BE49-F238E27FC236}">
                <a16:creationId xmlns:a16="http://schemas.microsoft.com/office/drawing/2014/main" id="{34E09791-F0CB-42BD-B800-BC44C77A1D39}"/>
              </a:ext>
            </a:extLst>
          </p:cNvPr>
          <p:cNvSpPr txBox="1"/>
          <p:nvPr/>
        </p:nvSpPr>
        <p:spPr>
          <a:xfrm>
            <a:off x="9183194" y="2870046"/>
            <a:ext cx="2046038" cy="2154436"/>
          </a:xfrm>
          <a:prstGeom prst="rect">
            <a:avLst/>
          </a:prstGeom>
          <a:noFill/>
          <a:ln cap="rnd">
            <a:noFill/>
          </a:ln>
        </p:spPr>
        <p:txBody>
          <a:bodyPr wrap="square" lIns="0" tIns="0" rIns="0" bIns="0" rtlCol="0" anchor="b">
            <a:spAutoFit/>
          </a:bodyPr>
          <a:lstStyle/>
          <a:p>
            <a:pPr>
              <a:spcBef>
                <a:spcPct val="0"/>
              </a:spcBef>
              <a:spcAft>
                <a:spcPct val="0"/>
              </a:spcAft>
            </a:pPr>
            <a:r>
              <a:rPr lang="en-AU" sz="1400" dirty="0">
                <a:sym typeface="Georgia" panose="02040502050405020303" pitchFamily="18" charset="0"/>
              </a:rPr>
              <a:t>While assessed work capacity could be an accurate reflection of a participant's ability, the availability or seasonality of work in regional areas may make it more difficult for participants to work at or above their benchmark hours</a:t>
            </a:r>
            <a:endParaRPr lang="en-AU" sz="1400" baseline="30000" dirty="0">
              <a:sym typeface="Georgia" panose="02040502050405020303" pitchFamily="18" charset="0"/>
            </a:endParaRPr>
          </a:p>
        </p:txBody>
      </p:sp>
      <p:sp>
        <p:nvSpPr>
          <p:cNvPr id="52" name="ee4pFootnotes">
            <a:extLst>
              <a:ext uri="{FF2B5EF4-FFF2-40B4-BE49-F238E27FC236}">
                <a16:creationId xmlns:a16="http://schemas.microsoft.com/office/drawing/2014/main" id="{2517CE53-93CC-40C4-A465-191300567597}"/>
              </a:ext>
              <a:ext uri="{C183D7F6-B498-43B3-948B-1728B52AA6E4}">
                <adec:decorative xmlns:adec="http://schemas.microsoft.com/office/drawing/2017/decorative" val="1"/>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295" name="Group 294">
            <a:extLst>
              <a:ext uri="{FF2B5EF4-FFF2-40B4-BE49-F238E27FC236}">
                <a16:creationId xmlns:a16="http://schemas.microsoft.com/office/drawing/2014/main" id="{27AADF6A-E9A4-46C0-B02F-8BB4F46E7192}"/>
              </a:ext>
              <a:ext uri="{C183D7F6-B498-43B3-948B-1728B52AA6E4}">
                <adec:decorative xmlns:adec="http://schemas.microsoft.com/office/drawing/2017/decorative" val="1"/>
              </a:ext>
            </a:extLst>
          </p:cNvPr>
          <p:cNvGrpSpPr/>
          <p:nvPr/>
        </p:nvGrpSpPr>
        <p:grpSpPr>
          <a:xfrm>
            <a:off x="8623707" y="3806599"/>
            <a:ext cx="306171" cy="306910"/>
            <a:chOff x="5937564" y="3833745"/>
            <a:chExt cx="306171" cy="306910"/>
          </a:xfrm>
        </p:grpSpPr>
        <p:sp>
          <p:nvSpPr>
            <p:cNvPr id="296" name="Freeform 94">
              <a:extLst>
                <a:ext uri="{FF2B5EF4-FFF2-40B4-BE49-F238E27FC236}">
                  <a16:creationId xmlns:a16="http://schemas.microsoft.com/office/drawing/2014/main" id="{64955F5B-F3DD-4F4B-9FB7-DD78C626D3EA}"/>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9525" cap="flat" cmpd="sng" algn="ctr">
              <a:solidFill>
                <a:schemeClr val="bg1"/>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297" name="Freeform 95">
              <a:extLst>
                <a:ext uri="{FF2B5EF4-FFF2-40B4-BE49-F238E27FC236}">
                  <a16:creationId xmlns:a16="http://schemas.microsoft.com/office/drawing/2014/main" id="{8A5727A8-1859-446C-A129-242195BCBBA4}"/>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nvGrpSpPr>
          <p:cNvPr id="5" name="Group 4">
            <a:extLst>
              <a:ext uri="{FF2B5EF4-FFF2-40B4-BE49-F238E27FC236}">
                <a16:creationId xmlns:a16="http://schemas.microsoft.com/office/drawing/2014/main" id="{DA0E9DA3-E251-4E35-912D-37B85443F21F}"/>
              </a:ext>
              <a:ext uri="{C183D7F6-B498-43B3-948B-1728B52AA6E4}">
                <adec:decorative xmlns:adec="http://schemas.microsoft.com/office/drawing/2017/decorative" val="1"/>
              </a:ext>
            </a:extLst>
          </p:cNvPr>
          <p:cNvGrpSpPr/>
          <p:nvPr/>
        </p:nvGrpSpPr>
        <p:grpSpPr>
          <a:xfrm>
            <a:off x="928176" y="5097639"/>
            <a:ext cx="2060293" cy="110154"/>
            <a:chOff x="928176" y="5097639"/>
            <a:chExt cx="2060293" cy="110154"/>
          </a:xfrm>
        </p:grpSpPr>
        <p:sp useBgFill="1">
          <p:nvSpPr>
            <p:cNvPr id="26" name="Freeform: Shape 25">
              <a:extLst>
                <a:ext uri="{FF2B5EF4-FFF2-40B4-BE49-F238E27FC236}">
                  <a16:creationId xmlns:a16="http://schemas.microsoft.com/office/drawing/2014/main" id="{54FC3CB8-A8F2-4443-93DE-27CDC8E8FC7D}"/>
                </a:ext>
                <a:ext uri="{C183D7F6-B498-43B3-948B-1728B52AA6E4}">
                  <adec:decorative xmlns:adec="http://schemas.microsoft.com/office/drawing/2017/decorative" val="1"/>
                </a:ext>
              </a:extLst>
            </p:cNvPr>
            <p:cNvSpPr/>
            <p:nvPr>
              <p:custDataLst>
                <p:tags r:id="rId9"/>
              </p:custDataLst>
            </p:nvPr>
          </p:nvSpPr>
          <p:spPr bwMode="auto">
            <a:xfrm>
              <a:off x="928176" y="5097640"/>
              <a:ext cx="2060292" cy="110153"/>
            </a:xfrm>
            <a:custGeom>
              <a:avLst/>
              <a:gdLst>
                <a:gd name="connsiteX0" fmla="*/ 82550 w 2393950"/>
                <a:gd name="connsiteY0" fmla="*/ 0 h 79375"/>
                <a:gd name="connsiteX1" fmla="*/ 165100 w 2393950"/>
                <a:gd name="connsiteY1" fmla="*/ 22225 h 79375"/>
                <a:gd name="connsiteX2" fmla="*/ 247650 w 2393950"/>
                <a:gd name="connsiteY2" fmla="*/ 0 h 79375"/>
                <a:gd name="connsiteX3" fmla="*/ 330200 w 2393950"/>
                <a:gd name="connsiteY3" fmla="*/ 22225 h 79375"/>
                <a:gd name="connsiteX4" fmla="*/ 412750 w 2393950"/>
                <a:gd name="connsiteY4" fmla="*/ 0 h 79375"/>
                <a:gd name="connsiteX5" fmla="*/ 495300 w 2393950"/>
                <a:gd name="connsiteY5" fmla="*/ 22225 h 79375"/>
                <a:gd name="connsiteX6" fmla="*/ 577850 w 2393950"/>
                <a:gd name="connsiteY6" fmla="*/ 0 h 79375"/>
                <a:gd name="connsiteX7" fmla="*/ 660400 w 2393950"/>
                <a:gd name="connsiteY7" fmla="*/ 22225 h 79375"/>
                <a:gd name="connsiteX8" fmla="*/ 742950 w 2393950"/>
                <a:gd name="connsiteY8" fmla="*/ 0 h 79375"/>
                <a:gd name="connsiteX9" fmla="*/ 825500 w 2393950"/>
                <a:gd name="connsiteY9" fmla="*/ 22225 h 79375"/>
                <a:gd name="connsiteX10" fmla="*/ 908050 w 2393950"/>
                <a:gd name="connsiteY10" fmla="*/ 0 h 79375"/>
                <a:gd name="connsiteX11" fmla="*/ 990600 w 2393950"/>
                <a:gd name="connsiteY11" fmla="*/ 22225 h 79375"/>
                <a:gd name="connsiteX12" fmla="*/ 1073150 w 2393950"/>
                <a:gd name="connsiteY12" fmla="*/ 0 h 79375"/>
                <a:gd name="connsiteX13" fmla="*/ 1155700 w 2393950"/>
                <a:gd name="connsiteY13" fmla="*/ 22225 h 79375"/>
                <a:gd name="connsiteX14" fmla="*/ 1238250 w 2393950"/>
                <a:gd name="connsiteY14" fmla="*/ 0 h 79375"/>
                <a:gd name="connsiteX15" fmla="*/ 1320800 w 2393950"/>
                <a:gd name="connsiteY15" fmla="*/ 22225 h 79375"/>
                <a:gd name="connsiteX16" fmla="*/ 1403350 w 2393950"/>
                <a:gd name="connsiteY16" fmla="*/ 0 h 79375"/>
                <a:gd name="connsiteX17" fmla="*/ 1485900 w 2393950"/>
                <a:gd name="connsiteY17" fmla="*/ 22225 h 79375"/>
                <a:gd name="connsiteX18" fmla="*/ 1568450 w 2393950"/>
                <a:gd name="connsiteY18" fmla="*/ 0 h 79375"/>
                <a:gd name="connsiteX19" fmla="*/ 1651000 w 2393950"/>
                <a:gd name="connsiteY19" fmla="*/ 22225 h 79375"/>
                <a:gd name="connsiteX20" fmla="*/ 1733550 w 2393950"/>
                <a:gd name="connsiteY20" fmla="*/ 0 h 79375"/>
                <a:gd name="connsiteX21" fmla="*/ 1816100 w 2393950"/>
                <a:gd name="connsiteY21" fmla="*/ 22225 h 79375"/>
                <a:gd name="connsiteX22" fmla="*/ 1898650 w 2393950"/>
                <a:gd name="connsiteY22" fmla="*/ 0 h 79375"/>
                <a:gd name="connsiteX23" fmla="*/ 1981200 w 2393950"/>
                <a:gd name="connsiteY23" fmla="*/ 22225 h 79375"/>
                <a:gd name="connsiteX24" fmla="*/ 2063750 w 2393950"/>
                <a:gd name="connsiteY24" fmla="*/ 0 h 79375"/>
                <a:gd name="connsiteX25" fmla="*/ 2146300 w 2393950"/>
                <a:gd name="connsiteY25" fmla="*/ 22225 h 79375"/>
                <a:gd name="connsiteX26" fmla="*/ 2228850 w 2393950"/>
                <a:gd name="connsiteY26" fmla="*/ 0 h 79375"/>
                <a:gd name="connsiteX27" fmla="*/ 2311400 w 2393950"/>
                <a:gd name="connsiteY27" fmla="*/ 22225 h 79375"/>
                <a:gd name="connsiteX28" fmla="*/ 2393950 w 2393950"/>
                <a:gd name="connsiteY28" fmla="*/ 0 h 79375"/>
                <a:gd name="connsiteX29" fmla="*/ 2393950 w 2393950"/>
                <a:gd name="connsiteY29" fmla="*/ 57150 h 79375"/>
                <a:gd name="connsiteX30" fmla="*/ 2311400 w 2393950"/>
                <a:gd name="connsiteY30" fmla="*/ 79375 h 79375"/>
                <a:gd name="connsiteX31" fmla="*/ 2228850 w 2393950"/>
                <a:gd name="connsiteY31" fmla="*/ 57150 h 79375"/>
                <a:gd name="connsiteX32" fmla="*/ 2146300 w 2393950"/>
                <a:gd name="connsiteY32" fmla="*/ 79375 h 79375"/>
                <a:gd name="connsiteX33" fmla="*/ 2063750 w 2393950"/>
                <a:gd name="connsiteY33" fmla="*/ 57150 h 79375"/>
                <a:gd name="connsiteX34" fmla="*/ 1981200 w 2393950"/>
                <a:gd name="connsiteY34" fmla="*/ 79375 h 79375"/>
                <a:gd name="connsiteX35" fmla="*/ 1898650 w 2393950"/>
                <a:gd name="connsiteY35" fmla="*/ 57150 h 79375"/>
                <a:gd name="connsiteX36" fmla="*/ 1816100 w 2393950"/>
                <a:gd name="connsiteY36" fmla="*/ 79375 h 79375"/>
                <a:gd name="connsiteX37" fmla="*/ 1733550 w 2393950"/>
                <a:gd name="connsiteY37" fmla="*/ 57150 h 79375"/>
                <a:gd name="connsiteX38" fmla="*/ 1651000 w 2393950"/>
                <a:gd name="connsiteY38" fmla="*/ 79375 h 79375"/>
                <a:gd name="connsiteX39" fmla="*/ 1568450 w 2393950"/>
                <a:gd name="connsiteY39" fmla="*/ 57150 h 79375"/>
                <a:gd name="connsiteX40" fmla="*/ 1485900 w 2393950"/>
                <a:gd name="connsiteY40" fmla="*/ 79375 h 79375"/>
                <a:gd name="connsiteX41" fmla="*/ 1403350 w 2393950"/>
                <a:gd name="connsiteY41" fmla="*/ 57150 h 79375"/>
                <a:gd name="connsiteX42" fmla="*/ 1320800 w 2393950"/>
                <a:gd name="connsiteY42" fmla="*/ 79375 h 79375"/>
                <a:gd name="connsiteX43" fmla="*/ 1238250 w 2393950"/>
                <a:gd name="connsiteY43" fmla="*/ 57150 h 79375"/>
                <a:gd name="connsiteX44" fmla="*/ 1155700 w 2393950"/>
                <a:gd name="connsiteY44" fmla="*/ 79375 h 79375"/>
                <a:gd name="connsiteX45" fmla="*/ 1073150 w 2393950"/>
                <a:gd name="connsiteY45" fmla="*/ 57150 h 79375"/>
                <a:gd name="connsiteX46" fmla="*/ 990600 w 2393950"/>
                <a:gd name="connsiteY46" fmla="*/ 79375 h 79375"/>
                <a:gd name="connsiteX47" fmla="*/ 908050 w 2393950"/>
                <a:gd name="connsiteY47" fmla="*/ 57150 h 79375"/>
                <a:gd name="connsiteX48" fmla="*/ 825500 w 2393950"/>
                <a:gd name="connsiteY48" fmla="*/ 79375 h 79375"/>
                <a:gd name="connsiteX49" fmla="*/ 742950 w 2393950"/>
                <a:gd name="connsiteY49" fmla="*/ 57150 h 79375"/>
                <a:gd name="connsiteX50" fmla="*/ 660400 w 2393950"/>
                <a:gd name="connsiteY50" fmla="*/ 79375 h 79375"/>
                <a:gd name="connsiteX51" fmla="*/ 577850 w 2393950"/>
                <a:gd name="connsiteY51" fmla="*/ 57150 h 79375"/>
                <a:gd name="connsiteX52" fmla="*/ 495300 w 2393950"/>
                <a:gd name="connsiteY52" fmla="*/ 79375 h 79375"/>
                <a:gd name="connsiteX53" fmla="*/ 412750 w 2393950"/>
                <a:gd name="connsiteY53" fmla="*/ 57150 h 79375"/>
                <a:gd name="connsiteX54" fmla="*/ 330200 w 2393950"/>
                <a:gd name="connsiteY54" fmla="*/ 79375 h 79375"/>
                <a:gd name="connsiteX55" fmla="*/ 247650 w 2393950"/>
                <a:gd name="connsiteY55" fmla="*/ 57150 h 79375"/>
                <a:gd name="connsiteX56" fmla="*/ 165100 w 2393950"/>
                <a:gd name="connsiteY56" fmla="*/ 79375 h 79375"/>
                <a:gd name="connsiteX57" fmla="*/ 82550 w 2393950"/>
                <a:gd name="connsiteY57" fmla="*/ 57150 h 79375"/>
                <a:gd name="connsiteX58" fmla="*/ 0 w 2393950"/>
                <a:gd name="connsiteY58" fmla="*/ 79375 h 79375"/>
                <a:gd name="connsiteX59" fmla="*/ 0 w 2393950"/>
                <a:gd name="connsiteY59" fmla="*/ 22225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3950" h="79375">
                  <a:moveTo>
                    <a:pt x="82550" y="0"/>
                  </a:move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lnTo>
                    <a:pt x="0" y="2222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8" name="Freeform: Shape 27">
              <a:extLst>
                <a:ext uri="{FF2B5EF4-FFF2-40B4-BE49-F238E27FC236}">
                  <a16:creationId xmlns:a16="http://schemas.microsoft.com/office/drawing/2014/main" id="{7BE96E14-536C-47F9-96B8-D3EE52AB3652}"/>
                </a:ext>
                <a:ext uri="{C183D7F6-B498-43B3-948B-1728B52AA6E4}">
                  <adec:decorative xmlns:adec="http://schemas.microsoft.com/office/drawing/2017/decorative" val="1"/>
                </a:ext>
              </a:extLst>
            </p:cNvPr>
            <p:cNvSpPr/>
            <p:nvPr>
              <p:custDataLst>
                <p:tags r:id="rId10"/>
              </p:custDataLst>
            </p:nvPr>
          </p:nvSpPr>
          <p:spPr bwMode="auto">
            <a:xfrm>
              <a:off x="928176" y="5176949"/>
              <a:ext cx="2060293" cy="30844"/>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Shape 28">
              <a:extLst>
                <a:ext uri="{FF2B5EF4-FFF2-40B4-BE49-F238E27FC236}">
                  <a16:creationId xmlns:a16="http://schemas.microsoft.com/office/drawing/2014/main" id="{B82FFF62-088F-46AD-A8EF-86EE1FBEE38F}"/>
                </a:ext>
                <a:ext uri="{C183D7F6-B498-43B3-948B-1728B52AA6E4}">
                  <adec:decorative xmlns:adec="http://schemas.microsoft.com/office/drawing/2017/decorative" val="1"/>
                </a:ext>
              </a:extLst>
            </p:cNvPr>
            <p:cNvSpPr/>
            <p:nvPr>
              <p:custDataLst>
                <p:tags r:id="rId11"/>
              </p:custDataLst>
            </p:nvPr>
          </p:nvSpPr>
          <p:spPr bwMode="auto">
            <a:xfrm>
              <a:off x="928176" y="5097639"/>
              <a:ext cx="2060293" cy="30844"/>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1C5B728-ACEE-4B2B-8359-D18E526D4291}"/>
              </a:ext>
              <a:ext uri="{C183D7F6-B498-43B3-948B-1728B52AA6E4}">
                <adec:decorative xmlns:adec="http://schemas.microsoft.com/office/drawing/2017/decorative" val="1"/>
              </a:ext>
            </a:extLst>
          </p:cNvPr>
          <p:cNvGrpSpPr/>
          <p:nvPr/>
        </p:nvGrpSpPr>
        <p:grpSpPr>
          <a:xfrm>
            <a:off x="3461824" y="5097639"/>
            <a:ext cx="2060293" cy="110154"/>
            <a:chOff x="928176" y="5097639"/>
            <a:chExt cx="2060293" cy="110154"/>
          </a:xfrm>
        </p:grpSpPr>
        <p:sp useBgFill="1">
          <p:nvSpPr>
            <p:cNvPr id="32" name="Freeform: Shape 31">
              <a:extLst>
                <a:ext uri="{FF2B5EF4-FFF2-40B4-BE49-F238E27FC236}">
                  <a16:creationId xmlns:a16="http://schemas.microsoft.com/office/drawing/2014/main" id="{73C70450-A64E-4374-88C2-085C281FCDC2}"/>
                </a:ext>
                <a:ext uri="{C183D7F6-B498-43B3-948B-1728B52AA6E4}">
                  <adec:decorative xmlns:adec="http://schemas.microsoft.com/office/drawing/2017/decorative" val="1"/>
                </a:ext>
              </a:extLst>
            </p:cNvPr>
            <p:cNvSpPr/>
            <p:nvPr>
              <p:custDataLst>
                <p:tags r:id="rId6"/>
              </p:custDataLst>
            </p:nvPr>
          </p:nvSpPr>
          <p:spPr bwMode="auto">
            <a:xfrm>
              <a:off x="928176" y="5097640"/>
              <a:ext cx="2060292" cy="110153"/>
            </a:xfrm>
            <a:custGeom>
              <a:avLst/>
              <a:gdLst>
                <a:gd name="connsiteX0" fmla="*/ 82550 w 2393950"/>
                <a:gd name="connsiteY0" fmla="*/ 0 h 79375"/>
                <a:gd name="connsiteX1" fmla="*/ 165100 w 2393950"/>
                <a:gd name="connsiteY1" fmla="*/ 22225 h 79375"/>
                <a:gd name="connsiteX2" fmla="*/ 247650 w 2393950"/>
                <a:gd name="connsiteY2" fmla="*/ 0 h 79375"/>
                <a:gd name="connsiteX3" fmla="*/ 330200 w 2393950"/>
                <a:gd name="connsiteY3" fmla="*/ 22225 h 79375"/>
                <a:gd name="connsiteX4" fmla="*/ 412750 w 2393950"/>
                <a:gd name="connsiteY4" fmla="*/ 0 h 79375"/>
                <a:gd name="connsiteX5" fmla="*/ 495300 w 2393950"/>
                <a:gd name="connsiteY5" fmla="*/ 22225 h 79375"/>
                <a:gd name="connsiteX6" fmla="*/ 577850 w 2393950"/>
                <a:gd name="connsiteY6" fmla="*/ 0 h 79375"/>
                <a:gd name="connsiteX7" fmla="*/ 660400 w 2393950"/>
                <a:gd name="connsiteY7" fmla="*/ 22225 h 79375"/>
                <a:gd name="connsiteX8" fmla="*/ 742950 w 2393950"/>
                <a:gd name="connsiteY8" fmla="*/ 0 h 79375"/>
                <a:gd name="connsiteX9" fmla="*/ 825500 w 2393950"/>
                <a:gd name="connsiteY9" fmla="*/ 22225 h 79375"/>
                <a:gd name="connsiteX10" fmla="*/ 908050 w 2393950"/>
                <a:gd name="connsiteY10" fmla="*/ 0 h 79375"/>
                <a:gd name="connsiteX11" fmla="*/ 990600 w 2393950"/>
                <a:gd name="connsiteY11" fmla="*/ 22225 h 79375"/>
                <a:gd name="connsiteX12" fmla="*/ 1073150 w 2393950"/>
                <a:gd name="connsiteY12" fmla="*/ 0 h 79375"/>
                <a:gd name="connsiteX13" fmla="*/ 1155700 w 2393950"/>
                <a:gd name="connsiteY13" fmla="*/ 22225 h 79375"/>
                <a:gd name="connsiteX14" fmla="*/ 1238250 w 2393950"/>
                <a:gd name="connsiteY14" fmla="*/ 0 h 79375"/>
                <a:gd name="connsiteX15" fmla="*/ 1320800 w 2393950"/>
                <a:gd name="connsiteY15" fmla="*/ 22225 h 79375"/>
                <a:gd name="connsiteX16" fmla="*/ 1403350 w 2393950"/>
                <a:gd name="connsiteY16" fmla="*/ 0 h 79375"/>
                <a:gd name="connsiteX17" fmla="*/ 1485900 w 2393950"/>
                <a:gd name="connsiteY17" fmla="*/ 22225 h 79375"/>
                <a:gd name="connsiteX18" fmla="*/ 1568450 w 2393950"/>
                <a:gd name="connsiteY18" fmla="*/ 0 h 79375"/>
                <a:gd name="connsiteX19" fmla="*/ 1651000 w 2393950"/>
                <a:gd name="connsiteY19" fmla="*/ 22225 h 79375"/>
                <a:gd name="connsiteX20" fmla="*/ 1733550 w 2393950"/>
                <a:gd name="connsiteY20" fmla="*/ 0 h 79375"/>
                <a:gd name="connsiteX21" fmla="*/ 1816100 w 2393950"/>
                <a:gd name="connsiteY21" fmla="*/ 22225 h 79375"/>
                <a:gd name="connsiteX22" fmla="*/ 1898650 w 2393950"/>
                <a:gd name="connsiteY22" fmla="*/ 0 h 79375"/>
                <a:gd name="connsiteX23" fmla="*/ 1981200 w 2393950"/>
                <a:gd name="connsiteY23" fmla="*/ 22225 h 79375"/>
                <a:gd name="connsiteX24" fmla="*/ 2063750 w 2393950"/>
                <a:gd name="connsiteY24" fmla="*/ 0 h 79375"/>
                <a:gd name="connsiteX25" fmla="*/ 2146300 w 2393950"/>
                <a:gd name="connsiteY25" fmla="*/ 22225 h 79375"/>
                <a:gd name="connsiteX26" fmla="*/ 2228850 w 2393950"/>
                <a:gd name="connsiteY26" fmla="*/ 0 h 79375"/>
                <a:gd name="connsiteX27" fmla="*/ 2311400 w 2393950"/>
                <a:gd name="connsiteY27" fmla="*/ 22225 h 79375"/>
                <a:gd name="connsiteX28" fmla="*/ 2393950 w 2393950"/>
                <a:gd name="connsiteY28" fmla="*/ 0 h 79375"/>
                <a:gd name="connsiteX29" fmla="*/ 2393950 w 2393950"/>
                <a:gd name="connsiteY29" fmla="*/ 57150 h 79375"/>
                <a:gd name="connsiteX30" fmla="*/ 2311400 w 2393950"/>
                <a:gd name="connsiteY30" fmla="*/ 79375 h 79375"/>
                <a:gd name="connsiteX31" fmla="*/ 2228850 w 2393950"/>
                <a:gd name="connsiteY31" fmla="*/ 57150 h 79375"/>
                <a:gd name="connsiteX32" fmla="*/ 2146300 w 2393950"/>
                <a:gd name="connsiteY32" fmla="*/ 79375 h 79375"/>
                <a:gd name="connsiteX33" fmla="*/ 2063750 w 2393950"/>
                <a:gd name="connsiteY33" fmla="*/ 57150 h 79375"/>
                <a:gd name="connsiteX34" fmla="*/ 1981200 w 2393950"/>
                <a:gd name="connsiteY34" fmla="*/ 79375 h 79375"/>
                <a:gd name="connsiteX35" fmla="*/ 1898650 w 2393950"/>
                <a:gd name="connsiteY35" fmla="*/ 57150 h 79375"/>
                <a:gd name="connsiteX36" fmla="*/ 1816100 w 2393950"/>
                <a:gd name="connsiteY36" fmla="*/ 79375 h 79375"/>
                <a:gd name="connsiteX37" fmla="*/ 1733550 w 2393950"/>
                <a:gd name="connsiteY37" fmla="*/ 57150 h 79375"/>
                <a:gd name="connsiteX38" fmla="*/ 1651000 w 2393950"/>
                <a:gd name="connsiteY38" fmla="*/ 79375 h 79375"/>
                <a:gd name="connsiteX39" fmla="*/ 1568450 w 2393950"/>
                <a:gd name="connsiteY39" fmla="*/ 57150 h 79375"/>
                <a:gd name="connsiteX40" fmla="*/ 1485900 w 2393950"/>
                <a:gd name="connsiteY40" fmla="*/ 79375 h 79375"/>
                <a:gd name="connsiteX41" fmla="*/ 1403350 w 2393950"/>
                <a:gd name="connsiteY41" fmla="*/ 57150 h 79375"/>
                <a:gd name="connsiteX42" fmla="*/ 1320800 w 2393950"/>
                <a:gd name="connsiteY42" fmla="*/ 79375 h 79375"/>
                <a:gd name="connsiteX43" fmla="*/ 1238250 w 2393950"/>
                <a:gd name="connsiteY43" fmla="*/ 57150 h 79375"/>
                <a:gd name="connsiteX44" fmla="*/ 1155700 w 2393950"/>
                <a:gd name="connsiteY44" fmla="*/ 79375 h 79375"/>
                <a:gd name="connsiteX45" fmla="*/ 1073150 w 2393950"/>
                <a:gd name="connsiteY45" fmla="*/ 57150 h 79375"/>
                <a:gd name="connsiteX46" fmla="*/ 990600 w 2393950"/>
                <a:gd name="connsiteY46" fmla="*/ 79375 h 79375"/>
                <a:gd name="connsiteX47" fmla="*/ 908050 w 2393950"/>
                <a:gd name="connsiteY47" fmla="*/ 57150 h 79375"/>
                <a:gd name="connsiteX48" fmla="*/ 825500 w 2393950"/>
                <a:gd name="connsiteY48" fmla="*/ 79375 h 79375"/>
                <a:gd name="connsiteX49" fmla="*/ 742950 w 2393950"/>
                <a:gd name="connsiteY49" fmla="*/ 57150 h 79375"/>
                <a:gd name="connsiteX50" fmla="*/ 660400 w 2393950"/>
                <a:gd name="connsiteY50" fmla="*/ 79375 h 79375"/>
                <a:gd name="connsiteX51" fmla="*/ 577850 w 2393950"/>
                <a:gd name="connsiteY51" fmla="*/ 57150 h 79375"/>
                <a:gd name="connsiteX52" fmla="*/ 495300 w 2393950"/>
                <a:gd name="connsiteY52" fmla="*/ 79375 h 79375"/>
                <a:gd name="connsiteX53" fmla="*/ 412750 w 2393950"/>
                <a:gd name="connsiteY53" fmla="*/ 57150 h 79375"/>
                <a:gd name="connsiteX54" fmla="*/ 330200 w 2393950"/>
                <a:gd name="connsiteY54" fmla="*/ 79375 h 79375"/>
                <a:gd name="connsiteX55" fmla="*/ 247650 w 2393950"/>
                <a:gd name="connsiteY55" fmla="*/ 57150 h 79375"/>
                <a:gd name="connsiteX56" fmla="*/ 165100 w 2393950"/>
                <a:gd name="connsiteY56" fmla="*/ 79375 h 79375"/>
                <a:gd name="connsiteX57" fmla="*/ 82550 w 2393950"/>
                <a:gd name="connsiteY57" fmla="*/ 57150 h 79375"/>
                <a:gd name="connsiteX58" fmla="*/ 0 w 2393950"/>
                <a:gd name="connsiteY58" fmla="*/ 79375 h 79375"/>
                <a:gd name="connsiteX59" fmla="*/ 0 w 2393950"/>
                <a:gd name="connsiteY59" fmla="*/ 22225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3950" h="79375">
                  <a:moveTo>
                    <a:pt x="82550" y="0"/>
                  </a:move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lnTo>
                    <a:pt x="0" y="2222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3" name="Freeform: Shape 32">
              <a:extLst>
                <a:ext uri="{FF2B5EF4-FFF2-40B4-BE49-F238E27FC236}">
                  <a16:creationId xmlns:a16="http://schemas.microsoft.com/office/drawing/2014/main" id="{D67ED70D-1A5A-414F-9E05-0ABA0BA98949}"/>
                </a:ext>
                <a:ext uri="{C183D7F6-B498-43B3-948B-1728B52AA6E4}">
                  <adec:decorative xmlns:adec="http://schemas.microsoft.com/office/drawing/2017/decorative" val="1"/>
                </a:ext>
              </a:extLst>
            </p:cNvPr>
            <p:cNvSpPr/>
            <p:nvPr>
              <p:custDataLst>
                <p:tags r:id="rId7"/>
              </p:custDataLst>
            </p:nvPr>
          </p:nvSpPr>
          <p:spPr bwMode="auto">
            <a:xfrm>
              <a:off x="928176" y="5176949"/>
              <a:ext cx="2060293" cy="30844"/>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Shape 33">
              <a:extLst>
                <a:ext uri="{FF2B5EF4-FFF2-40B4-BE49-F238E27FC236}">
                  <a16:creationId xmlns:a16="http://schemas.microsoft.com/office/drawing/2014/main" id="{7D3D1195-3BDB-47DF-80CD-16E53BFE4F74}"/>
                </a:ext>
                <a:ext uri="{C183D7F6-B498-43B3-948B-1728B52AA6E4}">
                  <adec:decorative xmlns:adec="http://schemas.microsoft.com/office/drawing/2017/decorative" val="1"/>
                </a:ext>
              </a:extLst>
            </p:cNvPr>
            <p:cNvSpPr/>
            <p:nvPr>
              <p:custDataLst>
                <p:tags r:id="rId8"/>
              </p:custDataLst>
            </p:nvPr>
          </p:nvSpPr>
          <p:spPr bwMode="auto">
            <a:xfrm>
              <a:off x="928176" y="5097639"/>
              <a:ext cx="2060293" cy="30844"/>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26511E1-4729-4FF9-A60B-E10DC64B1C96}"/>
              </a:ext>
              <a:ext uri="{C183D7F6-B498-43B3-948B-1728B52AA6E4}">
                <adec:decorative xmlns:adec="http://schemas.microsoft.com/office/drawing/2017/decorative" val="1"/>
              </a:ext>
            </a:extLst>
          </p:cNvPr>
          <p:cNvGrpSpPr/>
          <p:nvPr/>
        </p:nvGrpSpPr>
        <p:grpSpPr>
          <a:xfrm>
            <a:off x="5952612" y="5097639"/>
            <a:ext cx="2060293" cy="110154"/>
            <a:chOff x="928176" y="5097639"/>
            <a:chExt cx="2060293" cy="110154"/>
          </a:xfrm>
        </p:grpSpPr>
        <p:sp useBgFill="1">
          <p:nvSpPr>
            <p:cNvPr id="37" name="Freeform: Shape 36">
              <a:extLst>
                <a:ext uri="{FF2B5EF4-FFF2-40B4-BE49-F238E27FC236}">
                  <a16:creationId xmlns:a16="http://schemas.microsoft.com/office/drawing/2014/main" id="{C05A37C2-D22E-4E0F-9DDD-A4C6C102A8F9}"/>
                </a:ext>
                <a:ext uri="{C183D7F6-B498-43B3-948B-1728B52AA6E4}">
                  <adec:decorative xmlns:adec="http://schemas.microsoft.com/office/drawing/2017/decorative" val="1"/>
                </a:ext>
              </a:extLst>
            </p:cNvPr>
            <p:cNvSpPr/>
            <p:nvPr>
              <p:custDataLst>
                <p:tags r:id="rId3"/>
              </p:custDataLst>
            </p:nvPr>
          </p:nvSpPr>
          <p:spPr bwMode="auto">
            <a:xfrm>
              <a:off x="928176" y="5097640"/>
              <a:ext cx="2060292" cy="110153"/>
            </a:xfrm>
            <a:custGeom>
              <a:avLst/>
              <a:gdLst>
                <a:gd name="connsiteX0" fmla="*/ 82550 w 2393950"/>
                <a:gd name="connsiteY0" fmla="*/ 0 h 79375"/>
                <a:gd name="connsiteX1" fmla="*/ 165100 w 2393950"/>
                <a:gd name="connsiteY1" fmla="*/ 22225 h 79375"/>
                <a:gd name="connsiteX2" fmla="*/ 247650 w 2393950"/>
                <a:gd name="connsiteY2" fmla="*/ 0 h 79375"/>
                <a:gd name="connsiteX3" fmla="*/ 330200 w 2393950"/>
                <a:gd name="connsiteY3" fmla="*/ 22225 h 79375"/>
                <a:gd name="connsiteX4" fmla="*/ 412750 w 2393950"/>
                <a:gd name="connsiteY4" fmla="*/ 0 h 79375"/>
                <a:gd name="connsiteX5" fmla="*/ 495300 w 2393950"/>
                <a:gd name="connsiteY5" fmla="*/ 22225 h 79375"/>
                <a:gd name="connsiteX6" fmla="*/ 577850 w 2393950"/>
                <a:gd name="connsiteY6" fmla="*/ 0 h 79375"/>
                <a:gd name="connsiteX7" fmla="*/ 660400 w 2393950"/>
                <a:gd name="connsiteY7" fmla="*/ 22225 h 79375"/>
                <a:gd name="connsiteX8" fmla="*/ 742950 w 2393950"/>
                <a:gd name="connsiteY8" fmla="*/ 0 h 79375"/>
                <a:gd name="connsiteX9" fmla="*/ 825500 w 2393950"/>
                <a:gd name="connsiteY9" fmla="*/ 22225 h 79375"/>
                <a:gd name="connsiteX10" fmla="*/ 908050 w 2393950"/>
                <a:gd name="connsiteY10" fmla="*/ 0 h 79375"/>
                <a:gd name="connsiteX11" fmla="*/ 990600 w 2393950"/>
                <a:gd name="connsiteY11" fmla="*/ 22225 h 79375"/>
                <a:gd name="connsiteX12" fmla="*/ 1073150 w 2393950"/>
                <a:gd name="connsiteY12" fmla="*/ 0 h 79375"/>
                <a:gd name="connsiteX13" fmla="*/ 1155700 w 2393950"/>
                <a:gd name="connsiteY13" fmla="*/ 22225 h 79375"/>
                <a:gd name="connsiteX14" fmla="*/ 1238250 w 2393950"/>
                <a:gd name="connsiteY14" fmla="*/ 0 h 79375"/>
                <a:gd name="connsiteX15" fmla="*/ 1320800 w 2393950"/>
                <a:gd name="connsiteY15" fmla="*/ 22225 h 79375"/>
                <a:gd name="connsiteX16" fmla="*/ 1403350 w 2393950"/>
                <a:gd name="connsiteY16" fmla="*/ 0 h 79375"/>
                <a:gd name="connsiteX17" fmla="*/ 1485900 w 2393950"/>
                <a:gd name="connsiteY17" fmla="*/ 22225 h 79375"/>
                <a:gd name="connsiteX18" fmla="*/ 1568450 w 2393950"/>
                <a:gd name="connsiteY18" fmla="*/ 0 h 79375"/>
                <a:gd name="connsiteX19" fmla="*/ 1651000 w 2393950"/>
                <a:gd name="connsiteY19" fmla="*/ 22225 h 79375"/>
                <a:gd name="connsiteX20" fmla="*/ 1733550 w 2393950"/>
                <a:gd name="connsiteY20" fmla="*/ 0 h 79375"/>
                <a:gd name="connsiteX21" fmla="*/ 1816100 w 2393950"/>
                <a:gd name="connsiteY21" fmla="*/ 22225 h 79375"/>
                <a:gd name="connsiteX22" fmla="*/ 1898650 w 2393950"/>
                <a:gd name="connsiteY22" fmla="*/ 0 h 79375"/>
                <a:gd name="connsiteX23" fmla="*/ 1981200 w 2393950"/>
                <a:gd name="connsiteY23" fmla="*/ 22225 h 79375"/>
                <a:gd name="connsiteX24" fmla="*/ 2063750 w 2393950"/>
                <a:gd name="connsiteY24" fmla="*/ 0 h 79375"/>
                <a:gd name="connsiteX25" fmla="*/ 2146300 w 2393950"/>
                <a:gd name="connsiteY25" fmla="*/ 22225 h 79375"/>
                <a:gd name="connsiteX26" fmla="*/ 2228850 w 2393950"/>
                <a:gd name="connsiteY26" fmla="*/ 0 h 79375"/>
                <a:gd name="connsiteX27" fmla="*/ 2311400 w 2393950"/>
                <a:gd name="connsiteY27" fmla="*/ 22225 h 79375"/>
                <a:gd name="connsiteX28" fmla="*/ 2393950 w 2393950"/>
                <a:gd name="connsiteY28" fmla="*/ 0 h 79375"/>
                <a:gd name="connsiteX29" fmla="*/ 2393950 w 2393950"/>
                <a:gd name="connsiteY29" fmla="*/ 57150 h 79375"/>
                <a:gd name="connsiteX30" fmla="*/ 2311400 w 2393950"/>
                <a:gd name="connsiteY30" fmla="*/ 79375 h 79375"/>
                <a:gd name="connsiteX31" fmla="*/ 2228850 w 2393950"/>
                <a:gd name="connsiteY31" fmla="*/ 57150 h 79375"/>
                <a:gd name="connsiteX32" fmla="*/ 2146300 w 2393950"/>
                <a:gd name="connsiteY32" fmla="*/ 79375 h 79375"/>
                <a:gd name="connsiteX33" fmla="*/ 2063750 w 2393950"/>
                <a:gd name="connsiteY33" fmla="*/ 57150 h 79375"/>
                <a:gd name="connsiteX34" fmla="*/ 1981200 w 2393950"/>
                <a:gd name="connsiteY34" fmla="*/ 79375 h 79375"/>
                <a:gd name="connsiteX35" fmla="*/ 1898650 w 2393950"/>
                <a:gd name="connsiteY35" fmla="*/ 57150 h 79375"/>
                <a:gd name="connsiteX36" fmla="*/ 1816100 w 2393950"/>
                <a:gd name="connsiteY36" fmla="*/ 79375 h 79375"/>
                <a:gd name="connsiteX37" fmla="*/ 1733550 w 2393950"/>
                <a:gd name="connsiteY37" fmla="*/ 57150 h 79375"/>
                <a:gd name="connsiteX38" fmla="*/ 1651000 w 2393950"/>
                <a:gd name="connsiteY38" fmla="*/ 79375 h 79375"/>
                <a:gd name="connsiteX39" fmla="*/ 1568450 w 2393950"/>
                <a:gd name="connsiteY39" fmla="*/ 57150 h 79375"/>
                <a:gd name="connsiteX40" fmla="*/ 1485900 w 2393950"/>
                <a:gd name="connsiteY40" fmla="*/ 79375 h 79375"/>
                <a:gd name="connsiteX41" fmla="*/ 1403350 w 2393950"/>
                <a:gd name="connsiteY41" fmla="*/ 57150 h 79375"/>
                <a:gd name="connsiteX42" fmla="*/ 1320800 w 2393950"/>
                <a:gd name="connsiteY42" fmla="*/ 79375 h 79375"/>
                <a:gd name="connsiteX43" fmla="*/ 1238250 w 2393950"/>
                <a:gd name="connsiteY43" fmla="*/ 57150 h 79375"/>
                <a:gd name="connsiteX44" fmla="*/ 1155700 w 2393950"/>
                <a:gd name="connsiteY44" fmla="*/ 79375 h 79375"/>
                <a:gd name="connsiteX45" fmla="*/ 1073150 w 2393950"/>
                <a:gd name="connsiteY45" fmla="*/ 57150 h 79375"/>
                <a:gd name="connsiteX46" fmla="*/ 990600 w 2393950"/>
                <a:gd name="connsiteY46" fmla="*/ 79375 h 79375"/>
                <a:gd name="connsiteX47" fmla="*/ 908050 w 2393950"/>
                <a:gd name="connsiteY47" fmla="*/ 57150 h 79375"/>
                <a:gd name="connsiteX48" fmla="*/ 825500 w 2393950"/>
                <a:gd name="connsiteY48" fmla="*/ 79375 h 79375"/>
                <a:gd name="connsiteX49" fmla="*/ 742950 w 2393950"/>
                <a:gd name="connsiteY49" fmla="*/ 57150 h 79375"/>
                <a:gd name="connsiteX50" fmla="*/ 660400 w 2393950"/>
                <a:gd name="connsiteY50" fmla="*/ 79375 h 79375"/>
                <a:gd name="connsiteX51" fmla="*/ 577850 w 2393950"/>
                <a:gd name="connsiteY51" fmla="*/ 57150 h 79375"/>
                <a:gd name="connsiteX52" fmla="*/ 495300 w 2393950"/>
                <a:gd name="connsiteY52" fmla="*/ 79375 h 79375"/>
                <a:gd name="connsiteX53" fmla="*/ 412750 w 2393950"/>
                <a:gd name="connsiteY53" fmla="*/ 57150 h 79375"/>
                <a:gd name="connsiteX54" fmla="*/ 330200 w 2393950"/>
                <a:gd name="connsiteY54" fmla="*/ 79375 h 79375"/>
                <a:gd name="connsiteX55" fmla="*/ 247650 w 2393950"/>
                <a:gd name="connsiteY55" fmla="*/ 57150 h 79375"/>
                <a:gd name="connsiteX56" fmla="*/ 165100 w 2393950"/>
                <a:gd name="connsiteY56" fmla="*/ 79375 h 79375"/>
                <a:gd name="connsiteX57" fmla="*/ 82550 w 2393950"/>
                <a:gd name="connsiteY57" fmla="*/ 57150 h 79375"/>
                <a:gd name="connsiteX58" fmla="*/ 0 w 2393950"/>
                <a:gd name="connsiteY58" fmla="*/ 79375 h 79375"/>
                <a:gd name="connsiteX59" fmla="*/ 0 w 2393950"/>
                <a:gd name="connsiteY59" fmla="*/ 22225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3950" h="79375">
                  <a:moveTo>
                    <a:pt x="82550" y="0"/>
                  </a:move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lnTo>
                    <a:pt x="0" y="2222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8" name="Freeform: Shape 37">
              <a:extLst>
                <a:ext uri="{FF2B5EF4-FFF2-40B4-BE49-F238E27FC236}">
                  <a16:creationId xmlns:a16="http://schemas.microsoft.com/office/drawing/2014/main" id="{8E1E3A12-6B1A-4613-A736-5E78BF3EC3D2}"/>
                </a:ext>
                <a:ext uri="{C183D7F6-B498-43B3-948B-1728B52AA6E4}">
                  <adec:decorative xmlns:adec="http://schemas.microsoft.com/office/drawing/2017/decorative" val="1"/>
                </a:ext>
              </a:extLst>
            </p:cNvPr>
            <p:cNvSpPr/>
            <p:nvPr>
              <p:custDataLst>
                <p:tags r:id="rId4"/>
              </p:custDataLst>
            </p:nvPr>
          </p:nvSpPr>
          <p:spPr bwMode="auto">
            <a:xfrm>
              <a:off x="928176" y="5176949"/>
              <a:ext cx="2060293" cy="30844"/>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Shape 38">
              <a:extLst>
                <a:ext uri="{FF2B5EF4-FFF2-40B4-BE49-F238E27FC236}">
                  <a16:creationId xmlns:a16="http://schemas.microsoft.com/office/drawing/2014/main" id="{71312705-824A-42E3-8B09-D493DB17336C}"/>
                </a:ext>
                <a:ext uri="{C183D7F6-B498-43B3-948B-1728B52AA6E4}">
                  <adec:decorative xmlns:adec="http://schemas.microsoft.com/office/drawing/2017/decorative" val="1"/>
                </a:ext>
              </a:extLst>
            </p:cNvPr>
            <p:cNvSpPr/>
            <p:nvPr>
              <p:custDataLst>
                <p:tags r:id="rId5"/>
              </p:custDataLst>
            </p:nvPr>
          </p:nvSpPr>
          <p:spPr bwMode="auto">
            <a:xfrm>
              <a:off x="928176" y="5097639"/>
              <a:ext cx="2060293" cy="30844"/>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68224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0C4F3B4-90E1-4F8E-856F-3BB5ADBCFE3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6379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620" name="think-cell Slide" r:id="rId5" imgW="395" imgH="394" progId="TCLayout.ActiveDocument.1">
                  <p:embed/>
                </p:oleObj>
              </mc:Choice>
              <mc:Fallback>
                <p:oleObj name="think-cell Slide" r:id="rId5" imgW="395" imgH="394" progId="TCLayout.ActiveDocument.1">
                  <p:embed/>
                  <p:pic>
                    <p:nvPicPr>
                      <p:cNvPr id="16" name="Object 15" hidden="1">
                        <a:extLst>
                          <a:ext uri="{FF2B5EF4-FFF2-40B4-BE49-F238E27FC236}">
                            <a16:creationId xmlns:a16="http://schemas.microsoft.com/office/drawing/2014/main" id="{10C4F3B4-90E1-4F8E-856F-3BB5ADBCFE37}"/>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BF292A-9321-4ACE-9099-D201105384E2}"/>
              </a:ext>
            </a:extLst>
          </p:cNvPr>
          <p:cNvSpPr>
            <a:spLocks noGrp="1"/>
          </p:cNvSpPr>
          <p:nvPr>
            <p:ph type="title"/>
          </p:nvPr>
        </p:nvSpPr>
        <p:spPr/>
        <p:txBody>
          <a:bodyPr vert="horz"/>
          <a:lstStyle/>
          <a:p>
            <a:r>
              <a:rPr lang="en-US" dirty="0">
                <a:latin typeface="+mj-lt"/>
                <a:sym typeface="Georgia" panose="02040502050405020303" pitchFamily="18" charset="0"/>
              </a:rPr>
              <a:t>Participants referred to DES are increasingly older, compared to Stream C</a:t>
            </a:r>
          </a:p>
        </p:txBody>
      </p:sp>
      <p:sp>
        <p:nvSpPr>
          <p:cNvPr id="250" name="TextBox 249">
            <a:extLst>
              <a:ext uri="{FF2B5EF4-FFF2-40B4-BE49-F238E27FC236}">
                <a16:creationId xmlns:a16="http://schemas.microsoft.com/office/drawing/2014/main" id="{14ADD265-6E5A-473B-B339-C4AE4AD793D0}"/>
              </a:ext>
            </a:extLst>
          </p:cNvPr>
          <p:cNvSpPr txBox="1"/>
          <p:nvPr/>
        </p:nvSpPr>
        <p:spPr>
          <a:xfrm>
            <a:off x="642733" y="1782203"/>
            <a:ext cx="537569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solidFill>
                  <a:srgbClr val="275D38"/>
                </a:solidFill>
                <a:sym typeface="Georgia" panose="02040502050405020303" pitchFamily="18" charset="0"/>
              </a:rPr>
              <a:t>The average age of a participant referred to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Stream C has fallen by 0.5 years since 2016-17</a:t>
            </a:r>
          </a:p>
        </p:txBody>
      </p:sp>
      <p:pic>
        <p:nvPicPr>
          <p:cNvPr id="21" name="Picture 20" descr="Stacked column chart shows the distribution of the age of participants referred to Stream C from FY17 to FY20. &#10;">
            <a:extLst>
              <a:ext uri="{FF2B5EF4-FFF2-40B4-BE49-F238E27FC236}">
                <a16:creationId xmlns:a16="http://schemas.microsoft.com/office/drawing/2014/main" id="{50AA046B-6F40-47AE-835E-F65681A257C9}"/>
              </a:ext>
            </a:extLst>
          </p:cNvPr>
          <p:cNvPicPr>
            <a:picLocks noChangeAspect="1"/>
          </p:cNvPicPr>
          <p:nvPr/>
        </p:nvPicPr>
        <p:blipFill>
          <a:blip r:embed="rId7"/>
          <a:stretch>
            <a:fillRect/>
          </a:stretch>
        </p:blipFill>
        <p:spPr>
          <a:xfrm>
            <a:off x="456322" y="2407598"/>
            <a:ext cx="5377138" cy="3511600"/>
          </a:xfrm>
          <a:prstGeom prst="rect">
            <a:avLst/>
          </a:prstGeom>
        </p:spPr>
      </p:pic>
      <p:sp>
        <p:nvSpPr>
          <p:cNvPr id="252" name="TextBox 251">
            <a:extLst>
              <a:ext uri="{FF2B5EF4-FFF2-40B4-BE49-F238E27FC236}">
                <a16:creationId xmlns:a16="http://schemas.microsoft.com/office/drawing/2014/main" id="{9A272FA4-C4AC-43A7-8863-39D77FE30DF4}"/>
              </a:ext>
            </a:extLst>
          </p:cNvPr>
          <p:cNvSpPr txBox="1"/>
          <p:nvPr/>
        </p:nvSpPr>
        <p:spPr>
          <a:xfrm>
            <a:off x="6187653" y="1782203"/>
            <a:ext cx="537569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solidFill>
                  <a:srgbClr val="275D38"/>
                </a:solidFill>
                <a:sym typeface="Georgia" panose="02040502050405020303" pitchFamily="18" charset="0"/>
              </a:rPr>
              <a:t>The average age of a participant referred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to DES has increased by 0.4 years since FY17</a:t>
            </a:r>
          </a:p>
        </p:txBody>
      </p:sp>
      <p:pic>
        <p:nvPicPr>
          <p:cNvPr id="22" name="Picture 21" descr="Stacked column chart shows the distribution of the age of participants referred to DES from FY17 to FY20. &#10;">
            <a:extLst>
              <a:ext uri="{FF2B5EF4-FFF2-40B4-BE49-F238E27FC236}">
                <a16:creationId xmlns:a16="http://schemas.microsoft.com/office/drawing/2014/main" id="{7F4E97C7-70C9-4223-BE89-9B6D0A4AC984}"/>
              </a:ext>
            </a:extLst>
          </p:cNvPr>
          <p:cNvPicPr>
            <a:picLocks noChangeAspect="1"/>
          </p:cNvPicPr>
          <p:nvPr/>
        </p:nvPicPr>
        <p:blipFill>
          <a:blip r:embed="rId8"/>
          <a:stretch>
            <a:fillRect/>
          </a:stretch>
        </p:blipFill>
        <p:spPr>
          <a:xfrm>
            <a:off x="6096000" y="2419791"/>
            <a:ext cx="5425910" cy="3499407"/>
          </a:xfrm>
          <a:prstGeom prst="rect">
            <a:avLst/>
          </a:prstGeom>
        </p:spPr>
      </p:pic>
      <p:pic>
        <p:nvPicPr>
          <p:cNvPr id="15" name="Picture 14">
            <a:extLst>
              <a:ext uri="{FF2B5EF4-FFF2-40B4-BE49-F238E27FC236}">
                <a16:creationId xmlns:a16="http://schemas.microsoft.com/office/drawing/2014/main" id="{6AD6F369-E521-47CA-8CB6-4DE87B58642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719388" y="5938837"/>
            <a:ext cx="7315834" cy="304826"/>
          </a:xfrm>
          <a:prstGeom prst="rect">
            <a:avLst/>
          </a:prstGeom>
        </p:spPr>
      </p:pic>
      <p:sp>
        <p:nvSpPr>
          <p:cNvPr id="259" name="ee4pFootnotes">
            <a:extLst>
              <a:ext uri="{FF2B5EF4-FFF2-40B4-BE49-F238E27FC236}">
                <a16:creationId xmlns:a16="http://schemas.microsoft.com/office/drawing/2014/main" id="{63315A5C-32FC-4EF3-BD38-6E6C4F0405BF}"/>
              </a:ext>
              <a:ext uri="{C183D7F6-B498-43B3-948B-1728B52AA6E4}">
                <adec:decorative xmlns:adec="http://schemas.microsoft.com/office/drawing/2017/decorative" val="0"/>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Age refers to age at point of referral. </a:t>
            </a:r>
          </a:p>
          <a:p>
            <a:pPr>
              <a:lnSpc>
                <a:spcPct val="90000"/>
              </a:lnSpc>
            </a:pPr>
            <a:r>
              <a:rPr lang="en-US" sz="1000" dirty="0">
                <a:solidFill>
                  <a:srgbClr val="7F7F7F">
                    <a:lumMod val="100000"/>
                  </a:srgbClr>
                </a:solidFill>
                <a:sym typeface="Georgia" panose="02040502050405020303" pitchFamily="18" charset="0"/>
              </a:rPr>
              <a:t>Source: DSS; BCG analysis</a:t>
            </a:r>
          </a:p>
        </p:txBody>
      </p:sp>
    </p:spTree>
    <p:extLst>
      <p:ext uri="{BB962C8B-B14F-4D97-AF65-F5344CB8AC3E}">
        <p14:creationId xmlns:p14="http://schemas.microsoft.com/office/powerpoint/2010/main" val="4217970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0C4F3B4-90E1-4F8E-856F-3BB5ADBCFE3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604445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644" name="think-cell Slide" r:id="rId5" imgW="395" imgH="394" progId="TCLayout.ActiveDocument.1">
                  <p:embed/>
                </p:oleObj>
              </mc:Choice>
              <mc:Fallback>
                <p:oleObj name="think-cell Slide" r:id="rId5" imgW="395" imgH="394" progId="TCLayout.ActiveDocument.1">
                  <p:embed/>
                  <p:pic>
                    <p:nvPicPr>
                      <p:cNvPr id="16" name="Object 15" hidden="1">
                        <a:extLst>
                          <a:ext uri="{FF2B5EF4-FFF2-40B4-BE49-F238E27FC236}">
                            <a16:creationId xmlns:a16="http://schemas.microsoft.com/office/drawing/2014/main" id="{10C4F3B4-90E1-4F8E-856F-3BB5ADBCFE37}"/>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BF292A-9321-4ACE-9099-D201105384E2}"/>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Participants referred DES are increasingly assessed as </a:t>
            </a:r>
            <a:br>
              <a:rPr lang="en-US" dirty="0">
                <a:latin typeface="+mj-lt"/>
                <a:sym typeface="Georgia" panose="02040502050405020303" pitchFamily="18" charset="0"/>
              </a:rPr>
            </a:br>
            <a:r>
              <a:rPr lang="en-US" dirty="0">
                <a:latin typeface="+mj-lt"/>
                <a:sym typeface="Georgia" panose="02040502050405020303" pitchFamily="18" charset="0"/>
              </a:rPr>
              <a:t>less capable of 23+ hours of work per week than previously</a:t>
            </a:r>
          </a:p>
        </p:txBody>
      </p:sp>
      <p:sp>
        <p:nvSpPr>
          <p:cNvPr id="224" name="TextBox 223">
            <a:extLst>
              <a:ext uri="{FF2B5EF4-FFF2-40B4-BE49-F238E27FC236}">
                <a16:creationId xmlns:a16="http://schemas.microsoft.com/office/drawing/2014/main" id="{29AA8051-D5BE-49E6-AC95-FACEB9BA3F41}"/>
              </a:ext>
            </a:extLst>
          </p:cNvPr>
          <p:cNvSpPr txBox="1"/>
          <p:nvPr/>
        </p:nvSpPr>
        <p:spPr>
          <a:xfrm>
            <a:off x="630000" y="1782203"/>
            <a:ext cx="529156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solidFill>
                  <a:srgbClr val="275D38"/>
                </a:solidFill>
                <a:sym typeface="Georgia" panose="02040502050405020303" pitchFamily="18" charset="0"/>
              </a:rPr>
              <a:t>Share of referrals to Stream C assessed as capable of</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full-time work has remained broadly steady…</a:t>
            </a:r>
          </a:p>
        </p:txBody>
      </p:sp>
      <p:pic>
        <p:nvPicPr>
          <p:cNvPr id="20" name="Picture 19" descr="Stacked column chart shows the distribution of the assessed work capacity of participants referred to Stream C from FY17 to FY20. &#10;">
            <a:extLst>
              <a:ext uri="{FF2B5EF4-FFF2-40B4-BE49-F238E27FC236}">
                <a16:creationId xmlns:a16="http://schemas.microsoft.com/office/drawing/2014/main" id="{14F3FD2F-7A3F-44B4-A825-BC1F00AEB86E}"/>
              </a:ext>
            </a:extLst>
          </p:cNvPr>
          <p:cNvPicPr>
            <a:picLocks noChangeAspect="1"/>
          </p:cNvPicPr>
          <p:nvPr/>
        </p:nvPicPr>
        <p:blipFill>
          <a:blip r:embed="rId7"/>
          <a:stretch>
            <a:fillRect/>
          </a:stretch>
        </p:blipFill>
        <p:spPr>
          <a:xfrm>
            <a:off x="565396" y="2327256"/>
            <a:ext cx="5108891" cy="3523793"/>
          </a:xfrm>
          <a:prstGeom prst="rect">
            <a:avLst/>
          </a:prstGeom>
        </p:spPr>
      </p:pic>
      <p:sp>
        <p:nvSpPr>
          <p:cNvPr id="225" name="TextBox 224">
            <a:extLst>
              <a:ext uri="{FF2B5EF4-FFF2-40B4-BE49-F238E27FC236}">
                <a16:creationId xmlns:a16="http://schemas.microsoft.com/office/drawing/2014/main" id="{5602E23A-1F74-4B9E-AEA4-B4F3C2A8806B}"/>
              </a:ext>
            </a:extLst>
          </p:cNvPr>
          <p:cNvSpPr txBox="1"/>
          <p:nvPr/>
        </p:nvSpPr>
        <p:spPr>
          <a:xfrm>
            <a:off x="6130940" y="1784856"/>
            <a:ext cx="543241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solidFill>
                  <a:srgbClr val="275D38"/>
                </a:solidFill>
                <a:sym typeface="Georgia" panose="02040502050405020303" pitchFamily="18" charset="0"/>
              </a:rPr>
              <a:t>…while referrals to DES are increasingly dominated by the 15 – 22 hour bracket, with an overall fall in average hours</a:t>
            </a:r>
          </a:p>
        </p:txBody>
      </p:sp>
      <p:pic>
        <p:nvPicPr>
          <p:cNvPr id="23" name="Picture 22" descr="Stacked column chart shows the distribution of the assessed work capacity of participants referred to DES from FY17 to FY20. &#10;">
            <a:extLst>
              <a:ext uri="{FF2B5EF4-FFF2-40B4-BE49-F238E27FC236}">
                <a16:creationId xmlns:a16="http://schemas.microsoft.com/office/drawing/2014/main" id="{49B8E591-0FBC-44AD-8E6F-1F26C15148A0}"/>
              </a:ext>
            </a:extLst>
          </p:cNvPr>
          <p:cNvPicPr>
            <a:picLocks noChangeAspect="1"/>
          </p:cNvPicPr>
          <p:nvPr/>
        </p:nvPicPr>
        <p:blipFill>
          <a:blip r:embed="rId8"/>
          <a:stretch>
            <a:fillRect/>
          </a:stretch>
        </p:blipFill>
        <p:spPr>
          <a:xfrm>
            <a:off x="6253072" y="2339450"/>
            <a:ext cx="5188146" cy="3511600"/>
          </a:xfrm>
          <a:prstGeom prst="rect">
            <a:avLst/>
          </a:prstGeom>
        </p:spPr>
      </p:pic>
      <p:pic>
        <p:nvPicPr>
          <p:cNvPr id="3" name="Picture 2">
            <a:extLst>
              <a:ext uri="{FF2B5EF4-FFF2-40B4-BE49-F238E27FC236}">
                <a16:creationId xmlns:a16="http://schemas.microsoft.com/office/drawing/2014/main" id="{7389F176-7F14-4394-9B84-FAF9817DF17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222242" y="5927175"/>
            <a:ext cx="4541914" cy="304826"/>
          </a:xfrm>
          <a:prstGeom prst="rect">
            <a:avLst/>
          </a:prstGeom>
        </p:spPr>
      </p:pic>
      <p:sp>
        <p:nvSpPr>
          <p:cNvPr id="221" name="ee4pFootnotes">
            <a:extLst>
              <a:ext uri="{FF2B5EF4-FFF2-40B4-BE49-F238E27FC236}">
                <a16:creationId xmlns:a16="http://schemas.microsoft.com/office/drawing/2014/main" id="{09088A85-A894-4F35-B6C3-2EE16FA305F6}"/>
              </a:ext>
            </a:extLst>
          </p:cNvPr>
          <p:cNvSpPr>
            <a:spLocks noChangeArrowheads="1"/>
          </p:cNvSpPr>
          <p:nvPr/>
        </p:nvSpPr>
        <p:spPr bwMode="auto">
          <a:xfrm>
            <a:off x="630000" y="6282941"/>
            <a:ext cx="9708318"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Assumes NA = 30+ capacity. 8+ work capacity category is for DSP participants. Average hours is calculated assuming the lower end of the hours/week range </a:t>
            </a:r>
          </a:p>
          <a:p>
            <a:pPr>
              <a:lnSpc>
                <a:spcPct val="90000"/>
              </a:lnSpc>
            </a:pPr>
            <a:r>
              <a:rPr lang="en-US" sz="1000" dirty="0">
                <a:solidFill>
                  <a:srgbClr val="7F7F7F">
                    <a:lumMod val="100000"/>
                  </a:srgbClr>
                </a:solidFill>
                <a:sym typeface="Georgia" panose="02040502050405020303" pitchFamily="18" charset="0"/>
              </a:rPr>
              <a:t>Source: DSS; BCG analysis</a:t>
            </a:r>
          </a:p>
        </p:txBody>
      </p:sp>
    </p:spTree>
    <p:extLst>
      <p:ext uri="{BB962C8B-B14F-4D97-AF65-F5344CB8AC3E}">
        <p14:creationId xmlns:p14="http://schemas.microsoft.com/office/powerpoint/2010/main" val="1201166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7139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7667"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7C9862-254C-4839-86E1-F4D02929D4E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In particular, participants with a disability are increasingly likely to receive program recommendation for DES over Stream C </a:t>
            </a:r>
          </a:p>
        </p:txBody>
      </p:sp>
      <p:sp>
        <p:nvSpPr>
          <p:cNvPr id="272" name="TextBox 271">
            <a:extLst>
              <a:ext uri="{FF2B5EF4-FFF2-40B4-BE49-F238E27FC236}">
                <a16:creationId xmlns:a16="http://schemas.microsoft.com/office/drawing/2014/main" id="{94E08C6E-7924-422B-A484-5E6B2A8D554B}"/>
              </a:ext>
            </a:extLst>
          </p:cNvPr>
          <p:cNvSpPr txBox="1"/>
          <p:nvPr/>
        </p:nvSpPr>
        <p:spPr>
          <a:xfrm>
            <a:off x="630000" y="1786777"/>
            <a:ext cx="5205835" cy="483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275D38"/>
                </a:solidFill>
                <a:sym typeface="Georgia" panose="02040502050405020303" pitchFamily="18" charset="0"/>
              </a:rPr>
              <a:t>More participants with a disability receive a DES program recommendation…</a:t>
            </a:r>
          </a:p>
        </p:txBody>
      </p:sp>
      <p:pic>
        <p:nvPicPr>
          <p:cNvPr id="6" name="Picture 5" descr="Staked column chart showing the breakdown of program recommendations for participants with primary disability, from FY17 to FY2020. Across time, the probability of being recommended D-E-S has been around 90%, albeit slightly higher (92%) after the 2018 reforms compared to previously (when it was around 87% to 89%).&#10;">
            <a:extLst>
              <a:ext uri="{FF2B5EF4-FFF2-40B4-BE49-F238E27FC236}">
                <a16:creationId xmlns:a16="http://schemas.microsoft.com/office/drawing/2014/main" id="{0B1F01E8-01D7-4428-AE2E-1C233D9B1308}"/>
              </a:ext>
            </a:extLst>
          </p:cNvPr>
          <p:cNvPicPr>
            <a:picLocks noChangeAspect="1"/>
          </p:cNvPicPr>
          <p:nvPr/>
        </p:nvPicPr>
        <p:blipFill>
          <a:blip r:embed="rId7"/>
          <a:stretch>
            <a:fillRect/>
          </a:stretch>
        </p:blipFill>
        <p:spPr>
          <a:xfrm>
            <a:off x="636396" y="2335623"/>
            <a:ext cx="4999153" cy="3743268"/>
          </a:xfrm>
          <a:prstGeom prst="rect">
            <a:avLst/>
          </a:prstGeom>
        </p:spPr>
      </p:pic>
      <p:sp>
        <p:nvSpPr>
          <p:cNvPr id="207" name="TextBox 206">
            <a:extLst>
              <a:ext uri="{FF2B5EF4-FFF2-40B4-BE49-F238E27FC236}">
                <a16:creationId xmlns:a16="http://schemas.microsoft.com/office/drawing/2014/main" id="{CD664363-44DE-488E-973A-69F54D503465}"/>
              </a:ext>
            </a:extLst>
          </p:cNvPr>
          <p:cNvSpPr txBox="1"/>
          <p:nvPr/>
        </p:nvSpPr>
        <p:spPr>
          <a:xfrm>
            <a:off x="6357515" y="1786777"/>
            <a:ext cx="5205835" cy="483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275D38"/>
                </a:solidFill>
                <a:sym typeface="Georgia" panose="02040502050405020303" pitchFamily="18" charset="0"/>
              </a:rPr>
              <a:t>…and participants are, on average,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receiving lower estimated work capacity</a:t>
            </a:r>
          </a:p>
        </p:txBody>
      </p:sp>
      <p:pic>
        <p:nvPicPr>
          <p:cNvPr id="12" name="Picture 11" descr="Stacked column chart showing estimate work capacity from FY17 to FY20. The share of participants assessed at 8 to 14 hours work capacity has increased from 40% in FY17 to 50% in FY20.&#10;">
            <a:extLst>
              <a:ext uri="{FF2B5EF4-FFF2-40B4-BE49-F238E27FC236}">
                <a16:creationId xmlns:a16="http://schemas.microsoft.com/office/drawing/2014/main" id="{A5103565-59CE-49E9-A520-C882916A93D5}"/>
              </a:ext>
            </a:extLst>
          </p:cNvPr>
          <p:cNvPicPr>
            <a:picLocks noChangeAspect="1"/>
          </p:cNvPicPr>
          <p:nvPr/>
        </p:nvPicPr>
        <p:blipFill>
          <a:blip r:embed="rId8"/>
          <a:stretch>
            <a:fillRect/>
          </a:stretch>
        </p:blipFill>
        <p:spPr>
          <a:xfrm>
            <a:off x="6119150" y="2434319"/>
            <a:ext cx="5371042" cy="3737172"/>
          </a:xfrm>
          <a:prstGeom prst="rect">
            <a:avLst/>
          </a:prstGeom>
        </p:spPr>
      </p:pic>
      <p:sp>
        <p:nvSpPr>
          <p:cNvPr id="368" name="ee4pFootnotes">
            <a:extLst>
              <a:ext uri="{FF2B5EF4-FFF2-40B4-BE49-F238E27FC236}">
                <a16:creationId xmlns:a16="http://schemas.microsoft.com/office/drawing/2014/main" id="{195F57A9-3713-4CFD-A1BC-02A5786610DC}"/>
              </a:ext>
            </a:extLst>
          </p:cNvPr>
          <p:cNvSpPr>
            <a:spLocks noChangeArrowheads="1"/>
          </p:cNvSpPr>
          <p:nvPr/>
        </p:nvSpPr>
        <p:spPr bwMode="auto">
          <a:xfrm>
            <a:off x="630000" y="614444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Unable to be completed ESAts have been removed from this analysis. Other refers to all other outcomes except DES and Stream C, such as Stream A &amp; B, Unable to benefit, ADE, etc.  Assumes NA is 30+ work capacity. 8+ is for DSP participants </a:t>
            </a:r>
          </a:p>
          <a:p>
            <a:pPr>
              <a:lnSpc>
                <a:spcPct val="90000"/>
              </a:lnSpc>
            </a:pPr>
            <a:r>
              <a:rPr lang="en-US" sz="1000" dirty="0">
                <a:solidFill>
                  <a:srgbClr val="7F7F7F">
                    <a:lumMod val="100000"/>
                  </a:srgbClr>
                </a:solidFill>
                <a:sym typeface="Georgia" panose="02040502050405020303" pitchFamily="18" charset="0"/>
              </a:rPr>
              <a:t>Source: DSS; BCG analysis</a:t>
            </a:r>
          </a:p>
        </p:txBody>
      </p:sp>
    </p:spTree>
    <p:extLst>
      <p:ext uri="{BB962C8B-B14F-4D97-AF65-F5344CB8AC3E}">
        <p14:creationId xmlns:p14="http://schemas.microsoft.com/office/powerpoint/2010/main" val="1297024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91"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B1F5AB-24DC-44AD-8832-2E6193AA0A8D}"/>
              </a:ext>
            </a:extLst>
          </p:cNvPr>
          <p:cNvSpPr>
            <a:spLocks noGrp="1"/>
          </p:cNvSpPr>
          <p:nvPr>
            <p:ph type="title"/>
          </p:nvPr>
        </p:nvSpPr>
        <p:spPr>
          <a:xfrm>
            <a:off x="639044" y="2973076"/>
            <a:ext cx="3199529" cy="706347"/>
          </a:xfrm>
        </p:spPr>
        <p:txBody>
          <a:bodyPr vert="horz" wrap="square" lIns="0" tIns="0" rIns="0" bIns="0" rtlCol="0" anchor="ctr">
            <a:spAutoFit/>
          </a:body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endParaRPr lang="en-US" sz="5100" dirty="0">
              <a:gradFill>
                <a:gsLst>
                  <a:gs pos="100000">
                    <a:schemeClr val="tx2"/>
                  </a:gs>
                  <a:gs pos="2000">
                    <a:schemeClr val="accent2"/>
                  </a:gs>
                </a:gsLst>
                <a:lin ang="2700000" scaled="0"/>
              </a:gradFill>
              <a:latin typeface="+mn-lt"/>
            </a:endParaRPr>
          </a:p>
        </p:txBody>
      </p:sp>
      <p:sp>
        <p:nvSpPr>
          <p:cNvPr id="93" name="Rectangle 92">
            <a:extLst>
              <a:ext uri="{FF2B5EF4-FFF2-40B4-BE49-F238E27FC236}">
                <a16:creationId xmlns:a16="http://schemas.microsoft.com/office/drawing/2014/main" id="{682EE878-D146-470D-99CB-B77F2EF807CC}"/>
              </a:ext>
            </a:extLst>
          </p:cNvPr>
          <p:cNvSpPr/>
          <p:nvPr/>
        </p:nvSpPr>
        <p:spPr>
          <a:xfrm>
            <a:off x="5021826" y="1387256"/>
            <a:ext cx="6209072" cy="3877985"/>
          </a:xfrm>
          <a:prstGeom prst="rect">
            <a:avLst/>
          </a:prstGeom>
        </p:spPr>
        <p:txBody>
          <a:bodyPr wrap="square" lIns="0" tIns="0" rIns="0" bIns="0" anchor="ctr">
            <a:spAutoFit/>
          </a:bodyPr>
          <a:lstStyle/>
          <a:p>
            <a:r>
              <a:rPr lang="en-AU" sz="1400" dirty="0"/>
              <a:t>This report has been specifically created for the Commonwealth Department of Social Services (DSS).  The purpose of this report is to provide general and preliminary information, and its contents should not be relied upon or construed as such by DSS or a third party.  The contents of this report are disclosed in good faith, and subject to change without notice.  The report does not contain a complete analysis of every material fact on the subject matter, and all warranties, representations and guarantees pertaining to the reliability, timelines, suitability, accuracy or completeness of its contents are expressly disclaimed.  BCG, its subsidiaries and affiliates disclaim all liability relating to or arising from access, use or reliance on this report.  The DSS is solely responsible for its interpretation of, and decisions taken, based on this report.  Except for claims which cannot be capped at law, in no event will BCG, its subsidiaries and affiliates be liable for direct, indirect, incidental, special or consequential losses arising from the information in this report, whether arising out of contract (including under an indemnity), tort (including negligence), statute, strict liability, third party claims or otherwise, resulting from or related to this report, whether or not such party knew of should have known of the possibility of any such damages.</a:t>
            </a:r>
          </a:p>
        </p:txBody>
      </p:sp>
      <p:cxnSp>
        <p:nvCxnSpPr>
          <p:cNvPr id="95" name="Straight Connector 94">
            <a:extLst>
              <a:ext uri="{FF2B5EF4-FFF2-40B4-BE49-F238E27FC236}">
                <a16:creationId xmlns:a16="http://schemas.microsoft.com/office/drawing/2014/main" id="{BAFF070F-A64C-46B1-A602-FE5573CF8253}"/>
              </a:ext>
              <a:ext uri="{C183D7F6-B498-43B3-948B-1728B52AA6E4}">
                <adec:decorative xmlns:adec="http://schemas.microsoft.com/office/drawing/2017/decorative" val="1"/>
              </a:ext>
            </a:extLst>
          </p:cNvPr>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40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715" name="think-cell Slide" r:id="rId5" imgW="286" imgH="286" progId="TCLayout.ActiveDocument.1">
                  <p:embed/>
                </p:oleObj>
              </mc:Choice>
              <mc:Fallback>
                <p:oleObj name="think-cell Slide" r:id="rId5" imgW="286" imgH="286" progId="TCLayout.ActiveDocument.1">
                  <p:embed/>
                  <p:pic>
                    <p:nvPicPr>
                      <p:cNvPr id="3" name="Object 2" hidden="1">
                        <a:extLs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DA3773-A8E5-416F-99F8-D05F08651EF2}"/>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r>
              <a:rPr lang="en-US" dirty="0"/>
              <a:t>Thank you</a:t>
            </a:r>
          </a:p>
        </p:txBody>
      </p:sp>
    </p:spTree>
    <p:extLst>
      <p:ext uri="{BB962C8B-B14F-4D97-AF65-F5344CB8AC3E}">
        <p14:creationId xmlns:p14="http://schemas.microsoft.com/office/powerpoint/2010/main" val="124946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42A1EE-EAB6-4BB7-AB43-96E7279F195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153651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91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D842A1EE-EAB6-4BB7-AB43-96E7279F195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AA8A6AF-C19E-487B-8AD9-A744694C866B}"/>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Entry to DES, jobactive, and CDP is managed through </a:t>
            </a:r>
            <a:r>
              <a:rPr lang="en-US" dirty="0" err="1">
                <a:latin typeface="+mj-lt"/>
                <a:sym typeface="Georgia" panose="02040502050405020303" pitchFamily="18" charset="0"/>
              </a:rPr>
              <a:t>JSCIs</a:t>
            </a:r>
            <a:r>
              <a:rPr lang="en-US" dirty="0">
                <a:latin typeface="+mj-lt"/>
                <a:sym typeface="Georgia" panose="02040502050405020303" pitchFamily="18" charset="0"/>
              </a:rPr>
              <a:t> and ESAts </a:t>
            </a:r>
            <a:br>
              <a:rPr lang="en-US" dirty="0">
                <a:latin typeface="+mj-lt"/>
                <a:sym typeface="Georgia" panose="02040502050405020303" pitchFamily="18" charset="0"/>
              </a:rPr>
            </a:br>
            <a:r>
              <a:rPr lang="en-US" dirty="0">
                <a:latin typeface="+mj-lt"/>
                <a:sym typeface="Georgia" panose="02040502050405020303" pitchFamily="18" charset="0"/>
              </a:rPr>
              <a:t>(while </a:t>
            </a:r>
            <a:r>
              <a:rPr lang="en-US" dirty="0" err="1">
                <a:latin typeface="+mj-lt"/>
                <a:sym typeface="Georgia" panose="02040502050405020303" pitchFamily="18" charset="0"/>
              </a:rPr>
              <a:t>JCAs</a:t>
            </a:r>
            <a:r>
              <a:rPr lang="en-US" dirty="0">
                <a:latin typeface="+mj-lt"/>
                <a:sym typeface="Georgia" panose="02040502050405020303" pitchFamily="18" charset="0"/>
              </a:rPr>
              <a:t> manage eligibility for DSP)</a:t>
            </a:r>
          </a:p>
        </p:txBody>
      </p:sp>
      <p:graphicFrame>
        <p:nvGraphicFramePr>
          <p:cNvPr id="7" name="Table 6">
            <a:extLst>
              <a:ext uri="{FF2B5EF4-FFF2-40B4-BE49-F238E27FC236}">
                <a16:creationId xmlns:a16="http://schemas.microsoft.com/office/drawing/2014/main" id="{D833FDA9-89C3-46DC-8477-A7E26C839DB5}"/>
              </a:ext>
            </a:extLst>
          </p:cNvPr>
          <p:cNvGraphicFramePr>
            <a:graphicFrameLocks noGrp="1"/>
          </p:cNvGraphicFramePr>
          <p:nvPr>
            <p:extLst>
              <p:ext uri="{D42A27DB-BD31-4B8C-83A1-F6EECF244321}">
                <p14:modId xmlns:p14="http://schemas.microsoft.com/office/powerpoint/2010/main" val="1742720856"/>
              </p:ext>
            </p:extLst>
          </p:nvPr>
        </p:nvGraphicFramePr>
        <p:xfrm>
          <a:off x="630000" y="1293181"/>
          <a:ext cx="10933350" cy="5151120"/>
        </p:xfrm>
        <a:graphic>
          <a:graphicData uri="http://schemas.openxmlformats.org/drawingml/2006/table">
            <a:tbl>
              <a:tblPr firstRow="1" bandRow="1">
                <a:tableStyleId>{5C22544A-7EE6-4342-B048-85BDC9FD1C3A}</a:tableStyleId>
              </a:tblPr>
              <a:tblGrid>
                <a:gridCol w="1555416">
                  <a:extLst>
                    <a:ext uri="{9D8B030D-6E8A-4147-A177-3AD203B41FA5}">
                      <a16:colId xmlns:a16="http://schemas.microsoft.com/office/drawing/2014/main" val="2998698521"/>
                    </a:ext>
                  </a:extLst>
                </a:gridCol>
                <a:gridCol w="3319272">
                  <a:extLst>
                    <a:ext uri="{9D8B030D-6E8A-4147-A177-3AD203B41FA5}">
                      <a16:colId xmlns:a16="http://schemas.microsoft.com/office/drawing/2014/main" val="2808805929"/>
                    </a:ext>
                  </a:extLst>
                </a:gridCol>
                <a:gridCol w="3029331">
                  <a:extLst>
                    <a:ext uri="{9D8B030D-6E8A-4147-A177-3AD203B41FA5}">
                      <a16:colId xmlns:a16="http://schemas.microsoft.com/office/drawing/2014/main" val="626280843"/>
                    </a:ext>
                  </a:extLst>
                </a:gridCol>
                <a:gridCol w="3029331">
                  <a:extLst>
                    <a:ext uri="{9D8B030D-6E8A-4147-A177-3AD203B41FA5}">
                      <a16:colId xmlns:a16="http://schemas.microsoft.com/office/drawing/2014/main" val="385665632"/>
                    </a:ext>
                  </a:extLst>
                </a:gridCol>
              </a:tblGrid>
              <a:tr h="283026">
                <a:tc>
                  <a:txBody>
                    <a:bodyPr/>
                    <a:lstStyle/>
                    <a:p>
                      <a:endParaRPr lang="en-US" sz="1600" dirty="0">
                        <a:latin typeface="+mn-lt"/>
                        <a:sym typeface="Georgia" panose="02040502050405020303" pitchFamily="18" charset="0"/>
                      </a:endParaRPr>
                    </a:p>
                  </a:txBody>
                  <a:tcPr>
                    <a:lnB w="12700" cap="flat" cmpd="sng" algn="ctr">
                      <a:solidFill>
                        <a:schemeClr val="tx2"/>
                      </a:solidFill>
                      <a:prstDash val="solid"/>
                      <a:round/>
                      <a:headEnd type="none" w="med" len="med"/>
                      <a:tailEnd type="none" w="med" len="med"/>
                    </a:lnB>
                    <a:noFill/>
                  </a:tcPr>
                </a:tc>
                <a:tc>
                  <a:txBody>
                    <a:bodyPr/>
                    <a:lstStyle/>
                    <a:p>
                      <a:r>
                        <a:rPr lang="en-US" sz="1600" b="0" dirty="0" err="1">
                          <a:solidFill>
                            <a:srgbClr val="000000"/>
                          </a:solidFill>
                          <a:latin typeface="+mn-lt"/>
                          <a:sym typeface="Georgia" panose="02040502050405020303" pitchFamily="18" charset="0"/>
                        </a:rPr>
                        <a:t>JSCI</a:t>
                      </a:r>
                      <a:endParaRPr lang="en-US" sz="1600" b="0" dirty="0">
                        <a:solidFill>
                          <a:srgbClr val="000000"/>
                        </a:solidFill>
                        <a:latin typeface="+mn-lt"/>
                        <a:sym typeface="Georgia" panose="02040502050405020303" pitchFamily="18" charset="0"/>
                      </a:endParaRPr>
                    </a:p>
                  </a:txBody>
                  <a:tcPr anchor="b">
                    <a:lnB w="12700" cap="flat" cmpd="sng" algn="ctr">
                      <a:solidFill>
                        <a:schemeClr val="tx2"/>
                      </a:solidFill>
                      <a:prstDash val="solid"/>
                      <a:round/>
                      <a:headEnd type="none" w="med" len="med"/>
                      <a:tailEnd type="none" w="med" len="med"/>
                    </a:lnB>
                    <a:noFill/>
                  </a:tcPr>
                </a:tc>
                <a:tc>
                  <a:txBody>
                    <a:bodyPr/>
                    <a:lstStyle/>
                    <a:p>
                      <a:r>
                        <a:rPr lang="en-US" sz="1600" b="0" dirty="0">
                          <a:solidFill>
                            <a:srgbClr val="000000"/>
                          </a:solidFill>
                          <a:latin typeface="+mn-lt"/>
                          <a:sym typeface="Georgia" panose="02040502050405020303" pitchFamily="18" charset="0"/>
                        </a:rPr>
                        <a:t>ESAt</a:t>
                      </a:r>
                    </a:p>
                  </a:txBody>
                  <a:tcPr anchor="b">
                    <a:lnB w="12700" cap="flat" cmpd="sng" algn="ctr">
                      <a:solidFill>
                        <a:schemeClr val="tx2"/>
                      </a:solidFill>
                      <a:prstDash val="solid"/>
                      <a:round/>
                      <a:headEnd type="none" w="med" len="med"/>
                      <a:tailEnd type="none" w="med" len="med"/>
                    </a:lnB>
                    <a:noFill/>
                  </a:tcPr>
                </a:tc>
                <a:tc>
                  <a:txBody>
                    <a:bodyPr/>
                    <a:lstStyle/>
                    <a:p>
                      <a:r>
                        <a:rPr lang="en-US" sz="1600" b="0" dirty="0">
                          <a:solidFill>
                            <a:srgbClr val="000000"/>
                          </a:solidFill>
                          <a:latin typeface="+mn-lt"/>
                          <a:sym typeface="Georgia" panose="02040502050405020303" pitchFamily="18" charset="0"/>
                        </a:rPr>
                        <a:t>Job Capacity Assessment (</a:t>
                      </a:r>
                      <a:r>
                        <a:rPr lang="en-US" sz="1600" b="0" dirty="0" err="1">
                          <a:solidFill>
                            <a:srgbClr val="000000"/>
                          </a:solidFill>
                          <a:latin typeface="+mn-lt"/>
                          <a:sym typeface="Georgia" panose="02040502050405020303" pitchFamily="18" charset="0"/>
                        </a:rPr>
                        <a:t>JCA</a:t>
                      </a:r>
                      <a:r>
                        <a:rPr lang="en-US" sz="1600" b="0" dirty="0">
                          <a:solidFill>
                            <a:srgbClr val="000000"/>
                          </a:solidFill>
                          <a:latin typeface="+mn-lt"/>
                          <a:sym typeface="Georgia" panose="02040502050405020303" pitchFamily="18" charset="0"/>
                        </a:rPr>
                        <a:t>)</a:t>
                      </a:r>
                    </a:p>
                  </a:txBody>
                  <a:tcPr anchor="b">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86866581"/>
                  </a:ext>
                </a:extLst>
              </a:tr>
              <a:tr h="742451">
                <a:tc>
                  <a:txBody>
                    <a:bodyPr/>
                    <a:lstStyle/>
                    <a:p>
                      <a:pPr algn="l"/>
                      <a:r>
                        <a:rPr lang="en-US" sz="1100" b="1" dirty="0">
                          <a:solidFill>
                            <a:schemeClr val="bg1"/>
                          </a:solidFill>
                          <a:latin typeface="+mn-lt"/>
                          <a:sym typeface="Georgia" panose="02040502050405020303" pitchFamily="18" charset="0"/>
                        </a:rPr>
                        <a:t>Description</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rgbClr val="000000">
                              <a:lumMod val="100000"/>
                            </a:srgbClr>
                          </a:solidFill>
                          <a:latin typeface="+mn-lt"/>
                          <a:sym typeface="Georgia" panose="02040502050405020303" pitchFamily="18" charset="0"/>
                        </a:rPr>
                        <a:t>Most job seekers complete the JSCI when they first register for employment assistance with Services Australia and when there is a change in their circumstances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rgbClr val="000000">
                              <a:lumMod val="100000"/>
                            </a:srgbClr>
                          </a:solidFill>
                          <a:latin typeface="+mn-lt"/>
                          <a:sym typeface="Georgia" panose="02040502050405020303" pitchFamily="18" charset="0"/>
                        </a:rPr>
                        <a:t>Initial assessment to determine the appropriate employment service for the job seeker (those with more complex barriers or needs may complete the JSCI as well as </a:t>
                      </a:r>
                      <a:r>
                        <a:rPr lang="en-AU" sz="1100" b="0" i="0" u="none" kern="1200" spc="0" dirty="0" err="1">
                          <a:solidFill>
                            <a:srgbClr val="000000">
                              <a:lumMod val="100000"/>
                            </a:srgbClr>
                          </a:solidFill>
                          <a:latin typeface="+mn-lt"/>
                          <a:sym typeface="Georgia" panose="02040502050405020303" pitchFamily="18" charset="0"/>
                        </a:rPr>
                        <a:t>ESAt</a:t>
                      </a:r>
                      <a:r>
                        <a:rPr lang="en-AU" sz="1100" b="0" i="0" u="none" kern="1200" spc="0" dirty="0">
                          <a:solidFill>
                            <a:srgbClr val="000000">
                              <a:lumMod val="100000"/>
                            </a:srgbClr>
                          </a:solidFill>
                          <a:latin typeface="+mn-lt"/>
                          <a:sym typeface="Georgia" panose="02040502050405020303" pitchFamily="18" charset="0"/>
                        </a:rPr>
                        <a:t>/</a:t>
                      </a:r>
                      <a:r>
                        <a:rPr lang="en-AU" sz="1100" b="0" i="0" u="none" kern="1200" spc="0" dirty="0" err="1">
                          <a:solidFill>
                            <a:srgbClr val="000000">
                              <a:lumMod val="100000"/>
                            </a:srgbClr>
                          </a:solidFill>
                          <a:latin typeface="+mn-lt"/>
                          <a:sym typeface="Georgia" panose="02040502050405020303" pitchFamily="18" charset="0"/>
                        </a:rPr>
                        <a:t>JCA</a:t>
                      </a:r>
                      <a:r>
                        <a:rPr lang="en-AU" sz="1100" b="0" i="0" u="none" kern="1200" spc="0" dirty="0">
                          <a:solidFill>
                            <a:srgbClr val="000000">
                              <a:lumMod val="100000"/>
                            </a:srgbClr>
                          </a:solidFill>
                          <a:latin typeface="+mn-lt"/>
                          <a:sym typeface="Georgia" panose="02040502050405020303" pitchFamily="18" charset="0"/>
                        </a:rPr>
                        <a:t>)</a:t>
                      </a:r>
                      <a:endParaRPr lang="en-US" sz="1100" b="0" i="0" u="none" kern="1200" spc="0" dirty="0">
                        <a:solidFill>
                          <a:srgbClr val="000000">
                            <a:lumMod val="100000"/>
                          </a:srgbClr>
                        </a:solidFill>
                        <a:latin typeface="+mn-lt"/>
                        <a:sym typeface="Georgia" panose="02040502050405020303" pitchFamily="18" charset="0"/>
                      </a:endParaRP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lvl="0" indent="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Used to assess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rgbClr val="000000">
                              <a:lumMod val="100000"/>
                            </a:srgbClr>
                          </a:solidFill>
                          <a:latin typeface="+mn-lt"/>
                          <a:sym typeface="Georgia" panose="02040502050405020303" pitchFamily="18" charset="0"/>
                        </a:rPr>
                        <a:t>barriers to finding and maintaining employment</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rgbClr val="000000">
                              <a:lumMod val="100000"/>
                            </a:srgbClr>
                          </a:solidFill>
                          <a:latin typeface="+mn-lt"/>
                          <a:sym typeface="Georgia" panose="02040502050405020303" pitchFamily="18" charset="0"/>
                        </a:rPr>
                        <a:t>work capacity (in hour bandwidths)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rgbClr val="000000">
                              <a:lumMod val="100000"/>
                            </a:srgbClr>
                          </a:solidFill>
                          <a:latin typeface="+mn-lt"/>
                          <a:sym typeface="Georgia" panose="02040502050405020303" pitchFamily="18" charset="0"/>
                        </a:rPr>
                        <a:t>interventions/assistance that may be of benefit to improve their current work capacity</a:t>
                      </a:r>
                      <a:endParaRPr lang="en-US" sz="1100" b="0" i="0" u="none" kern="1200" spc="0" dirty="0">
                        <a:solidFill>
                          <a:srgbClr val="000000">
                            <a:lumMod val="100000"/>
                          </a:srgbClr>
                        </a:solidFill>
                        <a:latin typeface="+mn-lt"/>
                        <a:sym typeface="Georgia" panose="02040502050405020303" pitchFamily="18" charset="0"/>
                      </a:endParaRP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1100" dirty="0">
                          <a:latin typeface="+mn-lt"/>
                          <a:sym typeface="Georgia" panose="02040502050405020303" pitchFamily="18" charset="0"/>
                        </a:rPr>
                        <a:t>Used to determine qualification for DSP based on</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level of functional impairment</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current/future work capacity</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barriers to finding/maintaining employment </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100" b="0" i="0" u="none" kern="1200" spc="0" dirty="0">
                        <a:solidFill>
                          <a:srgbClr val="000000">
                            <a:lumMod val="100000"/>
                          </a:srgbClr>
                        </a:solidFill>
                        <a:latin typeface="+mn-lt"/>
                        <a:sym typeface="Georgia" panose="02040502050405020303" pitchFamily="18" charset="0"/>
                      </a:endParaRPr>
                    </a:p>
                    <a:p>
                      <a:pPr marL="0" lvl="0" indent="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err="1">
                          <a:solidFill>
                            <a:srgbClr val="000000">
                              <a:lumMod val="100000"/>
                            </a:srgbClr>
                          </a:solidFill>
                          <a:latin typeface="+mn-lt"/>
                          <a:sym typeface="Georgia" panose="02040502050405020303" pitchFamily="18" charset="0"/>
                        </a:rPr>
                        <a:t>JCA</a:t>
                      </a:r>
                      <a:r>
                        <a:rPr lang="en-US" sz="1100" b="0" i="0" u="none" kern="1200" spc="0" dirty="0">
                          <a:solidFill>
                            <a:srgbClr val="000000">
                              <a:lumMod val="100000"/>
                            </a:srgbClr>
                          </a:solidFill>
                          <a:latin typeface="+mn-lt"/>
                          <a:sym typeface="Georgia" panose="02040502050405020303" pitchFamily="18" charset="0"/>
                        </a:rPr>
                        <a:t> contains a complete ESAt</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248433931"/>
                  </a:ext>
                </a:extLst>
              </a:tr>
              <a:tr h="163690">
                <a:tc>
                  <a:txBody>
                    <a:bodyPr/>
                    <a:lstStyle/>
                    <a:p>
                      <a:pPr algn="l"/>
                      <a:r>
                        <a:rPr lang="en-US" sz="1100" b="1" dirty="0">
                          <a:solidFill>
                            <a:schemeClr val="bg1"/>
                          </a:solidFill>
                          <a:latin typeface="+mn-lt"/>
                          <a:sym typeface="Georgia" panose="02040502050405020303" pitchFamily="18" charset="0"/>
                        </a:rPr>
                        <a:t>Format</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1100" dirty="0">
                          <a:latin typeface="+mn-lt"/>
                          <a:sym typeface="Georgia" panose="02040502050405020303" pitchFamily="18" charset="0"/>
                        </a:rPr>
                        <a:t>Survey consisting of up to 49  questions (min. of 18 questions)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1100" dirty="0">
                          <a:latin typeface="+mn-lt"/>
                          <a:sym typeface="Georgia" panose="02040502050405020303" pitchFamily="18" charset="0"/>
                        </a:rPr>
                        <a:t>~30 minute interview, conducted by an allied health professional</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r>
                        <a:rPr lang="en-US" sz="1100" dirty="0">
                          <a:latin typeface="+mn-lt"/>
                          <a:sym typeface="Georgia" panose="02040502050405020303" pitchFamily="18" charset="0"/>
                        </a:rPr>
                        <a:t>~1 hour interview by phone or video conference</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090393312"/>
                  </a:ext>
                </a:extLst>
              </a:tr>
              <a:tr h="227997">
                <a:tc>
                  <a:txBody>
                    <a:bodyPr/>
                    <a:lstStyle/>
                    <a:p>
                      <a:pPr algn="l"/>
                      <a:r>
                        <a:rPr lang="en-US" sz="1100" b="1" dirty="0">
                          <a:solidFill>
                            <a:schemeClr val="bg1"/>
                          </a:solidFill>
                          <a:latin typeface="+mn-lt"/>
                          <a:sym typeface="Georgia" panose="02040502050405020303" pitchFamily="18" charset="0"/>
                        </a:rPr>
                        <a:t>Performed by</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Participant (survey)</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Services Australia staff or employment service provider</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Health or allied health professional</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Clinical health professional</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118715253"/>
                  </a:ext>
                </a:extLst>
              </a:tr>
              <a:tr h="292303">
                <a:tc>
                  <a:txBody>
                    <a:bodyPr/>
                    <a:lstStyle/>
                    <a:p>
                      <a:pPr algn="l"/>
                      <a:r>
                        <a:rPr lang="en-US" sz="1100" b="1" dirty="0">
                          <a:solidFill>
                            <a:schemeClr val="bg1"/>
                          </a:solidFill>
                          <a:latin typeface="+mn-lt"/>
                          <a:sym typeface="Georgia" panose="02040502050405020303" pitchFamily="18" charset="0"/>
                        </a:rPr>
                        <a:t>Outputs</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Numerical </a:t>
                      </a:r>
                      <a:r>
                        <a:rPr lang="en-US" sz="1100" b="0" i="0" u="none" kern="1200" spc="0" dirty="0" err="1">
                          <a:solidFill>
                            <a:srgbClr val="000000">
                              <a:lumMod val="100000"/>
                            </a:srgbClr>
                          </a:solidFill>
                          <a:latin typeface="+mn-lt"/>
                          <a:sym typeface="Georgia" panose="02040502050405020303" pitchFamily="18" charset="0"/>
                        </a:rPr>
                        <a:t>JSCI</a:t>
                      </a:r>
                      <a:r>
                        <a:rPr lang="en-US" sz="1100" b="0" i="0" u="none" kern="1200" spc="0" dirty="0">
                          <a:solidFill>
                            <a:srgbClr val="000000">
                              <a:lumMod val="100000"/>
                            </a:srgbClr>
                          </a:solidFill>
                          <a:latin typeface="+mn-lt"/>
                          <a:sym typeface="Georgia" panose="02040502050405020303" pitchFamily="18" charset="0"/>
                        </a:rPr>
                        <a:t> score – higher the score, the higher likelihood of remaining unemployed for at least 12 </a:t>
                      </a:r>
                      <a:r>
                        <a:rPr lang="en-US" sz="1100" b="0" i="0" u="none" kern="1200" spc="0" dirty="0" err="1">
                          <a:solidFill>
                            <a:srgbClr val="000000">
                              <a:lumMod val="100000"/>
                            </a:srgbClr>
                          </a:solidFill>
                          <a:latin typeface="+mn-lt"/>
                          <a:sym typeface="Georgia" panose="02040502050405020303" pitchFamily="18" charset="0"/>
                        </a:rPr>
                        <a:t>mths</a:t>
                      </a:r>
                      <a:endParaRPr lang="en-US" sz="1100" b="0" i="0" u="none" kern="1200" spc="0" dirty="0">
                        <a:solidFill>
                          <a:srgbClr val="000000">
                            <a:lumMod val="100000"/>
                          </a:srgbClr>
                        </a:solidFill>
                        <a:latin typeface="+mn-lt"/>
                        <a:sym typeface="Georgia" panose="02040502050405020303" pitchFamily="18" charset="0"/>
                      </a:endParaRP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Recommendations for ESAt trigger, social worker trigger, language literacy and numeracy</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Report on identified barriers to work</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Estimate of work capacity, including: temporary reduced work capacity, baseline work capacity and with intervention capacity</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Recommendation of referral into relevant employment program and stream</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Outcome on qualification for receiving DSP</a:t>
                      </a: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100" b="0" i="0" u="none" kern="1200" spc="0" dirty="0">
                        <a:solidFill>
                          <a:srgbClr val="000000">
                            <a:lumMod val="100000"/>
                          </a:srgbClr>
                        </a:solidFill>
                        <a:latin typeface="+mn-lt"/>
                        <a:sym typeface="Georgia" panose="02040502050405020303" pitchFamily="18" charset="0"/>
                      </a:endParaRPr>
                    </a:p>
                    <a:p>
                      <a:pPr marL="297000" lvl="1" indent="-198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latin typeface="+mn-lt"/>
                          <a:sym typeface="Georgia" panose="02040502050405020303" pitchFamily="18" charset="0"/>
                        </a:rPr>
                        <a:t>Work capacity for Fully diagnosed, treated and stabilized conditions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346499081"/>
                  </a:ext>
                </a:extLst>
              </a:tr>
              <a:tr h="165680">
                <a:tc>
                  <a:txBody>
                    <a:bodyPr/>
                    <a:lstStyle/>
                    <a:p>
                      <a:pPr algn="l"/>
                      <a:r>
                        <a:rPr lang="en-US" sz="1100" b="1" dirty="0">
                          <a:solidFill>
                            <a:schemeClr val="bg1"/>
                          </a:solidFill>
                          <a:latin typeface="+mn-lt"/>
                          <a:sym typeface="Georgia" panose="02040502050405020303" pitchFamily="18" charset="0"/>
                        </a:rPr>
                        <a:t># conducted per year (2019-20)</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r>
                        <a:rPr lang="en-US" sz="1100" dirty="0">
                          <a:solidFill>
                            <a:srgbClr val="000000"/>
                          </a:solidFill>
                          <a:latin typeface="+mn-lt"/>
                          <a:sym typeface="Georgia" panose="02040502050405020303" pitchFamily="18" charset="0"/>
                        </a:rPr>
                        <a:t>&gt;1m</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dirty="0">
                          <a:solidFill>
                            <a:srgbClr val="000000"/>
                          </a:solidFill>
                          <a:latin typeface="+mn-lt"/>
                          <a:sym typeface="Georgia" panose="02040502050405020303" pitchFamily="18" charset="0"/>
                        </a:rPr>
                        <a:t>261,811</a:t>
                      </a:r>
                    </a:p>
                    <a:p>
                      <a:endParaRPr lang="en-US" sz="1100" dirty="0">
                        <a:solidFill>
                          <a:srgbClr val="000000"/>
                        </a:solidFill>
                      </a:endParaRP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dirty="0">
                          <a:solidFill>
                            <a:srgbClr val="000000"/>
                          </a:solidFill>
                          <a:latin typeface="+mn-lt"/>
                          <a:sym typeface="Georgia" panose="02040502050405020303" pitchFamily="18" charset="0"/>
                        </a:rPr>
                        <a:t>51,961</a:t>
                      </a:r>
                    </a:p>
                    <a:p>
                      <a:endParaRPr lang="en-US" sz="1100" dirty="0">
                        <a:solidFill>
                          <a:srgbClr val="000000"/>
                        </a:solidFill>
                      </a:endParaRP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3419458646"/>
                  </a:ext>
                </a:extLst>
              </a:tr>
              <a:tr h="165680">
                <a:tc>
                  <a:txBody>
                    <a:bodyPr/>
                    <a:lstStyle/>
                    <a:p>
                      <a:pPr algn="l"/>
                      <a:r>
                        <a:rPr lang="en-US" sz="1100" b="1" dirty="0">
                          <a:solidFill>
                            <a:schemeClr val="bg1"/>
                          </a:solidFill>
                          <a:latin typeface="+mn-lt"/>
                          <a:sym typeface="Georgia" panose="02040502050405020303" pitchFamily="18" charset="0"/>
                        </a:rPr>
                        <a:t>Managed by…</a:t>
                      </a:r>
                    </a:p>
                  </a:txBody>
                  <a:tcPr>
                    <a:lnL w="12700" cap="flat" cmpd="sng" algn="ctr">
                      <a:noFill/>
                      <a:prstDash val="solid"/>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dirty="0">
                          <a:solidFill>
                            <a:schemeClr val="tx1">
                              <a:lumMod val="100000"/>
                            </a:schemeClr>
                          </a:solidFill>
                          <a:latin typeface="+mn-lt"/>
                          <a:sym typeface="Georgia" panose="02040502050405020303" pitchFamily="18" charset="0"/>
                        </a:rPr>
                        <a:t>Department of Education, Skills and Employment</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100000"/>
                            </a:srgbClr>
                          </a:solidFill>
                          <a:effectLst/>
                          <a:uLnTx/>
                          <a:uFillTx/>
                          <a:latin typeface="+mn-lt"/>
                          <a:ea typeface="+mn-ea"/>
                          <a:cs typeface="+mn-cs"/>
                          <a:sym typeface="Georgia" panose="02040502050405020303" pitchFamily="18" charset="0"/>
                        </a:rPr>
                        <a:t>Department of Social Services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100000"/>
                            </a:srgbClr>
                          </a:solidFill>
                          <a:effectLst/>
                          <a:uLnTx/>
                          <a:uFillTx/>
                          <a:latin typeface="+mn-lt"/>
                          <a:ea typeface="+mn-ea"/>
                          <a:cs typeface="+mn-cs"/>
                          <a:sym typeface="Georgia" panose="02040502050405020303" pitchFamily="18" charset="0"/>
                        </a:rPr>
                        <a:t>Department of Social Services</a:t>
                      </a:r>
                    </a:p>
                  </a:txBody>
                  <a:tcPr>
                    <a:lnL w="12700" cap="flat" cmpd="sng" algn="ctr">
                      <a:solidFill>
                        <a:schemeClr val="bg1">
                          <a:lumMod val="75000"/>
                        </a:schemeClr>
                      </a:solid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976490733"/>
                  </a:ext>
                </a:extLst>
              </a:tr>
            </a:tbl>
          </a:graphicData>
        </a:graphic>
      </p:graphicFrame>
      <p:sp>
        <p:nvSpPr>
          <p:cNvPr id="16" name="ee4pFootnotes">
            <a:extLst>
              <a:ext uri="{FF2B5EF4-FFF2-40B4-BE49-F238E27FC236}">
                <a16:creationId xmlns:a16="http://schemas.microsoft.com/office/drawing/2014/main" id="{C95D2BBE-1237-4176-A1B1-040D2A52428E}"/>
              </a:ext>
            </a:extLst>
          </p:cNvPr>
          <p:cNvSpPr>
            <a:spLocks noChangeArrowheads="1"/>
          </p:cNvSpPr>
          <p:nvPr/>
        </p:nvSpPr>
        <p:spPr bwMode="auto">
          <a:xfrm>
            <a:off x="630000" y="6484702"/>
            <a:ext cx="9953046" cy="138499"/>
          </a:xfrm>
          <a:prstGeom prst="rect">
            <a:avLst/>
          </a:prstGeom>
          <a:noFill/>
          <a:ln w="9525" algn="ctr">
            <a:noFill/>
            <a:miter lim="800000"/>
            <a:headEnd type="none" w="lg" len="lg"/>
            <a:tailEnd type="none" w="lg" len="lg"/>
          </a:ln>
        </p:spPr>
        <p:txBody>
          <a:bodyPr vert="horz" wrap="none" lIns="0" tIns="0" rIns="0" bIns="0" anchor="b" anchorCtr="0">
            <a:spAutoFit/>
          </a:bodyPr>
          <a:lstStyle/>
          <a:p>
            <a:pPr>
              <a:lnSpc>
                <a:spcPct val="90000"/>
              </a:lnSpc>
              <a:spcAft>
                <a:spcPts val="600"/>
              </a:spcAft>
            </a:pPr>
            <a:r>
              <a:rPr lang="en-US" sz="1000" dirty="0">
                <a:solidFill>
                  <a:srgbClr val="7F7F7F">
                    <a:lumMod val="100000"/>
                  </a:srgbClr>
                </a:solidFill>
                <a:sym typeface="Georgia" panose="02040502050405020303" pitchFamily="18" charset="0"/>
              </a:rPr>
              <a:t>Source: </a:t>
            </a:r>
            <a:r>
              <a:rPr lang="en-US" sz="1000" dirty="0">
                <a:solidFill>
                  <a:srgbClr val="7F7F7F">
                    <a:lumMod val="100000"/>
                  </a:srgbClr>
                </a:solidFill>
                <a:sym typeface="Georgia" panose="02040502050405020303" pitchFamily="18" charset="0"/>
                <a:hlinkClick r:id="rId8">
                  <a:extLst>
                    <a:ext uri="{A12FA001-AC4F-418D-AE19-62706E023703}">
                      <ahyp:hlinkClr xmlns:ahyp="http://schemas.microsoft.com/office/drawing/2018/hyperlinkcolor" val="tx"/>
                    </a:ext>
                  </a:extLst>
                </a:hlinkClick>
              </a:rPr>
              <a:t>Employment Services Assessments, Services Australia;  </a:t>
            </a:r>
            <a:r>
              <a:rPr lang="en-US" sz="1000" dirty="0">
                <a:solidFill>
                  <a:srgbClr val="7F7F7F">
                    <a:lumMod val="100000"/>
                  </a:srgbClr>
                </a:solidFill>
                <a:sym typeface="Georgia" panose="02040502050405020303" pitchFamily="18" charset="0"/>
                <a:hlinkClick r:id="rId9">
                  <a:extLst>
                    <a:ext uri="{A12FA001-AC4F-418D-AE19-62706E023703}">
                      <ahyp:hlinkClr xmlns:ahyp="http://schemas.microsoft.com/office/drawing/2018/hyperlinkcolor" val="tx"/>
                    </a:ext>
                  </a:extLst>
                </a:hlinkClick>
              </a:rPr>
              <a:t>Social Security Guide</a:t>
            </a:r>
            <a:r>
              <a:rPr lang="en-US" sz="1000" dirty="0">
                <a:solidFill>
                  <a:srgbClr val="7F7F7F">
                    <a:lumMod val="100000"/>
                  </a:srgbClr>
                </a:solidFill>
                <a:sym typeface="Georgia" panose="02040502050405020303" pitchFamily="18" charset="0"/>
              </a:rPr>
              <a:t>; </a:t>
            </a:r>
            <a:r>
              <a:rPr lang="en-US" sz="1000" dirty="0">
                <a:solidFill>
                  <a:srgbClr val="7F7F7F">
                    <a:lumMod val="100000"/>
                  </a:srgbClr>
                </a:solidFill>
                <a:sym typeface="Georgia" panose="02040502050405020303" pitchFamily="18" charset="0"/>
                <a:hlinkClick r:id="rId10">
                  <a:extLst>
                    <a:ext uri="{A12FA001-AC4F-418D-AE19-62706E023703}">
                      <ahyp:hlinkClr xmlns:ahyp="http://schemas.microsoft.com/office/drawing/2018/hyperlinkcolor" val="tx"/>
                    </a:ext>
                  </a:extLst>
                </a:hlinkClick>
              </a:rPr>
              <a:t>Job Capacity Assessment, Services Australia</a:t>
            </a:r>
            <a:r>
              <a:rPr lang="en-US" sz="1000" dirty="0">
                <a:solidFill>
                  <a:srgbClr val="7F7F7F">
                    <a:lumMod val="100000"/>
                  </a:srgbClr>
                </a:solidFill>
                <a:sym typeface="Georgia" panose="02040502050405020303" pitchFamily="18" charset="0"/>
              </a:rPr>
              <a:t>; </a:t>
            </a:r>
            <a:r>
              <a:rPr lang="en-US" sz="1000" dirty="0" err="1">
                <a:solidFill>
                  <a:srgbClr val="7F7F7F">
                    <a:lumMod val="100000"/>
                  </a:srgbClr>
                </a:solidFill>
                <a:sym typeface="Georgia" panose="02040502050405020303" pitchFamily="18" charset="0"/>
                <a:hlinkClick r:id="rId11" action="ppaction://hlinkfile">
                  <a:extLst>
                    <a:ext uri="{A12FA001-AC4F-418D-AE19-62706E023703}">
                      <ahyp:hlinkClr xmlns:ahyp="http://schemas.microsoft.com/office/drawing/2018/hyperlinkcolor" val="tx"/>
                    </a:ext>
                  </a:extLst>
                </a:hlinkClick>
              </a:rPr>
              <a:t>jobactive</a:t>
            </a:r>
            <a:r>
              <a:rPr lang="en-US" sz="1000" dirty="0">
                <a:solidFill>
                  <a:srgbClr val="7F7F7F">
                    <a:lumMod val="100000"/>
                  </a:srgbClr>
                </a:solidFill>
                <a:sym typeface="Georgia" panose="02040502050405020303" pitchFamily="18" charset="0"/>
                <a:hlinkClick r:id="rId11" action="ppaction://hlinkfile">
                  <a:extLst>
                    <a:ext uri="{A12FA001-AC4F-418D-AE19-62706E023703}">
                      <ahyp:hlinkClr xmlns:ahyp="http://schemas.microsoft.com/office/drawing/2018/hyperlinkcolor" val="tx"/>
                    </a:ext>
                  </a:extLst>
                </a:hlinkClick>
              </a:rPr>
              <a:t> Assessments; DESE  Guideline</a:t>
            </a:r>
            <a:endParaRPr lang="en-US" sz="1000" dirty="0">
              <a:solidFill>
                <a:srgbClr val="7F7F7F">
                  <a:lumMod val="100000"/>
                </a:srgbClr>
              </a:solidFill>
              <a:sym typeface="Georgia" panose="02040502050405020303" pitchFamily="18" charset="0"/>
            </a:endParaRPr>
          </a:p>
        </p:txBody>
      </p:sp>
      <p:sp>
        <p:nvSpPr>
          <p:cNvPr id="8" name="NavigationTriangle">
            <a:extLst>
              <a:ext uri="{FF2B5EF4-FFF2-40B4-BE49-F238E27FC236}">
                <a16:creationId xmlns:a16="http://schemas.microsoft.com/office/drawing/2014/main" id="{506DC11B-7A1C-4E47-906D-BB87B153FBB9}"/>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9" name="NavigationIcon">
            <a:extLst>
              <a:ext uri="{FF2B5EF4-FFF2-40B4-BE49-F238E27FC236}">
                <a16:creationId xmlns:a16="http://schemas.microsoft.com/office/drawing/2014/main" id="{7C0CBA2B-9708-4005-A0F9-57CFD0084AF1}"/>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Tree>
    <p:extLst>
      <p:ext uri="{BB962C8B-B14F-4D97-AF65-F5344CB8AC3E}">
        <p14:creationId xmlns:p14="http://schemas.microsoft.com/office/powerpoint/2010/main" val="11225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944" name="think-cell Slide" r:id="rId6" imgW="286" imgH="286" progId="TCLayout.ActiveDocument.1">
                  <p:embed/>
                </p:oleObj>
              </mc:Choice>
              <mc:Fallback>
                <p:oleObj name="think-cell Slide" r:id="rId6"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6" name="NavigationTriangle">
            <a:extLst>
              <a:ext uri="{FF2B5EF4-FFF2-40B4-BE49-F238E27FC236}">
                <a16:creationId xmlns:a16="http://schemas.microsoft.com/office/drawing/2014/main" id="{519CC19A-3673-4AAF-864B-A598AD35C9C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88" name="NavigationIcon">
            <a:extLst>
              <a:ext uri="{FF2B5EF4-FFF2-40B4-BE49-F238E27FC236}">
                <a16:creationId xmlns:a16="http://schemas.microsoft.com/office/drawing/2014/main" id="{C43212A5-2D9B-4676-867D-8228F9ABEB76}"/>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5" name="Title 4"/>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End-to-end ESAt process spans two stages: referrals (triggers and triaging), and the assessment itself (program recommendation and work capacity assessment)</a:t>
            </a:r>
          </a:p>
        </p:txBody>
      </p:sp>
      <p:pic>
        <p:nvPicPr>
          <p:cNvPr id="8" name="Picture 7" descr="The flowchart shows the complete ESAt process, consisting of two stages: referrals and the conduct of ESAts. &#10;Referrals may initially be triggered for four reasons: if a JSCI is needed, if a DES participant changes their circumstances, after 18 months of participation in DES, an on application for DSP. Additional triaging steps are applied before moving to carrying out the ESAt, which will assess work capacity and refer the participant to the recommended program.">
            <a:extLst>
              <a:ext uri="{FF2B5EF4-FFF2-40B4-BE49-F238E27FC236}">
                <a16:creationId xmlns:a16="http://schemas.microsoft.com/office/drawing/2014/main" id="{BA8EE9C6-497E-4799-B33C-2267B3ED7B45}"/>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681274" y="1475030"/>
            <a:ext cx="10138527" cy="4560203"/>
          </a:xfrm>
          <a:prstGeom prst="rect">
            <a:avLst/>
          </a:prstGeom>
        </p:spPr>
      </p:pic>
      <p:sp>
        <p:nvSpPr>
          <p:cNvPr id="94" name="ee4pFootnotes">
            <a:extLst>
              <a:ext uri="{FF2B5EF4-FFF2-40B4-BE49-F238E27FC236}">
                <a16:creationId xmlns:a16="http://schemas.microsoft.com/office/drawing/2014/main" id="{B058C7B1-90C7-4505-B47E-E3D6A3CC0559}"/>
              </a:ext>
            </a:extLst>
          </p:cNvPr>
          <p:cNvSpPr>
            <a:spLocks noChangeArrowheads="1"/>
          </p:cNvSpPr>
          <p:nvPr/>
        </p:nvSpPr>
        <p:spPr bwMode="auto">
          <a:xfrm>
            <a:off x="630000" y="6144442"/>
            <a:ext cx="10647600"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1. </a:t>
            </a:r>
            <a:r>
              <a:rPr lang="en-AU" sz="1000" dirty="0" err="1">
                <a:solidFill>
                  <a:srgbClr val="7F7F7F">
                    <a:lumMod val="100000"/>
                  </a:srgbClr>
                </a:solidFill>
                <a:sym typeface="Georgia" panose="02040502050405020303" pitchFamily="18" charset="0"/>
              </a:rPr>
              <a:t>JSCI</a:t>
            </a:r>
            <a:r>
              <a:rPr lang="en-AU" sz="1000" dirty="0">
                <a:solidFill>
                  <a:srgbClr val="7F7F7F">
                    <a:lumMod val="100000"/>
                  </a:srgbClr>
                </a:solidFill>
                <a:sym typeface="Georgia" panose="02040502050405020303" pitchFamily="18" charset="0"/>
              </a:rPr>
              <a:t> not required in all cases 2. Restrictions apply to provider referrals  3. Temporary Reduced Work Capacity  4. For participants who will only be able to reach 8 or more hours work a week with DES ongoing support. Applies to With Intervention work capacity only 5. Stream determined by </a:t>
            </a:r>
            <a:r>
              <a:rPr lang="en-AU" sz="1000" dirty="0" err="1">
                <a:solidFill>
                  <a:srgbClr val="7F7F7F">
                    <a:lumMod val="100000"/>
                  </a:srgbClr>
                </a:solidFill>
                <a:sym typeface="Georgia" panose="02040502050405020303" pitchFamily="18" charset="0"/>
              </a:rPr>
              <a:t>JSCI</a:t>
            </a:r>
            <a:r>
              <a:rPr lang="en-AU" sz="1000" dirty="0">
                <a:solidFill>
                  <a:srgbClr val="7F7F7F">
                    <a:lumMod val="100000"/>
                  </a:srgbClr>
                </a:solidFill>
                <a:sym typeface="Georgia" panose="02040502050405020303" pitchFamily="18" charset="0"/>
              </a:rPr>
              <a:t> score  5. Participant may be subsequently referred to </a:t>
            </a:r>
            <a:r>
              <a:rPr lang="en-AU" sz="1000" dirty="0" err="1">
                <a:solidFill>
                  <a:srgbClr val="7F7F7F">
                    <a:lumMod val="100000"/>
                  </a:srgbClr>
                </a:solidFill>
                <a:sym typeface="Georgia" panose="02040502050405020303" pitchFamily="18" charset="0"/>
              </a:rPr>
              <a:t>TtW</a:t>
            </a:r>
            <a:br>
              <a:rPr lang="en-AU" sz="1000" dirty="0">
                <a:solidFill>
                  <a:srgbClr val="7F7F7F">
                    <a:lumMod val="100000"/>
                  </a:srgbClr>
                </a:solidFill>
                <a:sym typeface="Georgia" panose="02040502050405020303" pitchFamily="18" charset="0"/>
              </a:rPr>
            </a:br>
            <a:r>
              <a:rPr lang="en-AU" sz="1000" dirty="0">
                <a:solidFill>
                  <a:srgbClr val="7F7F7F">
                    <a:lumMod val="100000"/>
                  </a:srgbClr>
                </a:solidFill>
                <a:sym typeface="Georgia" panose="02040502050405020303" pitchFamily="18" charset="0"/>
              </a:rPr>
              <a:t>Source: ESAt and JSCI Instrument Overview; ESAt referral information; </a:t>
            </a:r>
            <a:r>
              <a:rPr lang="en-AU" sz="1000" dirty="0" err="1">
                <a:solidFill>
                  <a:srgbClr val="7F7F7F">
                    <a:lumMod val="100000"/>
                  </a:srgbClr>
                </a:solidFill>
                <a:sym typeface="Georgia" panose="02040502050405020303" pitchFamily="18" charset="0"/>
                <a:hlinkClick r:id="rId9">
                  <a:extLst>
                    <a:ext uri="{A12FA001-AC4F-418D-AE19-62706E023703}">
                      <ahyp:hlinkClr xmlns:ahyp="http://schemas.microsoft.com/office/drawing/2018/hyperlinkcolor" val="tx"/>
                    </a:ext>
                  </a:extLst>
                </a:hlinkClick>
              </a:rPr>
              <a:t>ANAO</a:t>
            </a:r>
            <a:r>
              <a:rPr lang="en-AU" sz="1000" dirty="0">
                <a:solidFill>
                  <a:srgbClr val="7F7F7F">
                    <a:lumMod val="100000"/>
                  </a:srgbClr>
                </a:solidFill>
                <a:sym typeface="Georgia" panose="02040502050405020303" pitchFamily="18" charset="0"/>
                <a:hlinkClick r:id="rId9">
                  <a:extLst>
                    <a:ext uri="{A12FA001-AC4F-418D-AE19-62706E023703}">
                      <ahyp:hlinkClr xmlns:ahyp="http://schemas.microsoft.com/office/drawing/2018/hyperlinkcolor" val="tx"/>
                    </a:ext>
                  </a:extLst>
                </a:hlinkClick>
              </a:rPr>
              <a:t> 'Qualifying for the Disability Support Pension'</a:t>
            </a:r>
            <a:r>
              <a:rPr lang="en-AU" sz="1000" dirty="0">
                <a:solidFill>
                  <a:srgbClr val="7F7F7F">
                    <a:lumMod val="100000"/>
                  </a:srgbClr>
                </a:solidFill>
                <a:sym typeface="Georgia" panose="02040502050405020303" pitchFamily="18" charset="0"/>
              </a:rPr>
              <a:t>; BCG analysis</a:t>
            </a:r>
          </a:p>
        </p:txBody>
      </p:sp>
    </p:spTree>
    <p:extLst>
      <p:ext uri="{BB962C8B-B14F-4D97-AF65-F5344CB8AC3E}">
        <p14:creationId xmlns:p14="http://schemas.microsoft.com/office/powerpoint/2010/main" val="472561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475F25-C1C0-493E-8094-CC1591262FDB}"/>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52685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972" name="think-cell Slide" r:id="rId6" imgW="473" imgH="473" progId="TCLayout.ActiveDocument.1">
                  <p:embed/>
                </p:oleObj>
              </mc:Choice>
              <mc:Fallback>
                <p:oleObj name="think-cell Slide" r:id="rId6" imgW="473" imgH="473" progId="TCLayout.ActiveDocument.1">
                  <p:embed/>
                  <p:pic>
                    <p:nvPicPr>
                      <p:cNvPr id="4" name="Object 3" hidden="1">
                        <a:extLst>
                          <a:ext uri="{FF2B5EF4-FFF2-40B4-BE49-F238E27FC236}">
                            <a16:creationId xmlns:a16="http://schemas.microsoft.com/office/drawing/2014/main" id="{0F475F25-C1C0-493E-8094-CC1591262FDB}"/>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7814E1C1-B8A1-4639-B1D5-90CB9183E92F}"/>
              </a:ext>
              <a:ext uri="{C183D7F6-B498-43B3-948B-1728B52AA6E4}">
                <adec:decorative xmlns:adec="http://schemas.microsoft.com/office/drawing/2017/decorative" val="1"/>
              </a:ext>
            </a:extLst>
          </p:cNvPr>
          <p:cNvGrpSpPr/>
          <p:nvPr/>
        </p:nvGrpSpPr>
        <p:grpSpPr>
          <a:xfrm>
            <a:off x="7436928" y="2027238"/>
            <a:ext cx="306171" cy="4079875"/>
            <a:chOff x="5942914" y="2081213"/>
            <a:chExt cx="306171" cy="4079081"/>
          </a:xfrm>
        </p:grpSpPr>
        <p:cxnSp>
          <p:nvCxnSpPr>
            <p:cNvPr id="67" name="Straight Connector 66">
              <a:extLst>
                <a:ext uri="{FF2B5EF4-FFF2-40B4-BE49-F238E27FC236}">
                  <a16:creationId xmlns:a16="http://schemas.microsoft.com/office/drawing/2014/main" id="{78D6C44C-228B-43C2-8C54-00FEB9EDD2C7}"/>
                </a:ext>
              </a:extLst>
            </p:cNvPr>
            <p:cNvCxnSpPr/>
            <p:nvPr/>
          </p:nvCxnSpPr>
          <p:spPr>
            <a:xfrm>
              <a:off x="6096000" y="2081213"/>
              <a:ext cx="0" cy="4079081"/>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F7282DC-9DEB-4D6D-93C1-BAC28E5DD645}"/>
                </a:ext>
              </a:extLst>
            </p:cNvPr>
            <p:cNvGrpSpPr/>
            <p:nvPr/>
          </p:nvGrpSpPr>
          <p:grpSpPr>
            <a:xfrm>
              <a:off x="5942914" y="3967299"/>
              <a:ext cx="306171" cy="306910"/>
              <a:chOff x="5937564" y="3833745"/>
              <a:chExt cx="306171" cy="306910"/>
            </a:xfrm>
          </p:grpSpPr>
          <p:sp>
            <p:nvSpPr>
              <p:cNvPr id="69" name="Freeform 94">
                <a:extLst>
                  <a:ext uri="{FF2B5EF4-FFF2-40B4-BE49-F238E27FC236}">
                    <a16:creationId xmlns:a16="http://schemas.microsoft.com/office/drawing/2014/main" id="{15920D98-4BC7-4584-9C13-734DB222E759}"/>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70" name="Freeform 95">
                <a:extLst>
                  <a:ext uri="{FF2B5EF4-FFF2-40B4-BE49-F238E27FC236}">
                    <a16:creationId xmlns:a16="http://schemas.microsoft.com/office/drawing/2014/main" id="{487B46D4-539E-4EA1-BA7A-6E55BD700F6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cxnSp>
        <p:nvCxnSpPr>
          <p:cNvPr id="72" name="Straight Connector 71">
            <a:extLst>
              <a:ext uri="{FF2B5EF4-FFF2-40B4-BE49-F238E27FC236}">
                <a16:creationId xmlns:a16="http://schemas.microsoft.com/office/drawing/2014/main" id="{C49A21A3-E97F-4F85-AA90-E1C6C1074AD3}"/>
              </a:ext>
              <a:ext uri="{C183D7F6-B498-43B3-948B-1728B52AA6E4}">
                <adec:decorative xmlns:adec="http://schemas.microsoft.com/office/drawing/2017/decorative" val="1"/>
              </a:ext>
            </a:extLst>
          </p:cNvPr>
          <p:cNvCxnSpPr>
            <a:cxnSpLocks/>
          </p:cNvCxnSpPr>
          <p:nvPr/>
        </p:nvCxnSpPr>
        <p:spPr>
          <a:xfrm>
            <a:off x="1118928" y="5187950"/>
            <a:ext cx="6120000" cy="0"/>
          </a:xfrm>
          <a:prstGeom prst="line">
            <a:avLst/>
          </a:prstGeom>
          <a:ln w="127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4721B93-90A9-4A7E-8F37-F4626E4614F2}"/>
              </a:ext>
              <a:ext uri="{C183D7F6-B498-43B3-948B-1728B52AA6E4}">
                <adec:decorative xmlns:adec="http://schemas.microsoft.com/office/drawing/2017/decorative" val="1"/>
              </a:ext>
            </a:extLst>
          </p:cNvPr>
          <p:cNvCxnSpPr>
            <a:cxnSpLocks/>
          </p:cNvCxnSpPr>
          <p:nvPr/>
        </p:nvCxnSpPr>
        <p:spPr>
          <a:xfrm>
            <a:off x="1118928" y="3944938"/>
            <a:ext cx="6120000" cy="0"/>
          </a:xfrm>
          <a:prstGeom prst="line">
            <a:avLst/>
          </a:prstGeom>
          <a:ln w="127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2F719F8-7A3C-4274-A037-D206408FA921}"/>
              </a:ext>
              <a:ext uri="{C183D7F6-B498-43B3-948B-1728B52AA6E4}">
                <adec:decorative xmlns:adec="http://schemas.microsoft.com/office/drawing/2017/decorative" val="1"/>
              </a:ext>
            </a:extLst>
          </p:cNvPr>
          <p:cNvCxnSpPr>
            <a:cxnSpLocks/>
          </p:cNvCxnSpPr>
          <p:nvPr/>
        </p:nvCxnSpPr>
        <p:spPr>
          <a:xfrm>
            <a:off x="1118928" y="3068638"/>
            <a:ext cx="6120000" cy="0"/>
          </a:xfrm>
          <a:prstGeom prst="line">
            <a:avLst/>
          </a:prstGeom>
          <a:ln w="127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9" name="NavigationTriangle">
            <a:extLst>
              <a:ext uri="{FF2B5EF4-FFF2-40B4-BE49-F238E27FC236}">
                <a16:creationId xmlns:a16="http://schemas.microsoft.com/office/drawing/2014/main" id="{3A57E172-EDA8-46AF-8B4C-98A9E691078B}"/>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10" name="NavigationIcon">
            <a:extLst>
              <a:ext uri="{FF2B5EF4-FFF2-40B4-BE49-F238E27FC236}">
                <a16:creationId xmlns:a16="http://schemas.microsoft.com/office/drawing/2014/main" id="{CAC90941-1D1B-4731-8E04-256E1DC97549}"/>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2" name="Title 1">
            <a:extLst>
              <a:ext uri="{FF2B5EF4-FFF2-40B4-BE49-F238E27FC236}">
                <a16:creationId xmlns:a16="http://schemas.microsoft.com/office/drawing/2014/main" id="{864F764E-2403-4D5A-8E81-8E4D3C05CC74}"/>
              </a:ext>
            </a:extLst>
          </p:cNvPr>
          <p:cNvSpPr>
            <a:spLocks noGrp="1"/>
          </p:cNvSpPr>
          <p:nvPr>
            <p:ph type="title"/>
          </p:nvPr>
        </p:nvSpPr>
        <p:spPr/>
        <p:txBody>
          <a:bodyPr vert="horz"/>
          <a:lstStyle/>
          <a:p>
            <a:r>
              <a:rPr lang="en-US" dirty="0">
                <a:latin typeface="+mj-lt"/>
                <a:sym typeface="Georgia" panose="02040502050405020303" pitchFamily="18" charset="0"/>
              </a:rPr>
              <a:t>ESAts are mainly triggered through four channels</a:t>
            </a:r>
          </a:p>
        </p:txBody>
      </p:sp>
      <p:sp>
        <p:nvSpPr>
          <p:cNvPr id="59" name="TextBox 58">
            <a:extLst>
              <a:ext uri="{FF2B5EF4-FFF2-40B4-BE49-F238E27FC236}">
                <a16:creationId xmlns:a16="http://schemas.microsoft.com/office/drawing/2014/main" id="{9D3525B6-7376-489D-947E-32C54AF837CF}"/>
              </a:ext>
            </a:extLst>
          </p:cNvPr>
          <p:cNvSpPr txBox="1"/>
          <p:nvPr/>
        </p:nvSpPr>
        <p:spPr>
          <a:xfrm>
            <a:off x="628650" y="1573112"/>
            <a:ext cx="5944870"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Description of </a:t>
            </a:r>
            <a:r>
              <a:rPr lang="en-US" sz="1600" dirty="0" err="1">
                <a:solidFill>
                  <a:srgbClr val="275D38"/>
                </a:solidFill>
                <a:sym typeface="Georgia" panose="02040502050405020303" pitchFamily="18" charset="0"/>
              </a:rPr>
              <a:t>ESAt</a:t>
            </a:r>
            <a:r>
              <a:rPr lang="en-US" sz="1600" dirty="0">
                <a:solidFill>
                  <a:srgbClr val="275D38"/>
                </a:solidFill>
                <a:sym typeface="Georgia" panose="02040502050405020303" pitchFamily="18" charset="0"/>
              </a:rPr>
              <a:t> triggers</a:t>
            </a:r>
          </a:p>
        </p:txBody>
      </p:sp>
      <p:sp>
        <p:nvSpPr>
          <p:cNvPr id="65" name="Oval 20">
            <a:extLst>
              <a:ext uri="{FF2B5EF4-FFF2-40B4-BE49-F238E27FC236}">
                <a16:creationId xmlns:a16="http://schemas.microsoft.com/office/drawing/2014/main" id="{0754917B-CBC3-47EB-9156-85118B5D1961}"/>
              </a:ext>
            </a:extLst>
          </p:cNvPr>
          <p:cNvSpPr>
            <a:spLocks noChangeAspect="1" noChangeArrowheads="1"/>
          </p:cNvSpPr>
          <p:nvPr/>
        </p:nvSpPr>
        <p:spPr bwMode="auto">
          <a:xfrm>
            <a:off x="630000" y="2099359"/>
            <a:ext cx="277813" cy="277813"/>
          </a:xfrm>
          <a:prstGeom prst="ellipse">
            <a:avLst/>
          </a:prstGeom>
          <a:solidFill>
            <a:srgbClr val="275D38"/>
          </a:solidFill>
          <a:ln>
            <a:noFill/>
          </a:ln>
        </p:spPr>
        <p:txBody>
          <a:bodyPr vert="horz" wrap="square" lIns="0" tIns="0" rIns="0" bIns="45720" numCol="1" anchor="ctr" anchorCtr="0" compatLnSpc="1">
            <a:prstTxWarp prst="textNoShape">
              <a:avLst/>
            </a:prstTxWarp>
          </a:bodyPr>
          <a:lstStyle/>
          <a:p>
            <a:pPr algn="ctr"/>
            <a:r>
              <a:rPr lang="en-US" sz="1200" dirty="0">
                <a:solidFill>
                  <a:srgbClr val="FFFFFF">
                    <a:lumMod val="100000"/>
                  </a:srgbClr>
                </a:solidFill>
                <a:sym typeface="Georgia" panose="02040502050405020303" pitchFamily="18" charset="0"/>
              </a:rPr>
              <a:t>1</a:t>
            </a:r>
          </a:p>
        </p:txBody>
      </p:sp>
      <p:sp>
        <p:nvSpPr>
          <p:cNvPr id="73" name="TextBox 72">
            <a:extLst>
              <a:ext uri="{FF2B5EF4-FFF2-40B4-BE49-F238E27FC236}">
                <a16:creationId xmlns:a16="http://schemas.microsoft.com/office/drawing/2014/main" id="{81C5E00C-8B58-466B-AAFD-1D222B1F46BA}"/>
              </a:ext>
            </a:extLst>
          </p:cNvPr>
          <p:cNvSpPr txBox="1"/>
          <p:nvPr/>
        </p:nvSpPr>
        <p:spPr>
          <a:xfrm>
            <a:off x="1002414" y="2078038"/>
            <a:ext cx="2222599" cy="738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275D38"/>
                </a:solidFill>
                <a:sym typeface="Georgia" panose="02040502050405020303" pitchFamily="18" charset="0"/>
              </a:rPr>
              <a:t>Registration for employment services with </a:t>
            </a:r>
            <a:r>
              <a:rPr lang="en-US" sz="1600" dirty="0" err="1">
                <a:solidFill>
                  <a:srgbClr val="275D38"/>
                </a:solidFill>
                <a:sym typeface="Georgia" panose="02040502050405020303" pitchFamily="18" charset="0"/>
              </a:rPr>
              <a:t>JSCI</a:t>
            </a:r>
            <a:r>
              <a:rPr lang="en-US" sz="1600" dirty="0">
                <a:solidFill>
                  <a:srgbClr val="275D38"/>
                </a:solidFill>
                <a:sym typeface="Georgia" panose="02040502050405020303" pitchFamily="18" charset="0"/>
              </a:rPr>
              <a:t> trigger</a:t>
            </a:r>
          </a:p>
        </p:txBody>
      </p:sp>
      <p:sp>
        <p:nvSpPr>
          <p:cNvPr id="61" name="Rectangle 20">
            <a:extLst>
              <a:ext uri="{FF2B5EF4-FFF2-40B4-BE49-F238E27FC236}">
                <a16:creationId xmlns:a16="http://schemas.microsoft.com/office/drawing/2014/main" id="{7F7AA80A-C0B6-4BA0-A674-119D08ED6E12}"/>
              </a:ext>
            </a:extLst>
          </p:cNvPr>
          <p:cNvSpPr>
            <a:spLocks noChangeArrowheads="1"/>
          </p:cNvSpPr>
          <p:nvPr/>
        </p:nvSpPr>
        <p:spPr bwMode="gray">
          <a:xfrm>
            <a:off x="3308624" y="2078038"/>
            <a:ext cx="3854114" cy="923925"/>
          </a:xfrm>
          <a:prstGeom prst="rect">
            <a:avLst/>
          </a:prstGeom>
          <a:noFill/>
          <a:ln w="9525" algn="ctr">
            <a:noFill/>
            <a:miter lim="800000"/>
            <a:headEnd type="none" w="lg" len="lg"/>
            <a:tailEnd type="none" w="lg" len="lg"/>
          </a:ln>
          <a:effectLst/>
        </p:spPr>
        <p:txBody>
          <a:bodyPr wrap="square" lIns="0" tIns="0" rIns="0" bIns="0">
            <a:spAutoFit/>
          </a:bodyPr>
          <a:lstStyle/>
          <a:p>
            <a:pPr marL="182880" lvl="1" indent="-18288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Participant undergoes a </a:t>
            </a:r>
            <a:r>
              <a:rPr lang="en-US" sz="1200" dirty="0" err="1">
                <a:solidFill>
                  <a:srgbClr val="000000">
                    <a:lumMod val="100000"/>
                  </a:srgbClr>
                </a:solidFill>
                <a:sym typeface="Georgia" panose="02040502050405020303" pitchFamily="18" charset="0"/>
              </a:rPr>
              <a:t>JSCI</a:t>
            </a:r>
            <a:r>
              <a:rPr lang="en-US" sz="1200" dirty="0">
                <a:solidFill>
                  <a:srgbClr val="000000">
                    <a:lumMod val="100000"/>
                  </a:srgbClr>
                </a:solidFill>
                <a:sym typeface="Georgia" panose="02040502050405020303" pitchFamily="18" charset="0"/>
              </a:rPr>
              <a:t> when they register or re-register for employment services</a:t>
            </a:r>
          </a:p>
          <a:p>
            <a:pPr marL="182880" lvl="1" indent="-182880">
              <a:buClr>
                <a:srgbClr val="275D38">
                  <a:lumMod val="100000"/>
                </a:srgbClr>
              </a:buClr>
              <a:buSzPct val="100000"/>
              <a:buFont typeface="Trebuchet MS" panose="020B0603020202020204" pitchFamily="34" charset="0"/>
              <a:buChar char="•"/>
            </a:pPr>
            <a:r>
              <a:rPr lang="en-US" sz="1200" dirty="0" err="1">
                <a:solidFill>
                  <a:srgbClr val="000000">
                    <a:lumMod val="100000"/>
                  </a:srgbClr>
                </a:solidFill>
                <a:sym typeface="Georgia" panose="02040502050405020303" pitchFamily="18" charset="0"/>
              </a:rPr>
              <a:t>JSCI</a:t>
            </a:r>
            <a:r>
              <a:rPr lang="en-US" sz="1200" dirty="0">
                <a:solidFill>
                  <a:srgbClr val="000000">
                    <a:lumMod val="100000"/>
                  </a:srgbClr>
                </a:solidFill>
                <a:sym typeface="Georgia" panose="02040502050405020303" pitchFamily="18" charset="0"/>
              </a:rPr>
              <a:t> triggers an ESAt depending on the participant's responses to medical, special needs or personal factor questions</a:t>
            </a:r>
          </a:p>
        </p:txBody>
      </p:sp>
      <p:sp>
        <p:nvSpPr>
          <p:cNvPr id="64" name="Oval 20">
            <a:extLst>
              <a:ext uri="{FF2B5EF4-FFF2-40B4-BE49-F238E27FC236}">
                <a16:creationId xmlns:a16="http://schemas.microsoft.com/office/drawing/2014/main" id="{15D1C068-F9E8-490E-BFBF-9AC057187B48}"/>
              </a:ext>
            </a:extLst>
          </p:cNvPr>
          <p:cNvSpPr>
            <a:spLocks noChangeAspect="1" noChangeArrowheads="1"/>
          </p:cNvSpPr>
          <p:nvPr/>
        </p:nvSpPr>
        <p:spPr bwMode="auto">
          <a:xfrm>
            <a:off x="629999" y="3151188"/>
            <a:ext cx="279400" cy="279400"/>
          </a:xfrm>
          <a:prstGeom prst="ellipse">
            <a:avLst/>
          </a:prstGeom>
          <a:solidFill>
            <a:schemeClr val="accent3"/>
          </a:solidFill>
          <a:ln>
            <a:noFill/>
          </a:ln>
        </p:spPr>
        <p:txBody>
          <a:bodyPr vert="horz" wrap="square" lIns="0" tIns="0" rIns="0" bIns="45720" numCol="1" anchor="ctr" anchorCtr="0" compatLnSpc="1">
            <a:prstTxWarp prst="textNoShape">
              <a:avLst/>
            </a:prstTxWarp>
          </a:bodyPr>
          <a:lstStyle/>
          <a:p>
            <a:pPr algn="ctr"/>
            <a:r>
              <a:rPr lang="en-US" sz="1200" dirty="0">
                <a:sym typeface="Georgia" panose="02040502050405020303" pitchFamily="18" charset="0"/>
              </a:rPr>
              <a:t>2</a:t>
            </a:r>
          </a:p>
        </p:txBody>
      </p:sp>
      <p:sp>
        <p:nvSpPr>
          <p:cNvPr id="78" name="TextBox 77">
            <a:extLst>
              <a:ext uri="{FF2B5EF4-FFF2-40B4-BE49-F238E27FC236}">
                <a16:creationId xmlns:a16="http://schemas.microsoft.com/office/drawing/2014/main" id="{8F069D00-B1E7-4713-B08B-E69608A22998}"/>
              </a:ext>
            </a:extLst>
          </p:cNvPr>
          <p:cNvSpPr txBox="1"/>
          <p:nvPr/>
        </p:nvSpPr>
        <p:spPr>
          <a:xfrm>
            <a:off x="1002415" y="3136900"/>
            <a:ext cx="2002044" cy="7397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904900"/>
                </a:solidFill>
                <a:sym typeface="Georgia" panose="02040502050405020303" pitchFamily="18" charset="0"/>
              </a:rPr>
              <a:t>Change of Circumstances Review (COCR)</a:t>
            </a:r>
          </a:p>
        </p:txBody>
      </p:sp>
      <p:sp>
        <p:nvSpPr>
          <p:cNvPr id="74" name="Rectangle 20">
            <a:extLst>
              <a:ext uri="{FF2B5EF4-FFF2-40B4-BE49-F238E27FC236}">
                <a16:creationId xmlns:a16="http://schemas.microsoft.com/office/drawing/2014/main" id="{A5119037-705F-445F-BCAE-AF3500E9D133}"/>
              </a:ext>
            </a:extLst>
          </p:cNvPr>
          <p:cNvSpPr>
            <a:spLocks noChangeArrowheads="1"/>
          </p:cNvSpPr>
          <p:nvPr/>
        </p:nvSpPr>
        <p:spPr bwMode="gray">
          <a:xfrm>
            <a:off x="3308624" y="3136900"/>
            <a:ext cx="3854114" cy="739775"/>
          </a:xfrm>
          <a:prstGeom prst="rect">
            <a:avLst/>
          </a:prstGeom>
          <a:noFill/>
          <a:ln w="9525" algn="ctr">
            <a:noFill/>
            <a:miter lim="800000"/>
            <a:headEnd type="none" w="lg" len="lg"/>
            <a:tailEnd type="none" w="lg" len="lg"/>
          </a:ln>
          <a:effectLst/>
        </p:spPr>
        <p:txBody>
          <a:bodyPr wrap="square" lIns="0" tIns="0" rIns="0" bIns="0">
            <a:spAutoFit/>
          </a:bodyPr>
          <a:lstStyle/>
          <a:p>
            <a:pPr marL="182880" lvl="1" indent="-18288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Services Australia or the participant's provider may refer the participant for an </a:t>
            </a:r>
            <a:r>
              <a:rPr lang="en-US" sz="1200" dirty="0" err="1">
                <a:solidFill>
                  <a:srgbClr val="000000">
                    <a:lumMod val="100000"/>
                  </a:srgbClr>
                </a:solidFill>
                <a:sym typeface="Georgia" panose="02040502050405020303" pitchFamily="18" charset="0"/>
              </a:rPr>
              <a:t>ESAt</a:t>
            </a:r>
            <a:r>
              <a:rPr lang="en-US" sz="1200" dirty="0">
                <a:solidFill>
                  <a:srgbClr val="000000">
                    <a:lumMod val="100000"/>
                  </a:srgbClr>
                </a:solidFill>
                <a:sym typeface="Georgia" panose="02040502050405020303" pitchFamily="18" charset="0"/>
              </a:rPr>
              <a:t> if their circumstances change in a way which may influence their </a:t>
            </a:r>
            <a:r>
              <a:rPr lang="en-US" sz="1200" dirty="0" err="1">
                <a:solidFill>
                  <a:srgbClr val="000000">
                    <a:lumMod val="100000"/>
                  </a:srgbClr>
                </a:solidFill>
                <a:sym typeface="Georgia" panose="02040502050405020303" pitchFamily="18" charset="0"/>
              </a:rPr>
              <a:t>ESAt</a:t>
            </a:r>
            <a:r>
              <a:rPr lang="en-US" sz="1200" dirty="0">
                <a:solidFill>
                  <a:srgbClr val="000000">
                    <a:lumMod val="100000"/>
                  </a:srgbClr>
                </a:solidFill>
                <a:sym typeface="Georgia" panose="02040502050405020303" pitchFamily="18" charset="0"/>
              </a:rPr>
              <a:t> result</a:t>
            </a:r>
          </a:p>
          <a:p>
            <a:pPr marL="182880" lvl="1" indent="-18288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For example, provision of new medical evidence</a:t>
            </a:r>
          </a:p>
        </p:txBody>
      </p:sp>
      <p:sp>
        <p:nvSpPr>
          <p:cNvPr id="63" name="Oval 20">
            <a:extLst>
              <a:ext uri="{FF2B5EF4-FFF2-40B4-BE49-F238E27FC236}">
                <a16:creationId xmlns:a16="http://schemas.microsoft.com/office/drawing/2014/main" id="{AE4D88AE-5E34-45CE-8A76-2E4A12C258FF}"/>
              </a:ext>
            </a:extLst>
          </p:cNvPr>
          <p:cNvSpPr>
            <a:spLocks noChangeAspect="1" noChangeArrowheads="1"/>
          </p:cNvSpPr>
          <p:nvPr/>
        </p:nvSpPr>
        <p:spPr bwMode="auto">
          <a:xfrm>
            <a:off x="629999" y="4025900"/>
            <a:ext cx="279400" cy="279400"/>
          </a:xfrm>
          <a:prstGeom prst="ellipse">
            <a:avLst/>
          </a:prstGeom>
          <a:solidFill>
            <a:srgbClr val="409E5F"/>
          </a:solidFill>
          <a:ln>
            <a:noFill/>
          </a:ln>
        </p:spPr>
        <p:txBody>
          <a:bodyPr vert="horz" wrap="square" lIns="0" tIns="0" rIns="0" bIns="45720" numCol="1" anchor="ctr" anchorCtr="0" compatLnSpc="1">
            <a:prstTxWarp prst="textNoShape">
              <a:avLst/>
            </a:prstTxWarp>
          </a:bodyPr>
          <a:lstStyle/>
          <a:p>
            <a:pPr algn="ctr"/>
            <a:r>
              <a:rPr lang="en-US" sz="1200" dirty="0">
                <a:sym typeface="Georgia" panose="02040502050405020303" pitchFamily="18" charset="0"/>
              </a:rPr>
              <a:t>3</a:t>
            </a:r>
          </a:p>
        </p:txBody>
      </p:sp>
      <p:sp>
        <p:nvSpPr>
          <p:cNvPr id="77" name="TextBox 76">
            <a:extLst>
              <a:ext uri="{FF2B5EF4-FFF2-40B4-BE49-F238E27FC236}">
                <a16:creationId xmlns:a16="http://schemas.microsoft.com/office/drawing/2014/main" id="{12D37FA6-1330-4B6C-A268-7A221C522DB8}"/>
              </a:ext>
            </a:extLst>
          </p:cNvPr>
          <p:cNvSpPr txBox="1"/>
          <p:nvPr/>
        </p:nvSpPr>
        <p:spPr>
          <a:xfrm>
            <a:off x="1002415" y="4013200"/>
            <a:ext cx="2002044" cy="4921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409E5F"/>
                </a:solidFill>
                <a:sym typeface="Georgia" panose="02040502050405020303" pitchFamily="18" charset="0"/>
              </a:rPr>
              <a:t>DES 18-Month Review</a:t>
            </a:r>
          </a:p>
        </p:txBody>
      </p:sp>
      <p:sp>
        <p:nvSpPr>
          <p:cNvPr id="75" name="Rectangle 20">
            <a:extLst>
              <a:ext uri="{FF2B5EF4-FFF2-40B4-BE49-F238E27FC236}">
                <a16:creationId xmlns:a16="http://schemas.microsoft.com/office/drawing/2014/main" id="{363B8E06-8096-47D1-920B-EF22DA036132}"/>
              </a:ext>
            </a:extLst>
          </p:cNvPr>
          <p:cNvSpPr>
            <a:spLocks noChangeArrowheads="1"/>
          </p:cNvSpPr>
          <p:nvPr/>
        </p:nvSpPr>
        <p:spPr bwMode="gray">
          <a:xfrm>
            <a:off x="3308624" y="4013200"/>
            <a:ext cx="3854114" cy="1106488"/>
          </a:xfrm>
          <a:prstGeom prst="rect">
            <a:avLst/>
          </a:prstGeom>
          <a:noFill/>
          <a:ln w="9525" algn="ctr">
            <a:noFill/>
            <a:miter lim="800000"/>
            <a:headEnd type="none" w="lg" len="lg"/>
            <a:tailEnd type="none" w="lg" len="lg"/>
          </a:ln>
          <a:effectLst/>
        </p:spPr>
        <p:txBody>
          <a:bodyPr wrap="square" lIns="0" tIns="0" rIns="0" bIns="0">
            <a:spAutoFit/>
          </a:bodyPr>
          <a:lstStyle/>
          <a:p>
            <a:pPr marL="182880" lvl="1" indent="-182880">
              <a:buClr>
                <a:srgbClr val="275D38">
                  <a:lumMod val="100000"/>
                </a:srgbClr>
              </a:buClr>
              <a:buSzPct val="100000"/>
              <a:buFont typeface="Trebuchet MS" panose="020B0603020202020204" pitchFamily="34" charset="0"/>
              <a:buChar char="•"/>
              <a:defRPr/>
            </a:pPr>
            <a:r>
              <a:rPr lang="en-US" sz="1200" dirty="0">
                <a:solidFill>
                  <a:srgbClr val="000000">
                    <a:lumMod val="100000"/>
                  </a:srgbClr>
                </a:solidFill>
                <a:sym typeface="Georgia" panose="02040502050405020303" pitchFamily="18" charset="0"/>
              </a:rPr>
              <a:t>DES participants undergo a "Program Review" after 18 months in "Employment Assistance" to determine if they will benefit from an further 6 months in DES</a:t>
            </a:r>
          </a:p>
          <a:p>
            <a:pPr marL="182880" lvl="1" indent="-182880">
              <a:buClr>
                <a:srgbClr val="275D38">
                  <a:lumMod val="100000"/>
                </a:srgbClr>
              </a:buClr>
              <a:buSzPct val="100000"/>
              <a:buFont typeface="Trebuchet MS" panose="020B0603020202020204" pitchFamily="34" charset="0"/>
              <a:buChar char="•"/>
              <a:defRPr/>
            </a:pPr>
            <a:r>
              <a:rPr lang="en-US" sz="1200" dirty="0">
                <a:solidFill>
                  <a:srgbClr val="000000">
                    <a:lumMod val="100000"/>
                  </a:srgbClr>
                </a:solidFill>
                <a:sym typeface="Georgia" panose="02040502050405020303" pitchFamily="18" charset="0"/>
              </a:rPr>
              <a:t>This is conduct through an </a:t>
            </a:r>
            <a:r>
              <a:rPr lang="en-US" sz="1200" dirty="0" err="1">
                <a:solidFill>
                  <a:srgbClr val="000000">
                    <a:lumMod val="100000"/>
                  </a:srgbClr>
                </a:solidFill>
                <a:sym typeface="Georgia" panose="02040502050405020303" pitchFamily="18" charset="0"/>
              </a:rPr>
              <a:t>ESAt</a:t>
            </a:r>
            <a:r>
              <a:rPr lang="en-US" sz="1200" dirty="0">
                <a:solidFill>
                  <a:srgbClr val="000000">
                    <a:lumMod val="100000"/>
                  </a:srgbClr>
                </a:solidFill>
                <a:sym typeface="Georgia" panose="02040502050405020303" pitchFamily="18" charset="0"/>
              </a:rPr>
              <a:t>, unless the participant is undertaking employment or training, or otherwise exempt</a:t>
            </a:r>
          </a:p>
        </p:txBody>
      </p:sp>
      <p:sp>
        <p:nvSpPr>
          <p:cNvPr id="62" name="Oval 20">
            <a:extLst>
              <a:ext uri="{FF2B5EF4-FFF2-40B4-BE49-F238E27FC236}">
                <a16:creationId xmlns:a16="http://schemas.microsoft.com/office/drawing/2014/main" id="{DB6F19C9-F644-4C06-BBA7-D46B9DE1E916}"/>
              </a:ext>
            </a:extLst>
          </p:cNvPr>
          <p:cNvSpPr>
            <a:spLocks noChangeAspect="1" noChangeArrowheads="1"/>
          </p:cNvSpPr>
          <p:nvPr/>
        </p:nvSpPr>
        <p:spPr bwMode="auto">
          <a:xfrm>
            <a:off x="629999" y="5270500"/>
            <a:ext cx="279400" cy="279400"/>
          </a:xfrm>
          <a:prstGeom prst="ellipse">
            <a:avLst/>
          </a:prstGeom>
          <a:solidFill>
            <a:srgbClr val="005A70"/>
          </a:solidFill>
          <a:ln>
            <a:noFill/>
          </a:ln>
        </p:spPr>
        <p:txBody>
          <a:bodyPr vert="horz" wrap="square" lIns="0" tIns="0" rIns="0" bIns="45720" numCol="1" anchor="ctr" anchorCtr="0" compatLnSpc="1">
            <a:prstTxWarp prst="textNoShape">
              <a:avLst/>
            </a:prstTxWarp>
          </a:bodyPr>
          <a:lstStyle/>
          <a:p>
            <a:pPr algn="ctr"/>
            <a:r>
              <a:rPr lang="en-US" sz="1200" dirty="0">
                <a:solidFill>
                  <a:srgbClr val="FFFFFF">
                    <a:lumMod val="100000"/>
                  </a:srgbClr>
                </a:solidFill>
                <a:sym typeface="Georgia" panose="02040502050405020303" pitchFamily="18" charset="0"/>
              </a:rPr>
              <a:t>4</a:t>
            </a:r>
          </a:p>
        </p:txBody>
      </p:sp>
      <p:sp>
        <p:nvSpPr>
          <p:cNvPr id="76" name="TextBox 75">
            <a:extLst>
              <a:ext uri="{FF2B5EF4-FFF2-40B4-BE49-F238E27FC236}">
                <a16:creationId xmlns:a16="http://schemas.microsoft.com/office/drawing/2014/main" id="{5A9CBCCE-B41F-41CE-B116-5C9382088DCF}"/>
              </a:ext>
            </a:extLst>
          </p:cNvPr>
          <p:cNvSpPr txBox="1"/>
          <p:nvPr/>
        </p:nvSpPr>
        <p:spPr>
          <a:xfrm>
            <a:off x="1002415" y="5256213"/>
            <a:ext cx="2002044" cy="4921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005A70"/>
                </a:solidFill>
                <a:sym typeface="Georgia" panose="02040502050405020303" pitchFamily="18" charset="0"/>
              </a:rPr>
              <a:t>DSP application, resulting in a </a:t>
            </a:r>
            <a:r>
              <a:rPr lang="en-US" sz="1600" dirty="0" err="1">
                <a:solidFill>
                  <a:srgbClr val="005A70"/>
                </a:solidFill>
                <a:sym typeface="Georgia" panose="02040502050405020303" pitchFamily="18" charset="0"/>
              </a:rPr>
              <a:t>JCA</a:t>
            </a:r>
            <a:endParaRPr lang="en-US" sz="1600" dirty="0">
              <a:solidFill>
                <a:srgbClr val="005A70"/>
              </a:solidFill>
              <a:sym typeface="Georgia" panose="02040502050405020303" pitchFamily="18" charset="0"/>
            </a:endParaRPr>
          </a:p>
        </p:txBody>
      </p:sp>
      <p:sp>
        <p:nvSpPr>
          <p:cNvPr id="79" name="Rectangle 20">
            <a:extLst>
              <a:ext uri="{FF2B5EF4-FFF2-40B4-BE49-F238E27FC236}">
                <a16:creationId xmlns:a16="http://schemas.microsoft.com/office/drawing/2014/main" id="{7FC0CF63-7A70-4D88-A3FB-466382AF9C7C}"/>
              </a:ext>
            </a:extLst>
          </p:cNvPr>
          <p:cNvSpPr>
            <a:spLocks noChangeArrowheads="1"/>
          </p:cNvSpPr>
          <p:nvPr/>
        </p:nvSpPr>
        <p:spPr bwMode="gray">
          <a:xfrm>
            <a:off x="3308623" y="5256213"/>
            <a:ext cx="3854114" cy="739775"/>
          </a:xfrm>
          <a:prstGeom prst="rect">
            <a:avLst/>
          </a:prstGeom>
          <a:noFill/>
          <a:ln w="9525" algn="ctr">
            <a:noFill/>
            <a:miter lim="800000"/>
            <a:headEnd type="none" w="lg" len="lg"/>
            <a:tailEnd type="none" w="lg" len="lg"/>
          </a:ln>
          <a:effectLst/>
        </p:spPr>
        <p:txBody>
          <a:bodyPr wrap="square" lIns="0" tIns="0" rIns="0" bIns="0">
            <a:spAutoFit/>
          </a:bodyPr>
          <a:lstStyle/>
          <a:p>
            <a:pPr marL="182880" lvl="1" indent="-182880">
              <a:buClr>
                <a:srgbClr val="275D38">
                  <a:lumMod val="100000"/>
                </a:srgbClr>
              </a:buClr>
              <a:buSzPct val="100000"/>
              <a:buFont typeface="Trebuchet MS" panose="020B0603020202020204" pitchFamily="34" charset="0"/>
              <a:buChar char="•"/>
              <a:defRPr/>
            </a:pPr>
            <a:r>
              <a:rPr lang="en-US" sz="1200" dirty="0">
                <a:solidFill>
                  <a:srgbClr val="000000">
                    <a:lumMod val="100000"/>
                  </a:srgbClr>
                </a:solidFill>
                <a:sym typeface="Georgia" panose="02040502050405020303" pitchFamily="18" charset="0"/>
              </a:rPr>
              <a:t>Participants who apply for the Disability Support Pension, meet the non-medical claims criteria but not the manifest criteria are required to undergo a Job Capacity Assessment, which includes an ESAt</a:t>
            </a:r>
          </a:p>
        </p:txBody>
      </p:sp>
      <p:sp>
        <p:nvSpPr>
          <p:cNvPr id="103" name="Majority of ESAts triggered by JSCIs on registration for employment services">
            <a:extLst>
              <a:ext uri="{FF2B5EF4-FFF2-40B4-BE49-F238E27FC236}">
                <a16:creationId xmlns:a16="http://schemas.microsoft.com/office/drawing/2014/main" id="{2138C35E-48F1-4B2B-8A8D-B56B2F88AA6D}"/>
              </a:ext>
            </a:extLst>
          </p:cNvPr>
          <p:cNvSpPr txBox="1"/>
          <p:nvPr/>
        </p:nvSpPr>
        <p:spPr>
          <a:xfrm>
            <a:off x="8059022" y="1573112"/>
            <a:ext cx="3580006" cy="4921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Majority of </a:t>
            </a:r>
            <a:r>
              <a:rPr lang="en-US" sz="1600" dirty="0" err="1">
                <a:solidFill>
                  <a:srgbClr val="275D38"/>
                </a:solidFill>
                <a:sym typeface="Georgia" panose="02040502050405020303" pitchFamily="18" charset="0"/>
              </a:rPr>
              <a:t>ESAts</a:t>
            </a:r>
            <a:r>
              <a:rPr lang="en-US" sz="1600" dirty="0">
                <a:solidFill>
                  <a:srgbClr val="275D38"/>
                </a:solidFill>
                <a:sym typeface="Georgia" panose="02040502050405020303" pitchFamily="18" charset="0"/>
              </a:rPr>
              <a:t> triggered by </a:t>
            </a:r>
            <a:r>
              <a:rPr lang="en-US" sz="1600" dirty="0" err="1">
                <a:solidFill>
                  <a:srgbClr val="275D38"/>
                </a:solidFill>
                <a:sym typeface="Georgia" panose="02040502050405020303" pitchFamily="18" charset="0"/>
              </a:rPr>
              <a:t>JSCIs</a:t>
            </a:r>
            <a:r>
              <a:rPr lang="en-US" sz="1600" dirty="0">
                <a:solidFill>
                  <a:srgbClr val="275D38"/>
                </a:solidFill>
                <a:sym typeface="Georgia" panose="02040502050405020303" pitchFamily="18" charset="0"/>
              </a:rPr>
              <a:t> on registration for employment services</a:t>
            </a:r>
          </a:p>
        </p:txBody>
      </p:sp>
      <p:pic>
        <p:nvPicPr>
          <p:cNvPr id="7" name="Picture 6" descr="Stacked column chart representing proportion of ESAts due to each trigger channel. Out of the four channels, 59% of the ESAts are triggered by registration for employment services requiring a JSCI, followed by 17% through DSP applications, 11% due to Change of Circumstances Reviews, and 10% due to D-E-S 18 month reviews.">
            <a:extLst>
              <a:ext uri="{FF2B5EF4-FFF2-40B4-BE49-F238E27FC236}">
                <a16:creationId xmlns:a16="http://schemas.microsoft.com/office/drawing/2014/main" id="{F9C7A113-DA88-41A8-AA43-6832EB38C080}"/>
              </a:ext>
            </a:extLst>
          </p:cNvPr>
          <p:cNvPicPr>
            <a:picLocks noChangeAspect="1"/>
          </p:cNvPicPr>
          <p:nvPr/>
        </p:nvPicPr>
        <p:blipFill>
          <a:blip r:embed="rId8"/>
          <a:stretch>
            <a:fillRect/>
          </a:stretch>
        </p:blipFill>
        <p:spPr>
          <a:xfrm>
            <a:off x="7962142" y="2208884"/>
            <a:ext cx="3584759" cy="3987130"/>
          </a:xfrm>
          <a:prstGeom prst="rect">
            <a:avLst/>
          </a:prstGeom>
        </p:spPr>
      </p:pic>
      <p:sp>
        <p:nvSpPr>
          <p:cNvPr id="8" name="ee4pFootnotes">
            <a:extLst>
              <a:ext uri="{FF2B5EF4-FFF2-40B4-BE49-F238E27FC236}">
                <a16:creationId xmlns:a16="http://schemas.microsoft.com/office/drawing/2014/main" id="{49C5839C-91CA-4DEE-8BC5-B2F83151028D}"/>
              </a:ext>
            </a:extLst>
          </p:cNvPr>
          <p:cNvSpPr>
            <a:spLocks noChangeArrowheads="1"/>
          </p:cNvSpPr>
          <p:nvPr/>
        </p:nvSpPr>
        <p:spPr bwMode="auto">
          <a:xfrm>
            <a:off x="630000" y="6284914"/>
            <a:ext cx="8988663" cy="275026"/>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Note: Other includes Foreign Pension, Sickness Allowance, Youth Disability Supplement and Temporary Incapacity</a:t>
            </a:r>
          </a:p>
          <a:p>
            <a:pPr>
              <a:lnSpc>
                <a:spcPct val="90000"/>
              </a:lnSpc>
            </a:pPr>
            <a:r>
              <a:rPr lang="en-AU" sz="1000" dirty="0">
                <a:solidFill>
                  <a:srgbClr val="7F7F7F">
                    <a:lumMod val="100000"/>
                  </a:srgbClr>
                </a:solidFill>
                <a:sym typeface="Georgia" panose="02040502050405020303" pitchFamily="18" charset="0"/>
              </a:rPr>
              <a:t>Source: ESAt and JSCI Instrument Overview; ESAt referral information; DSS; BCG analysis</a:t>
            </a:r>
          </a:p>
        </p:txBody>
      </p:sp>
    </p:spTree>
    <p:extLst>
      <p:ext uri="{BB962C8B-B14F-4D97-AF65-F5344CB8AC3E}">
        <p14:creationId xmlns:p14="http://schemas.microsoft.com/office/powerpoint/2010/main" val="2510056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475F25-C1C0-493E-8094-CC1591262FDB}"/>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280293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992" name="think-cell Slide" r:id="rId6" imgW="473" imgH="473" progId="TCLayout.ActiveDocument.1">
                  <p:embed/>
                </p:oleObj>
              </mc:Choice>
              <mc:Fallback>
                <p:oleObj name="think-cell Slide" r:id="rId6" imgW="473" imgH="473" progId="TCLayout.ActiveDocument.1">
                  <p:embed/>
                  <p:pic>
                    <p:nvPicPr>
                      <p:cNvPr id="4" name="Object 3" hidden="1">
                        <a:extLst>
                          <a:ext uri="{FF2B5EF4-FFF2-40B4-BE49-F238E27FC236}">
                            <a16:creationId xmlns:a16="http://schemas.microsoft.com/office/drawing/2014/main" id="{0F475F25-C1C0-493E-8094-CC1591262FDB}"/>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NavigationTriangle">
            <a:extLst>
              <a:ext uri="{FF2B5EF4-FFF2-40B4-BE49-F238E27FC236}">
                <a16:creationId xmlns:a16="http://schemas.microsoft.com/office/drawing/2014/main" id="{38E0EDF6-6921-4E19-8829-20FA2DE4CAF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9" name="NavigationIcon">
            <a:extLst>
              <a:ext uri="{FF2B5EF4-FFF2-40B4-BE49-F238E27FC236}">
                <a16:creationId xmlns:a16="http://schemas.microsoft.com/office/drawing/2014/main" id="{9FE96BE6-BFC0-45B4-B6D0-A52F6C8F09F1}"/>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2" name="Title 1">
            <a:extLst>
              <a:ext uri="{FF2B5EF4-FFF2-40B4-BE49-F238E27FC236}">
                <a16:creationId xmlns:a16="http://schemas.microsoft.com/office/drawing/2014/main" id="{864F764E-2403-4D5A-8E81-8E4D3C05CC74}"/>
              </a:ext>
            </a:extLst>
          </p:cNvPr>
          <p:cNvSpPr>
            <a:spLocks noGrp="1"/>
          </p:cNvSpPr>
          <p:nvPr>
            <p:ph type="title"/>
          </p:nvPr>
        </p:nvSpPr>
        <p:spPr>
          <a:xfrm>
            <a:off x="630000" y="622800"/>
            <a:ext cx="10933350" cy="664797"/>
          </a:xfrm>
        </p:spPr>
        <p:txBody>
          <a:bodyPr vert="horz"/>
          <a:lstStyle/>
          <a:p>
            <a:r>
              <a:rPr lang="en-US" dirty="0" err="1">
                <a:latin typeface="+mj-lt"/>
                <a:sym typeface="Georgia" panose="02040502050405020303" pitchFamily="18" charset="0"/>
              </a:rPr>
              <a:t>JSCI</a:t>
            </a:r>
            <a:r>
              <a:rPr lang="en-US" dirty="0">
                <a:latin typeface="+mj-lt"/>
                <a:sym typeface="Georgia" panose="02040502050405020303" pitchFamily="18" charset="0"/>
              </a:rPr>
              <a:t> triggers an ESAt referral based on participant's particular medical conditions or if medical condition impacts ability to work</a:t>
            </a:r>
          </a:p>
        </p:txBody>
      </p:sp>
      <p:sp>
        <p:nvSpPr>
          <p:cNvPr id="11" name="TextBox 10">
            <a:extLst>
              <a:ext uri="{FF2B5EF4-FFF2-40B4-BE49-F238E27FC236}">
                <a16:creationId xmlns:a16="http://schemas.microsoft.com/office/drawing/2014/main" id="{7235C0BA-095E-4030-ACBF-934A825600E7}"/>
              </a:ext>
            </a:extLst>
          </p:cNvPr>
          <p:cNvSpPr txBox="1"/>
          <p:nvPr/>
        </p:nvSpPr>
        <p:spPr>
          <a:xfrm>
            <a:off x="628650" y="1570581"/>
            <a:ext cx="594487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b="1" dirty="0">
                <a:solidFill>
                  <a:srgbClr val="275D38"/>
                </a:solidFill>
                <a:sym typeface="Georgia" panose="02040502050405020303" pitchFamily="18" charset="0"/>
              </a:rPr>
              <a:t>Current </a:t>
            </a:r>
            <a:r>
              <a:rPr lang="en-US" b="1" dirty="0" err="1">
                <a:solidFill>
                  <a:srgbClr val="275D38"/>
                </a:solidFill>
                <a:sym typeface="Georgia" panose="02040502050405020303" pitchFamily="18" charset="0"/>
              </a:rPr>
              <a:t>JSCI</a:t>
            </a:r>
            <a:r>
              <a:rPr lang="en-US" b="1" dirty="0">
                <a:solidFill>
                  <a:srgbClr val="275D38"/>
                </a:solidFill>
                <a:sym typeface="Georgia" panose="02040502050405020303" pitchFamily="18" charset="0"/>
              </a:rPr>
              <a:t> medical triggers for an ESAt</a:t>
            </a:r>
          </a:p>
        </p:txBody>
      </p:sp>
      <p:graphicFrame>
        <p:nvGraphicFramePr>
          <p:cNvPr id="13" name="Table 12">
            <a:extLst>
              <a:ext uri="{FF2B5EF4-FFF2-40B4-BE49-F238E27FC236}">
                <a16:creationId xmlns:a16="http://schemas.microsoft.com/office/drawing/2014/main" id="{D2272B8C-15F3-495A-B647-0F2E8FBA9745}"/>
              </a:ext>
            </a:extLst>
          </p:cNvPr>
          <p:cNvGraphicFramePr>
            <a:graphicFrameLocks noGrp="1"/>
          </p:cNvGraphicFramePr>
          <p:nvPr>
            <p:extLst>
              <p:ext uri="{D42A27DB-BD31-4B8C-83A1-F6EECF244321}">
                <p14:modId xmlns:p14="http://schemas.microsoft.com/office/powerpoint/2010/main" val="3760324039"/>
              </p:ext>
            </p:extLst>
          </p:nvPr>
        </p:nvGraphicFramePr>
        <p:xfrm>
          <a:off x="628650" y="1921581"/>
          <a:ext cx="10731608" cy="3608362"/>
        </p:xfrm>
        <a:graphic>
          <a:graphicData uri="http://schemas.openxmlformats.org/drawingml/2006/table">
            <a:tbl>
              <a:tblPr firstRow="1" firstCol="1" bandRow="1">
                <a:tableStyleId>{5C22544A-7EE6-4342-B048-85BDC9FD1C3A}</a:tableStyleId>
              </a:tblPr>
              <a:tblGrid>
                <a:gridCol w="3689935">
                  <a:extLst>
                    <a:ext uri="{9D8B030D-6E8A-4147-A177-3AD203B41FA5}">
                      <a16:colId xmlns:a16="http://schemas.microsoft.com/office/drawing/2014/main" val="1022192838"/>
                    </a:ext>
                  </a:extLst>
                </a:gridCol>
                <a:gridCol w="7041673">
                  <a:extLst>
                    <a:ext uri="{9D8B030D-6E8A-4147-A177-3AD203B41FA5}">
                      <a16:colId xmlns:a16="http://schemas.microsoft.com/office/drawing/2014/main" val="3006767491"/>
                    </a:ext>
                  </a:extLst>
                </a:gridCol>
              </a:tblGrid>
              <a:tr h="306157">
                <a:tc>
                  <a:txBody>
                    <a:bodyPr/>
                    <a:lstStyle/>
                    <a:p>
                      <a:r>
                        <a:rPr lang="en-US" sz="1600" b="1" dirty="0">
                          <a:solidFill>
                            <a:schemeClr val="accent4"/>
                          </a:solidFill>
                          <a:latin typeface="+mn-lt"/>
                          <a:sym typeface="Georgia" panose="02040502050405020303" pitchFamily="18" charset="0"/>
                        </a:rPr>
                        <a:t>Medical triggers</a:t>
                      </a:r>
                    </a:p>
                  </a:txBody>
                  <a:tcPr marL="36000">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600" b="1" dirty="0">
                          <a:solidFill>
                            <a:schemeClr val="bg1"/>
                          </a:solidFill>
                          <a:latin typeface="+mn-lt"/>
                          <a:sym typeface="Georgia" panose="02040502050405020303" pitchFamily="18" charset="0"/>
                        </a:rPr>
                        <a:t>Additional detail</a:t>
                      </a: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33276300"/>
                  </a:ext>
                </a:extLst>
              </a:tr>
              <a:tr h="1592019">
                <a:tc>
                  <a:txBody>
                    <a:bodyPr/>
                    <a:lstStyle/>
                    <a:p>
                      <a:pPr marL="0" lvl="0" indent="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cs typeface="+mn-cs"/>
                          <a:sym typeface="Georgia" panose="02040502050405020303" pitchFamily="18" charset="0"/>
                        </a:rPr>
                        <a:t>Does the participant have one of the pre-listed conditions (medical, disability, addictions)?</a:t>
                      </a:r>
                    </a:p>
                  </a:txBody>
                  <a:tcPr marL="36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Acquired Brain Impairment, Anxiety, Anorexia Nervosa, Bi Polar Affective Disorder (Manic Depression), Bulimia, Depression, Emotional Disturbance, Child/Adolescent, Intellectual Disability, Learning Disability, Obsessive Compulsive Disorder, Other Psychological/Psychiatric disorder, Paranoid, Personality Disorder, Phobias, Post Traumatic Stress disorder, Psychosocial Deprivation, Psychotic, Schizophrenia, Toxic Brain Injury, Traumatic Brain Injury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505139"/>
                  </a:ext>
                </a:extLst>
              </a:tr>
              <a:tr h="520467">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0" i="0" u="none" kern="1200" spc="0" dirty="0">
                          <a:solidFill>
                            <a:srgbClr val="000000">
                              <a:lumMod val="100000"/>
                            </a:srgbClr>
                          </a:solidFill>
                          <a:latin typeface="+mn-lt"/>
                          <a:ea typeface="+mn-ea"/>
                          <a:cs typeface="+mn-cs"/>
                          <a:sym typeface="Georgia" panose="02040502050405020303" pitchFamily="18" charset="0"/>
                        </a:rPr>
                        <a:t>Participant considers they are unable to work at least 30 hours per week</a:t>
                      </a:r>
                    </a:p>
                  </a:txBody>
                  <a:tcPr marL="36000">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56700" lvl="1" indent="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AU" sz="14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5711838"/>
                  </a:ext>
                </a:extLst>
              </a:tr>
              <a:tr h="520467">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0" i="0" u="none" kern="1200" spc="0" dirty="0">
                          <a:solidFill>
                            <a:srgbClr val="000000">
                              <a:lumMod val="100000"/>
                            </a:srgbClr>
                          </a:solidFill>
                          <a:latin typeface="+mn-lt"/>
                          <a:ea typeface="+mn-ea"/>
                          <a:cs typeface="+mn-cs"/>
                          <a:sym typeface="Georgia" panose="02040502050405020303" pitchFamily="18" charset="0"/>
                        </a:rPr>
                        <a:t>Medical condition which affects the type of work a participant can do</a:t>
                      </a:r>
                    </a:p>
                  </a:txBody>
                  <a:tcPr marL="36000">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56700" marR="0" lvl="1"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AU" sz="14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8639087"/>
                  </a:ext>
                </a:extLst>
              </a:tr>
              <a:tr h="640129">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0" i="0" u="none" kern="1200" spc="0" dirty="0">
                          <a:solidFill>
                            <a:srgbClr val="000000">
                              <a:lumMod val="100000"/>
                            </a:srgbClr>
                          </a:solidFill>
                          <a:latin typeface="+mn-lt"/>
                          <a:ea typeface="+mn-ea"/>
                          <a:cs typeface="+mn-cs"/>
                          <a:sym typeface="Georgia" panose="02040502050405020303" pitchFamily="18" charset="0"/>
                        </a:rPr>
                        <a:t>Medical condition which results in participant requiring additional support in the workplace</a:t>
                      </a:r>
                    </a:p>
                  </a:txBody>
                  <a:tcPr marL="36000">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700" marR="0" lvl="1"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AU" sz="14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695739"/>
                  </a:ext>
                </a:extLst>
              </a:tr>
            </a:tbl>
          </a:graphicData>
        </a:graphic>
      </p:graphicFrame>
      <p:sp>
        <p:nvSpPr>
          <p:cNvPr id="14" name="ee4pFootnotes">
            <a:extLst>
              <a:ext uri="{FF2B5EF4-FFF2-40B4-BE49-F238E27FC236}">
                <a16:creationId xmlns:a16="http://schemas.microsoft.com/office/drawing/2014/main" id="{5575895F-9F84-448F-8840-50712C6772C3}"/>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Triggers only apply to disabilities that the job seeker considers will last for three months or longer, or is not sure whether they will last for this duration</a:t>
            </a:r>
          </a:p>
          <a:p>
            <a:pPr>
              <a:lnSpc>
                <a:spcPct val="90000"/>
              </a:lnSpc>
            </a:pPr>
            <a:r>
              <a:rPr lang="en-US" sz="1000" dirty="0">
                <a:solidFill>
                  <a:srgbClr val="7F7F7F">
                    <a:lumMod val="100000"/>
                  </a:srgbClr>
                </a:solidFill>
                <a:sym typeface="Georgia" panose="02040502050405020303" pitchFamily="18" charset="0"/>
              </a:rPr>
              <a:t>Source: ESAt Triggers Document provided by DESE</a:t>
            </a:r>
          </a:p>
        </p:txBody>
      </p:sp>
    </p:spTree>
    <p:extLst>
      <p:ext uri="{BB962C8B-B14F-4D97-AF65-F5344CB8AC3E}">
        <p14:creationId xmlns:p14="http://schemas.microsoft.com/office/powerpoint/2010/main" val="1218058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475F25-C1C0-493E-8094-CC1591262FDB}"/>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5346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17" name="think-cell Slide" r:id="rId6" imgW="473" imgH="473" progId="TCLayout.ActiveDocument.1">
                  <p:embed/>
                </p:oleObj>
              </mc:Choice>
              <mc:Fallback>
                <p:oleObj name="think-cell Slide" r:id="rId6" imgW="473" imgH="473" progId="TCLayout.ActiveDocument.1">
                  <p:embed/>
                  <p:pic>
                    <p:nvPicPr>
                      <p:cNvPr id="4" name="Object 3" hidden="1">
                        <a:extLst>
                          <a:ext uri="{FF2B5EF4-FFF2-40B4-BE49-F238E27FC236}">
                            <a16:creationId xmlns:a16="http://schemas.microsoft.com/office/drawing/2014/main" id="{0F475F25-C1C0-493E-8094-CC1591262FD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NavigationTriangle">
            <a:extLst>
              <a:ext uri="{FF2B5EF4-FFF2-40B4-BE49-F238E27FC236}">
                <a16:creationId xmlns:a16="http://schemas.microsoft.com/office/drawing/2014/main" id="{D7AE5A86-8244-4498-A006-9ACC5FEDAA82}"/>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9" name="NavigationIcon">
            <a:extLst>
              <a:ext uri="{FF2B5EF4-FFF2-40B4-BE49-F238E27FC236}">
                <a16:creationId xmlns:a16="http://schemas.microsoft.com/office/drawing/2014/main" id="{8EAEC14F-6D45-49C8-8040-BC2C18603EE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2" name="Title 1">
            <a:extLst>
              <a:ext uri="{FF2B5EF4-FFF2-40B4-BE49-F238E27FC236}">
                <a16:creationId xmlns:a16="http://schemas.microsoft.com/office/drawing/2014/main" id="{864F764E-2403-4D5A-8E81-8E4D3C05CC74}"/>
              </a:ext>
            </a:extLst>
          </p:cNvPr>
          <p:cNvSpPr>
            <a:spLocks noGrp="1"/>
          </p:cNvSpPr>
          <p:nvPr>
            <p:ph type="title"/>
          </p:nvPr>
        </p:nvSpPr>
        <p:spPr>
          <a:xfrm>
            <a:off x="630000" y="622800"/>
            <a:ext cx="10933350" cy="664797"/>
          </a:xfrm>
        </p:spPr>
        <p:txBody>
          <a:bodyPr vert="horz"/>
          <a:lstStyle/>
          <a:p>
            <a:r>
              <a:rPr lang="en-US" dirty="0" err="1">
                <a:sym typeface="Georgia" panose="02040502050405020303" pitchFamily="18" charset="0"/>
              </a:rPr>
              <a:t>JSCI</a:t>
            </a:r>
            <a:r>
              <a:rPr lang="en-US" dirty="0">
                <a:sym typeface="Georgia" panose="02040502050405020303" pitchFamily="18" charset="0"/>
              </a:rPr>
              <a:t> triggers an ESAt referral if participant has special needs or personal factors impacting their ability to obtain employment</a:t>
            </a:r>
          </a:p>
        </p:txBody>
      </p:sp>
      <p:sp>
        <p:nvSpPr>
          <p:cNvPr id="10" name="TextBox 9">
            <a:extLst>
              <a:ext uri="{FF2B5EF4-FFF2-40B4-BE49-F238E27FC236}">
                <a16:creationId xmlns:a16="http://schemas.microsoft.com/office/drawing/2014/main" id="{416E3FFD-6CEA-4184-A37D-4E5B4B4F023D}"/>
              </a:ext>
            </a:extLst>
          </p:cNvPr>
          <p:cNvSpPr txBox="1"/>
          <p:nvPr/>
        </p:nvSpPr>
        <p:spPr>
          <a:xfrm>
            <a:off x="628650" y="1570582"/>
            <a:ext cx="594487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defPPr>
              <a:defRPr lang="en-US"/>
            </a:defPPr>
            <a:lvl1pPr>
              <a:defRPr b="1">
                <a:solidFill>
                  <a:srgbClr val="275D38"/>
                </a:solidFill>
              </a:defRPr>
            </a:lvl1pPr>
          </a:lstStyle>
          <a:p>
            <a:r>
              <a:rPr lang="en-US" dirty="0">
                <a:sym typeface="Georgia" panose="02040502050405020303" pitchFamily="18" charset="0"/>
              </a:rPr>
              <a:t>Current non-medical triggers for an ESAt</a:t>
            </a:r>
          </a:p>
        </p:txBody>
      </p:sp>
      <p:graphicFrame>
        <p:nvGraphicFramePr>
          <p:cNvPr id="12" name="Table 11">
            <a:extLst>
              <a:ext uri="{FF2B5EF4-FFF2-40B4-BE49-F238E27FC236}">
                <a16:creationId xmlns:a16="http://schemas.microsoft.com/office/drawing/2014/main" id="{8781A05C-9091-469A-BEAE-E107549CC618}"/>
              </a:ext>
            </a:extLst>
          </p:cNvPr>
          <p:cNvGraphicFramePr>
            <a:graphicFrameLocks noGrp="1"/>
          </p:cNvGraphicFramePr>
          <p:nvPr>
            <p:extLst>
              <p:ext uri="{D42A27DB-BD31-4B8C-83A1-F6EECF244321}">
                <p14:modId xmlns:p14="http://schemas.microsoft.com/office/powerpoint/2010/main" val="4049448477"/>
              </p:ext>
            </p:extLst>
          </p:nvPr>
        </p:nvGraphicFramePr>
        <p:xfrm>
          <a:off x="628651" y="1868080"/>
          <a:ext cx="6280149" cy="4206240"/>
        </p:xfrm>
        <a:graphic>
          <a:graphicData uri="http://schemas.openxmlformats.org/drawingml/2006/table">
            <a:tbl>
              <a:tblPr firstRow="1" bandRow="1">
                <a:tableStyleId>{5C22544A-7EE6-4342-B048-85BDC9FD1C3A}</a:tableStyleId>
              </a:tblPr>
              <a:tblGrid>
                <a:gridCol w="1947232">
                  <a:extLst>
                    <a:ext uri="{9D8B030D-6E8A-4147-A177-3AD203B41FA5}">
                      <a16:colId xmlns:a16="http://schemas.microsoft.com/office/drawing/2014/main" val="1022192838"/>
                    </a:ext>
                  </a:extLst>
                </a:gridCol>
                <a:gridCol w="4332917">
                  <a:extLst>
                    <a:ext uri="{9D8B030D-6E8A-4147-A177-3AD203B41FA5}">
                      <a16:colId xmlns:a16="http://schemas.microsoft.com/office/drawing/2014/main" val="3006767491"/>
                    </a:ext>
                  </a:extLst>
                </a:gridCol>
              </a:tblGrid>
              <a:tr h="334800">
                <a:tc>
                  <a:txBody>
                    <a:bodyPr/>
                    <a:lstStyle/>
                    <a:p>
                      <a:pPr marL="0" algn="l" defTabSz="914400" rtl="0" eaLnBrk="1" latinLnBrk="0" hangingPunct="1"/>
                      <a:r>
                        <a:rPr lang="en-US" sz="1400" b="1" kern="1200" dirty="0">
                          <a:solidFill>
                            <a:schemeClr val="accent4"/>
                          </a:solidFill>
                          <a:latin typeface="+mn-lt"/>
                          <a:ea typeface="+mn-ea"/>
                          <a:cs typeface="+mn-cs"/>
                          <a:sym typeface="Georgia" panose="02040502050405020303" pitchFamily="18" charset="0"/>
                        </a:rPr>
                        <a:t>Special needs triggers</a:t>
                      </a: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b="1" dirty="0">
                          <a:solidFill>
                            <a:schemeClr val="bg1"/>
                          </a:solidFill>
                          <a:latin typeface="+mn-lt"/>
                          <a:sym typeface="Georgia" panose="02040502050405020303" pitchFamily="18" charset="0"/>
                        </a:rPr>
                        <a:t>Additional detail</a:t>
                      </a: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33276300"/>
                  </a:ext>
                </a:extLst>
              </a:tr>
              <a:tr h="2136891">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1" i="0" u="none" kern="1200" spc="0" dirty="0">
                          <a:solidFill>
                            <a:srgbClr val="000000">
                              <a:lumMod val="100000"/>
                            </a:srgbClr>
                          </a:solidFill>
                          <a:latin typeface="+mn-lt"/>
                          <a:ea typeface="+mn-ea"/>
                          <a:cs typeface="+mn-cs"/>
                          <a:sym typeface="Georgia" panose="02040502050405020303" pitchFamily="18" charset="0"/>
                        </a:rPr>
                        <a:t>21 or younger and satisfies any one of the specific triggers:</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Sole parent</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Mostly unemployed in past two years</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Stability of residence (e.g. required emergency or temporary housing, moved 4+ times in the past year)</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Risk of homelessness</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Highest level of education is less than year 10</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Ex-offender</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Indigenous</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Socially isolated (parents were not regularly paid work in early teens)</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505139"/>
                  </a:ext>
                </a:extLst>
              </a:tr>
              <a:tr h="696684">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1" i="0" u="none" kern="1200" spc="0" dirty="0">
                          <a:solidFill>
                            <a:srgbClr val="000000">
                              <a:lumMod val="100000"/>
                            </a:srgbClr>
                          </a:solidFill>
                          <a:latin typeface="+mn-lt"/>
                          <a:ea typeface="+mn-ea"/>
                          <a:cs typeface="+mn-cs"/>
                          <a:sym typeface="Georgia" panose="02040502050405020303" pitchFamily="18" charset="0"/>
                        </a:rPr>
                        <a:t>22 or older and receives any three of the specific triggers</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All factors listed above (excl. sole parent, indigenous, socially isolated)</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Low English Language and Literacy skills</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5711838"/>
                  </a:ext>
                </a:extLst>
              </a:tr>
              <a:tr h="41801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1" i="0" u="none" kern="1200" spc="0" dirty="0">
                          <a:solidFill>
                            <a:srgbClr val="000000">
                              <a:lumMod val="100000"/>
                            </a:srgbClr>
                          </a:solidFill>
                          <a:latin typeface="+mn-lt"/>
                          <a:ea typeface="+mn-ea"/>
                          <a:cs typeface="+mn-cs"/>
                          <a:sym typeface="Georgia" panose="02040502050405020303" pitchFamily="18" charset="0"/>
                        </a:rPr>
                        <a:t>Recent crisis payment recipient</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400" b="0" i="0" u="none" kern="1200" spc="0" dirty="0">
                          <a:solidFill>
                            <a:srgbClr val="000000">
                              <a:lumMod val="100000"/>
                            </a:srgbClr>
                          </a:solidFill>
                          <a:latin typeface="+mn-lt"/>
                          <a:ea typeface="+mn-ea"/>
                          <a:cs typeface="+mn-cs"/>
                          <a:sym typeface="Georgia" panose="02040502050405020303" pitchFamily="18" charset="0"/>
                        </a:rPr>
                        <a:t>Received crisis payment in the 6 months before initial registration or annual review</a:t>
                      </a:r>
                    </a:p>
                  </a:txBody>
                  <a:tcP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8639087"/>
                  </a:ext>
                </a:extLst>
              </a:tr>
            </a:tbl>
          </a:graphicData>
        </a:graphic>
      </p:graphicFrame>
      <p:graphicFrame>
        <p:nvGraphicFramePr>
          <p:cNvPr id="13" name="Table 12">
            <a:extLst>
              <a:ext uri="{FF2B5EF4-FFF2-40B4-BE49-F238E27FC236}">
                <a16:creationId xmlns:a16="http://schemas.microsoft.com/office/drawing/2014/main" id="{F58DD946-6A8F-4977-ADB3-F32988054F53}"/>
              </a:ext>
            </a:extLst>
          </p:cNvPr>
          <p:cNvGraphicFramePr>
            <a:graphicFrameLocks noGrp="1"/>
          </p:cNvGraphicFramePr>
          <p:nvPr>
            <p:extLst>
              <p:ext uri="{D42A27DB-BD31-4B8C-83A1-F6EECF244321}">
                <p14:modId xmlns:p14="http://schemas.microsoft.com/office/powerpoint/2010/main" val="2121641454"/>
              </p:ext>
            </p:extLst>
          </p:nvPr>
        </p:nvGraphicFramePr>
        <p:xfrm>
          <a:off x="7097486" y="1868080"/>
          <a:ext cx="4615440" cy="4145254"/>
        </p:xfrm>
        <a:graphic>
          <a:graphicData uri="http://schemas.openxmlformats.org/drawingml/2006/table">
            <a:tbl>
              <a:tblPr firstRow="1" bandRow="1">
                <a:tableStyleId>{5C22544A-7EE6-4342-B048-85BDC9FD1C3A}</a:tableStyleId>
              </a:tblPr>
              <a:tblGrid>
                <a:gridCol w="1654628">
                  <a:extLst>
                    <a:ext uri="{9D8B030D-6E8A-4147-A177-3AD203B41FA5}">
                      <a16:colId xmlns:a16="http://schemas.microsoft.com/office/drawing/2014/main" val="1022192838"/>
                    </a:ext>
                  </a:extLst>
                </a:gridCol>
                <a:gridCol w="2960812">
                  <a:extLst>
                    <a:ext uri="{9D8B030D-6E8A-4147-A177-3AD203B41FA5}">
                      <a16:colId xmlns:a16="http://schemas.microsoft.com/office/drawing/2014/main" val="3006767491"/>
                    </a:ext>
                  </a:extLst>
                </a:gridCol>
              </a:tblGrid>
              <a:tr h="454206">
                <a:tc>
                  <a:txBody>
                    <a:bodyPr/>
                    <a:lstStyle/>
                    <a:p>
                      <a:r>
                        <a:rPr lang="en-US" sz="1400" b="1" dirty="0">
                          <a:solidFill>
                            <a:schemeClr val="accent4"/>
                          </a:solidFill>
                          <a:latin typeface="+mn-lt"/>
                          <a:sym typeface="Georgia" panose="02040502050405020303" pitchFamily="18" charset="0"/>
                        </a:rPr>
                        <a:t>Personal factors triggers</a:t>
                      </a: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b="1" dirty="0">
                          <a:solidFill>
                            <a:schemeClr val="bg1"/>
                          </a:solidFill>
                          <a:latin typeface="+mn-lt"/>
                          <a:sym typeface="Georgia" panose="02040502050405020303" pitchFamily="18" charset="0"/>
                        </a:rPr>
                        <a:t>Additional detail</a:t>
                      </a: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33276300"/>
                  </a:ext>
                </a:extLst>
              </a:tr>
              <a:tr h="3627094">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0" i="0" u="none" kern="1200" spc="0" dirty="0">
                          <a:solidFill>
                            <a:srgbClr val="000000">
                              <a:lumMod val="100000"/>
                            </a:srgbClr>
                          </a:solidFill>
                          <a:latin typeface="+mn-lt"/>
                          <a:cs typeface="+mn-cs"/>
                          <a:sym typeface="Georgia" panose="02040502050405020303" pitchFamily="18" charset="0"/>
                        </a:rPr>
                        <a:t>Any of the following factors</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Drug dependence</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0" i="0" u="none" kern="1200" spc="0" dirty="0">
                          <a:solidFill>
                            <a:srgbClr val="000000">
                              <a:lumMod val="100000"/>
                            </a:srgbClr>
                          </a:solidFill>
                          <a:latin typeface="+mn-lt"/>
                          <a:sym typeface="Georgia" panose="02040502050405020303" pitchFamily="18" charset="0"/>
                        </a:rPr>
                        <a:t>Personal crisis or trauma (incl. domestic violence, grief, etc.)</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400" b="0" i="0" u="none" kern="1200" spc="0" dirty="0">
                          <a:solidFill>
                            <a:srgbClr val="000000">
                              <a:lumMod val="100000"/>
                            </a:srgbClr>
                          </a:solidFill>
                          <a:latin typeface="+mn-lt"/>
                          <a:sym typeface="Georgia" panose="02040502050405020303" pitchFamily="18" charset="0"/>
                        </a:rPr>
                        <a:t>Vertigo</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Drug treatment program</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Gambling addiction</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Severe stress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Anger issues/violence</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Relationship breakdown</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000000">
                              <a:lumMod val="100000"/>
                            </a:srgbClr>
                          </a:solidFill>
                          <a:latin typeface="+mn-lt"/>
                          <a:sym typeface="Georgia" panose="02040502050405020303" pitchFamily="18" charset="0"/>
                        </a:rPr>
                        <a:t>Arrived in Australia on refugee/humanitarian visa in the past 5 years</a:t>
                      </a:r>
                    </a:p>
                  </a:txBody>
                  <a:tcPr marB="9144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505139"/>
                  </a:ext>
                </a:extLst>
              </a:tr>
            </a:tbl>
          </a:graphicData>
        </a:graphic>
      </p:graphicFrame>
      <p:sp>
        <p:nvSpPr>
          <p:cNvPr id="14" name="ee4pFootnotes">
            <a:extLst>
              <a:ext uri="{FF2B5EF4-FFF2-40B4-BE49-F238E27FC236}">
                <a16:creationId xmlns:a16="http://schemas.microsoft.com/office/drawing/2014/main" id="{B89A0B5F-B3B8-45AD-92B8-E4203D4762C0}"/>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"sleep problems/insomnia" or "self esteem/motivation / presentation issues" adds to the </a:t>
            </a:r>
            <a:r>
              <a:rPr lang="en-US" sz="1000" dirty="0" err="1">
                <a:solidFill>
                  <a:srgbClr val="7F7F7F">
                    <a:lumMod val="100000"/>
                  </a:srgbClr>
                </a:solidFill>
                <a:sym typeface="Georgia" panose="02040502050405020303" pitchFamily="18" charset="0"/>
              </a:rPr>
              <a:t>JSCI</a:t>
            </a:r>
            <a:r>
              <a:rPr lang="en-US" sz="1000" dirty="0">
                <a:solidFill>
                  <a:srgbClr val="7F7F7F">
                    <a:lumMod val="100000"/>
                  </a:srgbClr>
                </a:solidFill>
                <a:sym typeface="Georgia" panose="02040502050405020303" pitchFamily="18" charset="0"/>
              </a:rPr>
              <a:t> rather than triggering an ESAt referral</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ESAt Triggers Document provided by DESE </a:t>
            </a:r>
          </a:p>
        </p:txBody>
      </p:sp>
    </p:spTree>
    <p:extLst>
      <p:ext uri="{BB962C8B-B14F-4D97-AF65-F5344CB8AC3E}">
        <p14:creationId xmlns:p14="http://schemas.microsoft.com/office/powerpoint/2010/main" val="646457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488445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48" name="think-cell Slide" r:id="rId7" imgW="286" imgH="286" progId="TCLayout.ActiveDocument.1">
                  <p:embed/>
                </p:oleObj>
              </mc:Choice>
              <mc:Fallback>
                <p:oleObj name="think-cell Slide" r:id="rId7" imgW="286" imgH="286" progId="TCLayout.ActiveDocument.1">
                  <p:embed/>
                  <p:pic>
                    <p:nvPicPr>
                      <p:cNvPr id="3" name="Object 2"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40" name="Straight Connector 139">
            <a:extLst>
              <a:ext uri="{FF2B5EF4-FFF2-40B4-BE49-F238E27FC236}">
                <a16:creationId xmlns:a16="http://schemas.microsoft.com/office/drawing/2014/main" id="{3108CA56-FC98-4AD1-B4F8-BEAFC797F878}"/>
              </a:ext>
              <a:ext uri="{C183D7F6-B498-43B3-948B-1728B52AA6E4}">
                <adec:decorative xmlns:adec="http://schemas.microsoft.com/office/drawing/2017/decorative" val="1"/>
              </a:ext>
            </a:extLst>
          </p:cNvPr>
          <p:cNvCxnSpPr/>
          <p:nvPr/>
        </p:nvCxnSpPr>
        <p:spPr>
          <a:xfrm>
            <a:off x="5710458" y="2081213"/>
            <a:ext cx="0" cy="4079081"/>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sp>
        <p:nvSpPr>
          <p:cNvPr id="50" name="NavigationTriangle">
            <a:extLst>
              <a:ext uri="{FF2B5EF4-FFF2-40B4-BE49-F238E27FC236}">
                <a16:creationId xmlns:a16="http://schemas.microsoft.com/office/drawing/2014/main" id="{CF09EB56-CF16-40D8-ACC6-15401F021C1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mn-cs"/>
              <a:sym typeface="Georgia" panose="02040502050405020303" pitchFamily="18" charset="0"/>
            </a:endParaRPr>
          </a:p>
        </p:txBody>
      </p:sp>
      <p:sp>
        <p:nvSpPr>
          <p:cNvPr id="51" name="NavigationIcon">
            <a:extLst>
              <a:ext uri="{FF2B5EF4-FFF2-40B4-BE49-F238E27FC236}">
                <a16:creationId xmlns:a16="http://schemas.microsoft.com/office/drawing/2014/main" id="{B5F9568A-6093-4320-83B6-AB9F16A080C8}"/>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2" name="Title 1"/>
          <p:cNvSpPr>
            <a:spLocks noGrp="1"/>
          </p:cNvSpPr>
          <p:nvPr>
            <p:ph type="title"/>
          </p:nvPr>
        </p:nvSpPr>
        <p:spPr>
          <a:xfrm>
            <a:off x="630000" y="622800"/>
            <a:ext cx="10933350" cy="664797"/>
          </a:xfrm>
        </p:spPr>
        <p:txBody>
          <a:bodyPr vert="horz"/>
          <a:lstStyle/>
          <a:p>
            <a:r>
              <a:rPr lang="en-US" dirty="0"/>
              <a:t>More than three-quarters of completed ESAts recommend DES, and 70 per cent are assessed as low work capacity (&lt;23 hours/week)</a:t>
            </a:r>
            <a:endParaRPr lang="en-AU" dirty="0">
              <a:sym typeface="Georgia" panose="02040502050405020303" pitchFamily="18" charset="0"/>
            </a:endParaRPr>
          </a:p>
        </p:txBody>
      </p:sp>
      <p:sp>
        <p:nvSpPr>
          <p:cNvPr id="43" name="TextBox 42">
            <a:extLst>
              <a:ext uri="{FF2B5EF4-FFF2-40B4-BE49-F238E27FC236}">
                <a16:creationId xmlns:a16="http://schemas.microsoft.com/office/drawing/2014/main" id="{9A8A05AE-87ED-4E63-9A6A-63C9391C9CFC}"/>
              </a:ext>
            </a:extLst>
          </p:cNvPr>
          <p:cNvSpPr txBox="1"/>
          <p:nvPr/>
        </p:nvSpPr>
        <p:spPr>
          <a:xfrm>
            <a:off x="630001" y="1636282"/>
            <a:ext cx="4223354" cy="492443"/>
          </a:xfrm>
          <a:prstGeom prst="rect">
            <a:avLst/>
          </a:prstGeom>
          <a:noFill/>
          <a:ln cap="rnd">
            <a:noFill/>
          </a:ln>
        </p:spPr>
        <p:txBody>
          <a:bodyPr wrap="square" lIns="0" tIns="0" rIns="0" bIns="0" rtlCol="0" anchor="b">
            <a:spAutoFit/>
          </a:bodyPr>
          <a:lstStyle>
            <a:defPPr>
              <a:defRPr lang="en-US"/>
            </a:defPPr>
            <a:lvl1pPr>
              <a:spcBef>
                <a:spcPct val="0"/>
              </a:spcBef>
              <a:spcAft>
                <a:spcPct val="0"/>
              </a:spcAft>
              <a:defRPr sz="1600">
                <a:solidFill>
                  <a:srgbClr val="275D38"/>
                </a:solidFill>
                <a:latin typeface="Georgia" panose="02040502050405020303"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latin typeface="+mn-lt"/>
                <a:sym typeface="Georgia" panose="02040502050405020303" pitchFamily="18" charset="0"/>
              </a:rPr>
              <a:t>About 77 per cent of completed ESAts recommend DES program for participants</a:t>
            </a:r>
          </a:p>
        </p:txBody>
      </p:sp>
      <p:sp>
        <p:nvSpPr>
          <p:cNvPr id="54" name="TextBox 53">
            <a:extLst>
              <a:ext uri="{FF2B5EF4-FFF2-40B4-BE49-F238E27FC236}">
                <a16:creationId xmlns:a16="http://schemas.microsoft.com/office/drawing/2014/main" id="{70132EB2-7E0C-4E6C-BD2F-8E338B1DB7AB}"/>
              </a:ext>
            </a:extLst>
          </p:cNvPr>
          <p:cNvSpPr txBox="1"/>
          <p:nvPr/>
        </p:nvSpPr>
        <p:spPr>
          <a:xfrm>
            <a:off x="542816" y="2340462"/>
            <a:ext cx="4750019" cy="3077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r>
              <a:rPr lang="en-US" sz="1400" dirty="0">
                <a:solidFill>
                  <a:srgbClr val="000000"/>
                </a:solidFill>
                <a:sym typeface="Georgia" panose="02040502050405020303" pitchFamily="18" charset="0"/>
              </a:rPr>
              <a:t>Distribution of ESAt program recommendations (2019-20)</a:t>
            </a:r>
          </a:p>
        </p:txBody>
      </p:sp>
      <p:pic>
        <p:nvPicPr>
          <p:cNvPr id="9" name="Picture 8" descr="Stacked column chart showing 77% of ESATs recommend the D-E-S program out of which 46% recommend D-E-S ESS and 31% recommend D-E-S DMS. This is followed by 15% being recommended jobactive Stream C (15%).">
            <a:extLst>
              <a:ext uri="{FF2B5EF4-FFF2-40B4-BE49-F238E27FC236}">
                <a16:creationId xmlns:a16="http://schemas.microsoft.com/office/drawing/2014/main" id="{36DE48A8-DB65-4E0D-8FDB-6F7E614B3481}"/>
              </a:ext>
            </a:extLst>
          </p:cNvPr>
          <p:cNvPicPr>
            <a:picLocks noChangeAspect="1"/>
          </p:cNvPicPr>
          <p:nvPr/>
        </p:nvPicPr>
        <p:blipFill>
          <a:blip r:embed="rId9"/>
          <a:stretch>
            <a:fillRect/>
          </a:stretch>
        </p:blipFill>
        <p:spPr>
          <a:xfrm>
            <a:off x="557192" y="2639046"/>
            <a:ext cx="4797968" cy="3651821"/>
          </a:xfrm>
          <a:prstGeom prst="rect">
            <a:avLst/>
          </a:prstGeom>
        </p:spPr>
      </p:pic>
      <p:sp>
        <p:nvSpPr>
          <p:cNvPr id="48" name="TextBox 47">
            <a:extLst>
              <a:ext uri="{FF2B5EF4-FFF2-40B4-BE49-F238E27FC236}">
                <a16:creationId xmlns:a16="http://schemas.microsoft.com/office/drawing/2014/main" id="{69C08D4F-26C5-4F4B-9CB2-FDD6FF17FAB8}"/>
              </a:ext>
            </a:extLst>
          </p:cNvPr>
          <p:cNvSpPr txBox="1"/>
          <p:nvPr/>
        </p:nvSpPr>
        <p:spPr>
          <a:xfrm>
            <a:off x="6567559" y="1636284"/>
            <a:ext cx="4664547" cy="492443"/>
          </a:xfrm>
          <a:prstGeom prst="rect">
            <a:avLst/>
          </a:prstGeom>
          <a:noFill/>
          <a:ln cap="rnd">
            <a:noFill/>
          </a:ln>
        </p:spPr>
        <p:txBody>
          <a:bodyPr wrap="square" lIns="0" tIns="0" rIns="0" bIns="0" rtlCol="0" anchor="b">
            <a:spAutoFit/>
          </a:bodyPr>
          <a:lstStyle>
            <a:defPPr>
              <a:defRPr lang="en-US"/>
            </a:defPPr>
            <a:lvl1pPr>
              <a:spcBef>
                <a:spcPct val="0"/>
              </a:spcBef>
              <a:spcAft>
                <a:spcPct val="0"/>
              </a:spcAft>
              <a:defRPr sz="1600">
                <a:solidFill>
                  <a:srgbClr val="275D38"/>
                </a:solidFill>
                <a:latin typeface="Georgia" panose="02040502050405020303"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latin typeface="+mn-lt"/>
                <a:sym typeface="Georgia" panose="02040502050405020303" pitchFamily="18" charset="0"/>
              </a:rPr>
              <a:t>About 65 per cent of completed </a:t>
            </a:r>
            <a:r>
              <a:rPr lang="en-US" dirty="0" err="1">
                <a:latin typeface="+mn-lt"/>
                <a:sym typeface="Georgia" panose="02040502050405020303" pitchFamily="18" charset="0"/>
              </a:rPr>
              <a:t>ESAts</a:t>
            </a:r>
            <a:r>
              <a:rPr lang="en-US" dirty="0">
                <a:latin typeface="+mn-lt"/>
                <a:sym typeface="Georgia" panose="02040502050405020303" pitchFamily="18" charset="0"/>
              </a:rPr>
              <a:t> result in work capacity assessments under 23 hours/week</a:t>
            </a:r>
          </a:p>
        </p:txBody>
      </p:sp>
      <p:sp>
        <p:nvSpPr>
          <p:cNvPr id="70" name="TextBox 69">
            <a:extLst>
              <a:ext uri="{FF2B5EF4-FFF2-40B4-BE49-F238E27FC236}">
                <a16:creationId xmlns:a16="http://schemas.microsoft.com/office/drawing/2014/main" id="{B10FB5D7-7706-49A7-BCB3-660B7B3C6C0C}"/>
              </a:ext>
            </a:extLst>
          </p:cNvPr>
          <p:cNvSpPr txBox="1"/>
          <p:nvPr/>
        </p:nvSpPr>
        <p:spPr>
          <a:xfrm>
            <a:off x="6567558" y="2386628"/>
            <a:ext cx="4565352"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400" dirty="0">
                <a:solidFill>
                  <a:srgbClr val="000000"/>
                </a:solidFill>
                <a:sym typeface="Georgia" panose="02040502050405020303" pitchFamily="18" charset="0"/>
              </a:rPr>
              <a:t>Distribution of ESAt program recommendations (2019-20)</a:t>
            </a:r>
          </a:p>
        </p:txBody>
      </p:sp>
      <p:pic>
        <p:nvPicPr>
          <p:cNvPr id="21" name="Picture 20" descr="Stacked column chart showing 77% of ESATs recommend the D-E-S program out of which 46% recommend D-E-S ESS and 31% recommend D-E-S DMS. This is followed by 15% being recommended jobactive Stream C (15%).&#10;&#10;Stacked column chart showing the percentage work capacity in hours per week. 55% ESAts result in work capacity assessments of 15 to 22 hours/week. Only 14% are assessed at 30+ hours/week. ">
            <a:extLst>
              <a:ext uri="{FF2B5EF4-FFF2-40B4-BE49-F238E27FC236}">
                <a16:creationId xmlns:a16="http://schemas.microsoft.com/office/drawing/2014/main" id="{AF73F3EC-5F2F-4B0A-8E32-7E1212743091}"/>
              </a:ext>
            </a:extLst>
          </p:cNvPr>
          <p:cNvPicPr>
            <a:picLocks noChangeAspect="1"/>
          </p:cNvPicPr>
          <p:nvPr/>
        </p:nvPicPr>
        <p:blipFill>
          <a:blip r:embed="rId10"/>
          <a:stretch>
            <a:fillRect/>
          </a:stretch>
        </p:blipFill>
        <p:spPr>
          <a:xfrm>
            <a:off x="6700734" y="2639046"/>
            <a:ext cx="4432176" cy="3572566"/>
          </a:xfrm>
          <a:prstGeom prst="rect">
            <a:avLst/>
          </a:prstGeom>
        </p:spPr>
      </p:pic>
      <p:sp>
        <p:nvSpPr>
          <p:cNvPr id="39" name="ee4pFootnotes">
            <a:extLst>
              <a:ext uri="{FF2B5EF4-FFF2-40B4-BE49-F238E27FC236}">
                <a16:creationId xmlns:a16="http://schemas.microsoft.com/office/drawing/2014/main" id="{B23457F9-91B2-4302-84B2-8AE83C491900}"/>
              </a:ext>
            </a:extLst>
          </p:cNvPr>
          <p:cNvSpPr>
            <a:spLocks noChangeArrowheads="1"/>
          </p:cNvSpPr>
          <p:nvPr/>
        </p:nvSpPr>
        <p:spPr bwMode="auto">
          <a:xfrm>
            <a:off x="641367" y="6450952"/>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mj-lt"/>
                <a:sym typeface="Georgia" panose="02040502050405020303" pitchFamily="18" charset="0"/>
              </a:rPr>
              <a:t>Source: DSS; BCG analysis</a:t>
            </a:r>
          </a:p>
        </p:txBody>
      </p:sp>
    </p:spTree>
    <p:custDataLst>
      <p:tags r:id="rId2"/>
    </p:custDataLst>
    <p:extLst>
      <p:ext uri="{BB962C8B-B14F-4D97-AF65-F5344CB8AC3E}">
        <p14:creationId xmlns:p14="http://schemas.microsoft.com/office/powerpoint/2010/main" val="2950798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17658070"/>
              </p:ext>
            </p:extLst>
          </p:nvPr>
        </p:nvGraphicFramePr>
        <p:xfrm>
          <a:off x="1324" y="1324"/>
          <a:ext cx="1323" cy="1323"/>
        </p:xfrm>
        <a:graphic>
          <a:graphicData uri="http://schemas.openxmlformats.org/presentationml/2006/ole">
            <mc:AlternateContent xmlns:mc="http://schemas.openxmlformats.org/markup-compatibility/2006">
              <mc:Choice xmlns:v="urn:schemas-microsoft-com:vml" Requires="v">
                <p:oleObj spid="_x0000_s207067"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324" y="1324"/>
                        <a:ext cx="1323" cy="1323"/>
                      </a:xfrm>
                      <a:prstGeom prst="rect">
                        <a:avLst/>
                      </a:prstGeom>
                    </p:spPr>
                  </p:pic>
                </p:oleObj>
              </mc:Fallback>
            </mc:AlternateContent>
          </a:graphicData>
        </a:graphic>
      </p:graphicFrame>
      <p:sp>
        <p:nvSpPr>
          <p:cNvPr id="63" name="NavigationTriangle">
            <a:extLst>
              <a:ext uri="{FF2B5EF4-FFF2-40B4-BE49-F238E27FC236}">
                <a16:creationId xmlns:a16="http://schemas.microsoft.com/office/drawing/2014/main" id="{14A0F975-E42A-4E8E-9660-0E4DCA5A4DFC}"/>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66" name="NavigationIcon">
            <a:extLst>
              <a:ext uri="{FF2B5EF4-FFF2-40B4-BE49-F238E27FC236}">
                <a16:creationId xmlns:a16="http://schemas.microsoft.com/office/drawing/2014/main" id="{BEA87B16-733E-4296-9C5F-FAAE4BF30F5F}"/>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71" name="Title 1">
            <a:extLst>
              <a:ext uri="{FF2B5EF4-FFF2-40B4-BE49-F238E27FC236}">
                <a16:creationId xmlns:a16="http://schemas.microsoft.com/office/drawing/2014/main" id="{46F1343B-FEB6-4D3B-8789-B71A84035EB3}"/>
              </a:ext>
              <a:ext uri="{C183D7F6-B498-43B3-948B-1728B52AA6E4}">
                <adec:decorative xmlns:adec="http://schemas.microsoft.com/office/drawing/2017/decorative" val="0"/>
              </a:ext>
            </a:extLst>
          </p:cNvPr>
          <p:cNvSpPr>
            <a:spLocks noGrp="1"/>
          </p:cNvSpPr>
          <p:nvPr>
            <p:ph type="title"/>
          </p:nvPr>
        </p:nvSpPr>
        <p:spPr>
          <a:xfrm>
            <a:off x="630000" y="622800"/>
            <a:ext cx="10933350" cy="664797"/>
          </a:xfrm>
        </p:spPr>
        <p:txBody>
          <a:bodyPr vert="horz"/>
          <a:lstStyle/>
          <a:p>
            <a:r>
              <a:rPr lang="en-US" dirty="0">
                <a:sym typeface="Georgia" panose="02040502050405020303" pitchFamily="18" charset="0"/>
              </a:rPr>
              <a:t>Accurate program recommendations are necessary not only to ensure that participants access appropriate supports, but to manage spend sustainability</a:t>
            </a:r>
          </a:p>
        </p:txBody>
      </p:sp>
      <p:sp>
        <p:nvSpPr>
          <p:cNvPr id="135" name="ee4pHeader1">
            <a:extLst>
              <a:ext uri="{FF2B5EF4-FFF2-40B4-BE49-F238E27FC236}">
                <a16:creationId xmlns:a16="http://schemas.microsoft.com/office/drawing/2014/main" id="{999FB645-EAEC-49E5-AE09-CB0C0C92806B}"/>
              </a:ext>
            </a:extLst>
          </p:cNvPr>
          <p:cNvSpPr txBox="1"/>
          <p:nvPr/>
        </p:nvSpPr>
        <p:spPr>
          <a:xfrm>
            <a:off x="628650" y="1295400"/>
            <a:ext cx="8761412" cy="333375"/>
          </a:xfrm>
          <a:prstGeom prst="rect">
            <a:avLst/>
          </a:prstGeom>
          <a:noFill/>
          <a:ln cap="rnd">
            <a:noFill/>
          </a:ln>
        </p:spPr>
        <p:txBody>
          <a:bodyPr vert="horz" wrap="square" lIns="0" tIns="0" rIns="0" bIns="0" rtlCol="0" anchor="b" anchorCtr="0">
            <a:noAutofit/>
          </a:bodyPr>
          <a:lstStyle/>
          <a:p>
            <a:r>
              <a:rPr lang="en-AU" dirty="0">
                <a:solidFill>
                  <a:schemeClr val="tx2"/>
                </a:solidFill>
                <a:latin typeface="Arial" panose="020B0604020202020204" pitchFamily="34" charset="0"/>
                <a:cs typeface="Arial" panose="020B0604020202020204" pitchFamily="34" charset="0"/>
                <a:sym typeface="Arial" panose="020B0604020202020204" pitchFamily="34" charset="0"/>
              </a:rPr>
              <a:t>Fee payments resulting from an </a:t>
            </a:r>
            <a:r>
              <a:rPr lang="en-AU" u="sng" dirty="0">
                <a:solidFill>
                  <a:schemeClr val="tx2"/>
                </a:solidFill>
                <a:latin typeface="Arial" panose="020B0604020202020204" pitchFamily="34" charset="0"/>
                <a:cs typeface="Arial" panose="020B0604020202020204" pitchFamily="34" charset="0"/>
                <a:sym typeface="Arial" panose="020B0604020202020204" pitchFamily="34" charset="0"/>
              </a:rPr>
              <a:t>illustrative, simplified </a:t>
            </a:r>
            <a:r>
              <a:rPr lang="en-AU" dirty="0">
                <a:solidFill>
                  <a:schemeClr val="tx2"/>
                </a:solidFill>
                <a:latin typeface="Arial" panose="020B0604020202020204" pitchFamily="34" charset="0"/>
                <a:cs typeface="Arial" panose="020B0604020202020204" pitchFamily="34" charset="0"/>
                <a:sym typeface="Arial" panose="020B0604020202020204" pitchFamily="34" charset="0"/>
              </a:rPr>
              <a:t>participant journey</a:t>
            </a:r>
            <a:r>
              <a:rPr lang="en-AU" baseline="30000" dirty="0">
                <a:solidFill>
                  <a:schemeClr val="tx2"/>
                </a:solidFill>
                <a:latin typeface="Arial" panose="020B0604020202020204" pitchFamily="34" charset="0"/>
                <a:cs typeface="Arial" panose="020B0604020202020204" pitchFamily="34" charset="0"/>
                <a:sym typeface="Arial" panose="020B0604020202020204" pitchFamily="34" charset="0"/>
              </a:rPr>
              <a:t>1,2</a:t>
            </a:r>
            <a:endParaRPr lang="en-AU"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Stacked column chart showing total possible payments to providers from D-E-S are substantially higher than in jobactive, partly due to the availability of education outcome payments, but also due to higher employment outcome payments, particularly for higher funding level categories.&#10;">
            <a:extLst>
              <a:ext uri="{FF2B5EF4-FFF2-40B4-BE49-F238E27FC236}">
                <a16:creationId xmlns:a16="http://schemas.microsoft.com/office/drawing/2014/main" id="{79B08ACA-BC6B-455E-AAC0-8E95A2888187}"/>
              </a:ext>
            </a:extLst>
          </p:cNvPr>
          <p:cNvPicPr>
            <a:picLocks noChangeAspect="1"/>
          </p:cNvPicPr>
          <p:nvPr/>
        </p:nvPicPr>
        <p:blipFill>
          <a:blip r:embed="rId8"/>
          <a:stretch>
            <a:fillRect/>
          </a:stretch>
        </p:blipFill>
        <p:spPr>
          <a:xfrm>
            <a:off x="560808" y="1706268"/>
            <a:ext cx="9419136" cy="4145639"/>
          </a:xfrm>
          <a:prstGeom prst="rect">
            <a:avLst/>
          </a:prstGeom>
        </p:spPr>
      </p:pic>
      <p:sp>
        <p:nvSpPr>
          <p:cNvPr id="132" name="Rectangle 131">
            <a:extLst>
              <a:ext uri="{FF2B5EF4-FFF2-40B4-BE49-F238E27FC236}">
                <a16:creationId xmlns:a16="http://schemas.microsoft.com/office/drawing/2014/main" id="{07D914A9-0325-4629-96F0-04A45C540939}"/>
              </a:ext>
              <a:ext uri="{C183D7F6-B498-43B3-948B-1728B52AA6E4}">
                <adec:decorative xmlns:adec="http://schemas.microsoft.com/office/drawing/2017/decorative" val="0"/>
              </a:ext>
            </a:extLst>
          </p:cNvPr>
          <p:cNvSpPr/>
          <p:nvPr/>
        </p:nvSpPr>
        <p:spPr>
          <a:xfrm>
            <a:off x="9394825" y="1824038"/>
            <a:ext cx="2124075" cy="3478213"/>
          </a:xfrm>
          <a:prstGeom prst="rect">
            <a:avLst/>
          </a:prstGeom>
          <a:noFill/>
          <a:ln w="3175" cap="rnd" cmpd="sng" algn="ctr">
            <a:noFill/>
            <a:prstDash val="solid"/>
            <a:round/>
            <a:headEnd type="none" w="med" len="med"/>
            <a:tailEnd type="none" w="med" len="med"/>
          </a:ln>
          <a:effectLst/>
          <a:extLst>
            <a:ext uri="{909E8E84-426E-40DD-AFC4-6F175D3DCCD1}">
              <a14:hiddenFill xmlns:a14="http://schemas.microsoft.com/office/drawing/2010/main">
                <a:solidFill>
                  <a:sysClr val="window" lastClr="FFFFFF"/>
                </a:solidFill>
              </a14:hiddenFill>
            </a:ext>
          </a:extLst>
        </p:spPr>
        <p:txBody>
          <a:bodyPr wrap="square" lIns="0" tIns="0" rIns="0" bIns="0" rtlCol="0" anchor="t" anchorCtr="0">
            <a:spAutoFit/>
          </a:bodyPr>
          <a:lstStyle/>
          <a:p>
            <a:pPr marL="0" lvl="1">
              <a:spcBef>
                <a:spcPts val="300"/>
              </a:spcBef>
              <a:buClr>
                <a:srgbClr val="275D38">
                  <a:lumMod val="100000"/>
                </a:srgbClr>
              </a:buClr>
              <a:buSzPct val="100000"/>
              <a:defRPr/>
            </a:pPr>
            <a:r>
              <a:rPr lang="en-US" sz="1200" b="1" dirty="0">
                <a:solidFill>
                  <a:srgbClr val="275D38"/>
                </a:solidFill>
                <a:latin typeface="Arial" panose="020B0604020202020204" pitchFamily="34" charset="0"/>
                <a:cs typeface="Arial" panose="020B0604020202020204" pitchFamily="34" charset="0"/>
                <a:sym typeface="Arial" panose="020B0604020202020204" pitchFamily="34" charset="0"/>
              </a:rPr>
              <a:t>Note</a:t>
            </a:r>
            <a:endParaRPr lang="en-US" sz="1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182880" lvl="1" indent="-182880">
              <a:spcBef>
                <a:spcPts val="300"/>
              </a:spcBef>
              <a:buClr>
                <a:srgbClr val="275D38">
                  <a:lumMod val="100000"/>
                </a:srgbClr>
              </a:buClr>
              <a:buSzPct val="100000"/>
              <a:buFont typeface="Trebuchet MS" panose="020B0603020202020204" pitchFamily="34" charset="0"/>
              <a:buChar char="•"/>
              <a:defRPr/>
            </a:pPr>
            <a:r>
              <a:rPr lang="en-US" sz="1200" dirty="0" err="1">
                <a:solidFill>
                  <a:srgbClr val="000000"/>
                </a:solidFill>
                <a:latin typeface="Arial" panose="020B0604020202020204" pitchFamily="34" charset="0"/>
                <a:cs typeface="Arial" panose="020B0604020202020204" pitchFamily="34" charset="0"/>
                <a:sym typeface="Arial" panose="020B0604020202020204" pitchFamily="34" charset="0"/>
              </a:rPr>
              <a:t>Jobactive</a:t>
            </a: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 and DESE differ in funding structures:</a:t>
            </a:r>
            <a:b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by stream and period</a:t>
            </a:r>
            <a:b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of unemployment (</a:t>
            </a:r>
            <a:r>
              <a:rPr lang="en-US" sz="1200" dirty="0" err="1">
                <a:solidFill>
                  <a:srgbClr val="000000"/>
                </a:solidFill>
                <a:latin typeface="Arial" panose="020B0604020202020204" pitchFamily="34" charset="0"/>
                <a:cs typeface="Arial" panose="020B0604020202020204" pitchFamily="34" charset="0"/>
                <a:sym typeface="Arial" panose="020B0604020202020204" pitchFamily="34" charset="0"/>
              </a:rPr>
              <a:t>Jobactive</a:t>
            </a: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 versus by DMS/EMS funding</a:t>
            </a:r>
            <a:b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level (DES) </a:t>
            </a:r>
          </a:p>
          <a:p>
            <a:pPr marL="182880" lvl="1" indent="-182880">
              <a:spcBef>
                <a:spcPts val="300"/>
              </a:spcBef>
              <a:buClr>
                <a:srgbClr val="275D38">
                  <a:lumMod val="100000"/>
                </a:srgbClr>
              </a:buClr>
              <a:buSzPct val="100000"/>
              <a:buFont typeface="Trebuchet MS" panose="020B0603020202020204" pitchFamily="34" charset="0"/>
              <a:buChar char="•"/>
              <a:defRPr/>
            </a:pP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Journey shown assumes:</a:t>
            </a:r>
          </a:p>
          <a:p>
            <a:pPr marL="411480" lvl="2" indent="-182880">
              <a:spcBef>
                <a:spcPts val="300"/>
              </a:spcBef>
              <a:buClr>
                <a:schemeClr val="tx2">
                  <a:lumMod val="100000"/>
                </a:schemeClr>
              </a:buClr>
              <a:buSzPct val="100000"/>
              <a:buFont typeface="Trebuchet MS" panose="020B0603020202020204" pitchFamily="34" charset="0"/>
              <a:buChar char="–"/>
              <a:defRPr/>
            </a:pP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Full outcome payments. In practice, payments would be a mix of full and pathway</a:t>
            </a:r>
          </a:p>
          <a:p>
            <a:pPr marL="411480" lvl="2" indent="-182880">
              <a:spcBef>
                <a:spcPts val="300"/>
              </a:spcBef>
              <a:buClr>
                <a:schemeClr val="tx2">
                  <a:lumMod val="100000"/>
                </a:schemeClr>
              </a:buClr>
              <a:buSzPct val="100000"/>
              <a:buFont typeface="Trebuchet MS" panose="020B0603020202020204" pitchFamily="34" charset="0"/>
              <a:buChar char="–"/>
              <a:defRPr/>
            </a:pPr>
            <a:r>
              <a:rPr lang="en-US" sz="1200" dirty="0">
                <a:solidFill>
                  <a:srgbClr val="000000"/>
                </a:solidFill>
                <a:latin typeface="Arial" panose="020B0604020202020204" pitchFamily="34" charset="0"/>
                <a:cs typeface="Arial" panose="020B0604020202020204" pitchFamily="34" charset="0"/>
                <a:sym typeface="Arial" panose="020B0604020202020204" pitchFamily="34" charset="0"/>
              </a:rPr>
              <a:t>Full eligibility for all payments. In practice, relatively few participants are eligible for education payments on </a:t>
            </a:r>
            <a:r>
              <a:rPr lang="en-US" sz="1200" dirty="0" err="1">
                <a:solidFill>
                  <a:srgbClr val="000000"/>
                </a:solidFill>
                <a:latin typeface="Arial" panose="020B0604020202020204" pitchFamily="34" charset="0"/>
                <a:cs typeface="Arial" panose="020B0604020202020204" pitchFamily="34" charset="0"/>
                <a:sym typeface="Arial" panose="020B0604020202020204" pitchFamily="34" charset="0"/>
              </a:rPr>
              <a:t>jobactive</a:t>
            </a:r>
            <a:endParaRPr lang="en-US" sz="1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2" name="ee4pFootnotes">
            <a:extLst>
              <a:ext uri="{FF2B5EF4-FFF2-40B4-BE49-F238E27FC236}">
                <a16:creationId xmlns:a16="http://schemas.microsoft.com/office/drawing/2014/main" id="{B30886DE-4302-4FDC-8744-698C8FC5368C}"/>
              </a:ext>
            </a:extLst>
          </p:cNvPr>
          <p:cNvSpPr>
            <a:spLocks noChangeArrowheads="1"/>
          </p:cNvSpPr>
          <p:nvPr/>
        </p:nvSpPr>
        <p:spPr bwMode="auto">
          <a:xfrm>
            <a:off x="630000" y="5867443"/>
            <a:ext cx="9030914" cy="692497"/>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mn-lt"/>
              </a:rPr>
              <a:t>1. </a:t>
            </a:r>
            <a:r>
              <a:rPr lang="en-AU" sz="1000" dirty="0">
                <a:solidFill>
                  <a:srgbClr val="7F7F7F">
                    <a:lumMod val="100000"/>
                  </a:srgbClr>
                </a:solidFill>
                <a:sym typeface="+mn-lt"/>
              </a:rPr>
              <a:t>Assumes 18 months seeking employment prior to undertaking education and gaining an employment outcome  2. Excludes work for the dole fees for jobactive  3</a:t>
            </a:r>
            <a:r>
              <a:rPr lang="en-US" sz="1000" dirty="0">
                <a:solidFill>
                  <a:srgbClr val="7F7F7F">
                    <a:lumMod val="100000"/>
                  </a:srgbClr>
                </a:solidFill>
                <a:sym typeface="+mn-lt"/>
              </a:rPr>
              <a:t>. Eligibility for education outcomes more restricted in jobactive vs DES  4.Ongoing support payment based on quarterly moderate ongoing support payment (min. 6 contacts over 3 </a:t>
            </a:r>
            <a:r>
              <a:rPr lang="en-US" sz="1000" dirty="0" err="1">
                <a:solidFill>
                  <a:srgbClr val="7F7F7F">
                    <a:lumMod val="100000"/>
                  </a:srgbClr>
                </a:solidFill>
                <a:sym typeface="+mn-lt"/>
              </a:rPr>
              <a:t>mths</a:t>
            </a:r>
            <a:r>
              <a:rPr lang="en-US" sz="1000" dirty="0">
                <a:solidFill>
                  <a:srgbClr val="7F7F7F">
                    <a:lumMod val="100000"/>
                  </a:srgbClr>
                </a:solidFill>
                <a:sym typeface="+mn-lt"/>
              </a:rPr>
              <a:t>, </a:t>
            </a:r>
            <a:r>
              <a:rPr lang="en-US" sz="1000" dirty="0" err="1">
                <a:solidFill>
                  <a:srgbClr val="7F7F7F">
                    <a:lumMod val="100000"/>
                  </a:srgbClr>
                </a:solidFill>
                <a:sym typeface="+mn-lt"/>
              </a:rPr>
              <a:t>ESS</a:t>
            </a:r>
            <a:r>
              <a:rPr lang="en-US" sz="1000" dirty="0">
                <a:solidFill>
                  <a:srgbClr val="7F7F7F">
                    <a:lumMod val="100000"/>
                  </a:srgbClr>
                </a:solidFill>
                <a:sym typeface="+mn-lt"/>
              </a:rPr>
              <a:t> only), participants may also receive flexible or moderate support</a:t>
            </a:r>
            <a:br>
              <a:rPr lang="en-US" sz="1000" dirty="0">
                <a:solidFill>
                  <a:srgbClr val="7F7F7F">
                    <a:lumMod val="100000"/>
                  </a:srgbClr>
                </a:solidFill>
                <a:sym typeface="+mn-lt"/>
              </a:rPr>
            </a:br>
            <a:r>
              <a:rPr lang="en-US" sz="1000" dirty="0">
                <a:solidFill>
                  <a:srgbClr val="7F7F7F">
                    <a:lumMod val="100000"/>
                  </a:srgbClr>
                </a:solidFill>
                <a:sym typeface="+mn-lt"/>
              </a:rPr>
              <a:t>Note: Illustrative pathway for a 26-week outcome, does not include bonus payments, participant flows vary. jobactive figures for non-regional locations</a:t>
            </a:r>
          </a:p>
          <a:p>
            <a:pPr>
              <a:lnSpc>
                <a:spcPct val="90000"/>
              </a:lnSpc>
            </a:pPr>
            <a:r>
              <a:rPr lang="en-US" sz="1000" dirty="0">
                <a:solidFill>
                  <a:srgbClr val="7F7F7F">
                    <a:lumMod val="100000"/>
                  </a:srgbClr>
                </a:solidFill>
                <a:sym typeface="+mn-lt"/>
              </a:rPr>
              <a:t>Source: DSS DES Grant Agreement 2018, DESE jobactive Deed 2015-2020 </a:t>
            </a:r>
          </a:p>
        </p:txBody>
      </p:sp>
    </p:spTree>
    <p:extLst>
      <p:ext uri="{BB962C8B-B14F-4D97-AF65-F5344CB8AC3E}">
        <p14:creationId xmlns:p14="http://schemas.microsoft.com/office/powerpoint/2010/main" val="315197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4249234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087" name="think-cell Slide" r:id="rId7" imgW="473" imgH="473" progId="TCLayout.ActiveDocument.1">
                  <p:embed/>
                </p:oleObj>
              </mc:Choice>
              <mc:Fallback>
                <p:oleObj name="think-cell Slide" r:id="rId7" imgW="473" imgH="473" progId="TCLayout.ActiveDocument.1">
                  <p:embed/>
                  <p:pic>
                    <p:nvPicPr>
                      <p:cNvPr id="2" name="Object 1" hidden="1">
                        <a:extLst>
                          <a:ext uri="{FF2B5EF4-FFF2-40B4-BE49-F238E27FC236}">
                            <a16:creationId xmlns:a16="http://schemas.microsoft.com/office/drawing/2014/main" id="{D5B4EDE9-4FE2-408E-9DA3-415627DA983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Accurate work capacity assessments are necessary to avoid the negative impacts of under- and over-estimates</a:t>
            </a:r>
          </a:p>
        </p:txBody>
      </p:sp>
      <p:sp>
        <p:nvSpPr>
          <p:cNvPr id="33" name="TextBox 32">
            <a:extLst>
              <a:ext uri="{FF2B5EF4-FFF2-40B4-BE49-F238E27FC236}">
                <a16:creationId xmlns:a16="http://schemas.microsoft.com/office/drawing/2014/main" id="{ADD180CE-D63F-4FBD-ACA7-DE9A0398A12A}"/>
              </a:ext>
            </a:extLst>
          </p:cNvPr>
          <p:cNvSpPr txBox="1"/>
          <p:nvPr/>
        </p:nvSpPr>
        <p:spPr>
          <a:xfrm>
            <a:off x="628650" y="1608184"/>
            <a:ext cx="5440592"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Impact of underestimating or overestimating work capacity:</a:t>
            </a:r>
          </a:p>
        </p:txBody>
      </p:sp>
      <p:graphicFrame>
        <p:nvGraphicFramePr>
          <p:cNvPr id="43" name="Table 42">
            <a:extLst>
              <a:ext uri="{FF2B5EF4-FFF2-40B4-BE49-F238E27FC236}">
                <a16:creationId xmlns:a16="http://schemas.microsoft.com/office/drawing/2014/main" id="{DAD69D1C-DF13-4C2F-8984-5749DE690F71}"/>
              </a:ext>
            </a:extLst>
          </p:cNvPr>
          <p:cNvGraphicFramePr>
            <a:graphicFrameLocks noGrp="1"/>
          </p:cNvGraphicFramePr>
          <p:nvPr>
            <p:extLst>
              <p:ext uri="{D42A27DB-BD31-4B8C-83A1-F6EECF244321}">
                <p14:modId xmlns:p14="http://schemas.microsoft.com/office/powerpoint/2010/main" val="3345445652"/>
              </p:ext>
            </p:extLst>
          </p:nvPr>
        </p:nvGraphicFramePr>
        <p:xfrm>
          <a:off x="1069848" y="2721927"/>
          <a:ext cx="10497312" cy="3368040"/>
        </p:xfrm>
        <a:graphic>
          <a:graphicData uri="http://schemas.openxmlformats.org/drawingml/2006/table">
            <a:tbl>
              <a:tblPr firstRow="1" firstCol="1">
                <a:tableStyleId>{2D5ABB26-0587-4C30-8999-92F81FD0307C}</a:tableStyleId>
              </a:tblPr>
              <a:tblGrid>
                <a:gridCol w="1472169">
                  <a:extLst>
                    <a:ext uri="{9D8B030D-6E8A-4147-A177-3AD203B41FA5}">
                      <a16:colId xmlns:a16="http://schemas.microsoft.com/office/drawing/2014/main" val="20000"/>
                    </a:ext>
                  </a:extLst>
                </a:gridCol>
                <a:gridCol w="3060000">
                  <a:extLst>
                    <a:ext uri="{9D8B030D-6E8A-4147-A177-3AD203B41FA5}">
                      <a16:colId xmlns:a16="http://schemas.microsoft.com/office/drawing/2014/main" val="20001"/>
                    </a:ext>
                  </a:extLst>
                </a:gridCol>
                <a:gridCol w="3602943">
                  <a:extLst>
                    <a:ext uri="{9D8B030D-6E8A-4147-A177-3AD203B41FA5}">
                      <a16:colId xmlns:a16="http://schemas.microsoft.com/office/drawing/2014/main" val="20002"/>
                    </a:ext>
                  </a:extLst>
                </a:gridCol>
                <a:gridCol w="2362200">
                  <a:extLst>
                    <a:ext uri="{9D8B030D-6E8A-4147-A177-3AD203B41FA5}">
                      <a16:colId xmlns:a16="http://schemas.microsoft.com/office/drawing/2014/main" val="383079770"/>
                    </a:ext>
                  </a:extLst>
                </a:gridCol>
              </a:tblGrid>
              <a:tr h="0">
                <a:tc>
                  <a:txBody>
                    <a:bodyPr/>
                    <a:lstStyle/>
                    <a:p>
                      <a:pPr marL="0" marR="0" indent="0" algn="l" rtl="0" fontAlgn="auto" hangingPunct="1">
                        <a:lnSpc>
                          <a:spcPct val="100000"/>
                        </a:lnSpc>
                        <a:spcBef>
                          <a:spcPts val="0"/>
                        </a:spcBef>
                        <a:spcAft>
                          <a:spcPts val="0"/>
                        </a:spcAft>
                      </a:pPr>
                      <a:endParaRPr lang="en-US" sz="1400" b="0" i="0" u="none" dirty="0">
                        <a:solidFill>
                          <a:srgbClr val="000000"/>
                        </a:solidFill>
                        <a:effectLst/>
                        <a:latin typeface="+mn-lt"/>
                        <a:sym typeface="Georgia" panose="02040502050405020303" pitchFamily="18" charset="0"/>
                      </a:endParaRPr>
                    </a:p>
                  </a:txBody>
                  <a:tcPr marL="0" marR="0" marT="91440" marB="91440" anchor="b">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400" b="0" i="0" u="none" kern="1200" spc="0" dirty="0">
                          <a:solidFill>
                            <a:srgbClr val="275D38"/>
                          </a:solidFill>
                          <a:effectLst/>
                          <a:latin typeface="+mn-lt"/>
                          <a:sym typeface="Georgia" panose="02040502050405020303" pitchFamily="18" charset="0"/>
                        </a:rPr>
                        <a:t>Participant employment outcomes</a:t>
                      </a:r>
                      <a:endParaRPr lang="en-US" sz="14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91440" marB="91440" anchor="b">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400" b="0" i="0" u="none" kern="1200" spc="0" dirty="0">
                          <a:solidFill>
                            <a:srgbClr val="275D38"/>
                          </a:solidFill>
                          <a:effectLst/>
                          <a:latin typeface="+mn-lt"/>
                          <a:sym typeface="Georgia" panose="02040502050405020303" pitchFamily="18" charset="0"/>
                        </a:rPr>
                        <a:t>Government expenditure</a:t>
                      </a:r>
                      <a:endParaRPr lang="en-US" sz="14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91440" marB="91440" anchor="b">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Provider economics</a:t>
                      </a:r>
                    </a:p>
                  </a:txBody>
                  <a:tcPr marL="0" marR="0" marT="91440" marB="91440" anchor="b">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400" b="0" i="0" u="none" kern="1200" spc="0" dirty="0">
                          <a:solidFill>
                            <a:srgbClr val="A6192E"/>
                          </a:solidFill>
                          <a:effectLst/>
                          <a:latin typeface="+mn-lt"/>
                          <a:sym typeface="Georgia" panose="02040502050405020303" pitchFamily="18" charset="0"/>
                        </a:rPr>
                        <a:t>Overestimating </a:t>
                      </a:r>
                      <a:br>
                        <a:rPr lang="en-AU" sz="1400" b="0" i="0" u="none" kern="1200" spc="0" dirty="0">
                          <a:solidFill>
                            <a:srgbClr val="A6192E"/>
                          </a:solidFill>
                          <a:effectLst/>
                          <a:latin typeface="+mn-lt"/>
                          <a:sym typeface="Georgia" panose="02040502050405020303" pitchFamily="18" charset="0"/>
                        </a:rPr>
                      </a:br>
                      <a:r>
                        <a:rPr lang="en-AU" sz="1400" b="0" i="0" u="none" kern="1200" spc="0" dirty="0">
                          <a:solidFill>
                            <a:srgbClr val="A6192E"/>
                          </a:solidFill>
                          <a:effectLst/>
                          <a:latin typeface="+mn-lt"/>
                          <a:sym typeface="Georgia" panose="02040502050405020303" pitchFamily="18" charset="0"/>
                        </a:rPr>
                        <a:t>work capacity</a:t>
                      </a:r>
                      <a:endParaRPr lang="en-US" sz="1400" b="0" i="0" u="none" kern="1200" spc="0" dirty="0">
                        <a:solidFill>
                          <a:srgbClr val="A6192E"/>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91440" marB="91440">
                    <a:lnT w="12700" cap="flat" cmpd="sng" algn="ctr">
                      <a:solidFill>
                        <a:schemeClr val="tx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pPr>
                      <a:r>
                        <a:rPr lang="en-US" sz="1200" b="0" i="0" u="none" kern="1200" spc="0" dirty="0">
                          <a:solidFill>
                            <a:srgbClr val="000000">
                              <a:lumMod val="100000"/>
                            </a:srgbClr>
                          </a:solidFill>
                          <a:effectLst/>
                          <a:latin typeface="+mn-lt"/>
                          <a:sym typeface="Georgia" panose="02040502050405020303" pitchFamily="18" charset="0"/>
                        </a:rPr>
                        <a:t>Participant will not be unable to sustain employment in the role</a:t>
                      </a:r>
                    </a:p>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pPr>
                      <a:r>
                        <a:rPr lang="en-US" sz="1200" b="0" i="0" u="none" kern="1200" spc="0" dirty="0">
                          <a:solidFill>
                            <a:srgbClr val="000000">
                              <a:lumMod val="100000"/>
                            </a:srgbClr>
                          </a:solidFill>
                          <a:effectLst/>
                          <a:latin typeface="+mn-lt"/>
                          <a:sym typeface="Georgia" panose="02040502050405020303" pitchFamily="18" charset="0"/>
                        </a:rPr>
                        <a:t>Provider will focus efforts on participants who can more easily meet their benchmark hours</a:t>
                      </a:r>
                    </a:p>
                  </a:txBody>
                  <a:tcPr marL="0" marR="0" marT="91440" marB="91440">
                    <a:lnT w="12700" cap="flat" cmpd="sng" algn="ctr">
                      <a:solidFill>
                        <a:schemeClr val="tx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pPr>
                      <a:r>
                        <a:rPr lang="en-US" sz="1200" b="0" i="0" u="none" kern="1200" spc="0" dirty="0">
                          <a:solidFill>
                            <a:srgbClr val="000000">
                              <a:lumMod val="100000"/>
                            </a:srgbClr>
                          </a:solidFill>
                          <a:effectLst/>
                          <a:latin typeface="+mn-lt"/>
                          <a:sym typeface="Georgia" panose="02040502050405020303" pitchFamily="18" charset="0"/>
                        </a:rPr>
                        <a:t>Higher income support payments if participant is unable to gain employment</a:t>
                      </a:r>
                    </a:p>
                  </a:txBody>
                  <a:tcPr marL="0" marR="0" marT="91440" marB="91440">
                    <a:lnT w="12700" cap="flat" cmpd="sng" algn="ctr">
                      <a:solidFill>
                        <a:schemeClr val="tx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tabLst/>
                        <a:defRPr/>
                      </a:pPr>
                      <a:r>
                        <a:rPr lang="en-US" sz="1200" b="0" i="0" u="none" kern="1200" spc="0" dirty="0">
                          <a:solidFill>
                            <a:srgbClr val="000000">
                              <a:lumMod val="100000"/>
                            </a:srgbClr>
                          </a:solidFill>
                          <a:effectLst/>
                          <a:latin typeface="+mn-lt"/>
                          <a:sym typeface="Georgia" panose="02040502050405020303" pitchFamily="18" charset="0"/>
                        </a:rPr>
                        <a:t>Providers less likely to receive full outcome payments (which are 3x the value of pathway outcomes), impacting sustainability</a:t>
                      </a:r>
                    </a:p>
                  </a:txBody>
                  <a:tcPr marL="0" marR="0" marT="91440" marB="91440">
                    <a:lnT w="12700" cap="flat" cmpd="sng" algn="ctr">
                      <a:solidFill>
                        <a:schemeClr val="tx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2403717760"/>
                  </a:ext>
                </a:extLst>
              </a:tr>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400" b="0" i="0" u="none" kern="1200" spc="0" dirty="0">
                          <a:solidFill>
                            <a:srgbClr val="A6192E"/>
                          </a:solidFill>
                          <a:effectLst/>
                          <a:latin typeface="+mn-lt"/>
                          <a:sym typeface="Georgia" panose="02040502050405020303" pitchFamily="18" charset="0"/>
                        </a:rPr>
                        <a:t>Underestimating work capacity</a:t>
                      </a:r>
                      <a:endParaRPr lang="en-US" sz="1400" b="0" i="0" u="none" kern="1200" spc="0" dirty="0">
                        <a:solidFill>
                          <a:srgbClr val="A6192E"/>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91440" marB="91440">
                    <a:lnT w="12700" cap="flat" cmpd="sng" algn="ctr">
                      <a:solidFill>
                        <a:schemeClr val="bg1">
                          <a:lumMod val="50000"/>
                        </a:schemeClr>
                      </a:solidFill>
                      <a:prstDash val="dot"/>
                      <a:round/>
                      <a:headEnd type="none" w="med" len="med"/>
                      <a:tailEnd type="none" w="med" len="med"/>
                    </a:lnT>
                    <a:lnB w="19050" cap="flat" cmpd="sng" algn="ctr">
                      <a:noFill/>
                      <a:prstDash val="sys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pPr>
                      <a:r>
                        <a:rPr lang="en-US" sz="1200" b="0" i="0" u="none" kern="1200" spc="0" dirty="0">
                          <a:solidFill>
                            <a:srgbClr val="000000">
                              <a:lumMod val="100000"/>
                            </a:srgbClr>
                          </a:solidFill>
                          <a:effectLst/>
                          <a:latin typeface="+mn-lt"/>
                          <a:ea typeface="+mn-ea"/>
                          <a:cs typeface="+mn-cs"/>
                          <a:sym typeface="Georgia" panose="02040502050405020303" pitchFamily="18" charset="0"/>
                        </a:rPr>
                        <a:t>Provider has less incentive to place participants into roles with greater hours</a:t>
                      </a:r>
                    </a:p>
                  </a:txBody>
                  <a:tcPr marL="0" marR="0" marT="91440" marB="91440">
                    <a:lnT w="12700" cap="flat" cmpd="sng" algn="ctr">
                      <a:solidFill>
                        <a:schemeClr val="bg1">
                          <a:lumMod val="50000"/>
                        </a:schemeClr>
                      </a:solidFill>
                      <a:prstDash val="dot"/>
                      <a:round/>
                      <a:headEnd type="none" w="med" len="med"/>
                      <a:tailEnd type="none" w="med" len="med"/>
                    </a:lnT>
                    <a:lnB w="19050" cap="flat" cmpd="sng" algn="ctr">
                      <a:noFill/>
                      <a:prstDash val="sys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tabLst/>
                        <a:defRPr/>
                      </a:pPr>
                      <a:r>
                        <a:rPr lang="en-US" sz="1200" b="0" i="0" u="none" kern="1200" spc="0" dirty="0">
                          <a:solidFill>
                            <a:srgbClr val="000000">
                              <a:lumMod val="100000"/>
                            </a:srgbClr>
                          </a:solidFill>
                          <a:effectLst/>
                          <a:latin typeface="+mn-lt"/>
                          <a:sym typeface="Georgia" panose="02040502050405020303" pitchFamily="18" charset="0"/>
                        </a:rPr>
                        <a:t>Participants more likely to remain on income support, even after achieving an employment outcome</a:t>
                      </a:r>
                    </a:p>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tabLst/>
                        <a:defRPr/>
                      </a:pPr>
                      <a:r>
                        <a:rPr lang="en-US" sz="1200" dirty="0">
                          <a:solidFill>
                            <a:srgbClr val="000000">
                              <a:lumMod val="100000"/>
                            </a:srgbClr>
                          </a:solidFill>
                          <a:latin typeface="+mn-lt"/>
                          <a:sym typeface="Georgia" panose="02040502050405020303" pitchFamily="18" charset="0"/>
                        </a:rPr>
                        <a:t>Granting a medical exemption (via a temporary reduced work capacity) can result in participant being stuck in unemployment cycle by delaying return to work</a:t>
                      </a:r>
                    </a:p>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pPr>
                      <a:r>
                        <a:rPr lang="en-US" sz="1200" b="0" i="0" u="none" kern="1200" spc="0" dirty="0">
                          <a:solidFill>
                            <a:srgbClr val="000000">
                              <a:lumMod val="100000"/>
                            </a:srgbClr>
                          </a:solidFill>
                          <a:effectLst/>
                          <a:latin typeface="+mn-lt"/>
                          <a:sym typeface="Georgia" panose="02040502050405020303" pitchFamily="18" charset="0"/>
                        </a:rPr>
                        <a:t>Higher cost of paying providers for full outcomes</a:t>
                      </a:r>
                    </a:p>
                  </a:txBody>
                  <a:tcPr marL="0" marR="0" marT="91440" marB="91440">
                    <a:lnT w="12700" cap="flat" cmpd="sng" algn="ctr">
                      <a:solidFill>
                        <a:schemeClr val="bg1">
                          <a:lumMod val="50000"/>
                        </a:schemeClr>
                      </a:solidFill>
                      <a:prstDash val="dot"/>
                      <a:round/>
                      <a:headEnd type="none" w="med" len="med"/>
                      <a:tailEnd type="none" w="med" len="med"/>
                    </a:lnT>
                    <a:lnB w="19050" cap="flat" cmpd="sng" algn="ctr">
                      <a:noFill/>
                      <a:prstDash val="sysDot"/>
                      <a:round/>
                      <a:headEnd type="none" w="med" len="med"/>
                      <a:tailEnd type="none" w="med" len="med"/>
                    </a:lnB>
                  </a:tcPr>
                </a:tc>
                <a:tc>
                  <a:txBody>
                    <a:bodyPr/>
                    <a:lstStyle/>
                    <a:p>
                      <a:pPr marL="182880" marR="0" lvl="1" indent="-182880" algn="l" defTabSz="914400" rtl="0" eaLnBrk="1" fontAlgn="auto" latinLnBrk="0" hangingPunct="1">
                        <a:lnSpc>
                          <a:spcPct val="100000"/>
                        </a:lnSpc>
                        <a:spcBef>
                          <a:spcPts val="600"/>
                        </a:spcBef>
                        <a:spcAft>
                          <a:spcPts val="0"/>
                        </a:spcAft>
                        <a:buClr>
                          <a:srgbClr val="C00000"/>
                        </a:buClr>
                        <a:buSzPct val="100000"/>
                        <a:buFont typeface="Georgia" panose="02040502050405020303" pitchFamily="18" charset="0"/>
                        <a:buChar char="×"/>
                        <a:tabLst/>
                        <a:defRPr/>
                      </a:pPr>
                      <a:r>
                        <a:rPr lang="en-US" sz="1200" b="0" i="0" u="none" kern="1200" spc="0" dirty="0">
                          <a:solidFill>
                            <a:srgbClr val="000000">
                              <a:lumMod val="100000"/>
                            </a:srgbClr>
                          </a:solidFill>
                          <a:effectLst/>
                          <a:latin typeface="+mn-lt"/>
                          <a:sym typeface="Georgia" panose="02040502050405020303" pitchFamily="18" charset="0"/>
                        </a:rPr>
                        <a:t>Providers more likely to achieve full outcome payments without justification</a:t>
                      </a:r>
                    </a:p>
                  </a:txBody>
                  <a:tcPr marL="0" marR="0" marT="91440" marB="91440">
                    <a:lnT w="12700" cap="flat" cmpd="sng" algn="ctr">
                      <a:solidFill>
                        <a:schemeClr val="bg1">
                          <a:lumMod val="50000"/>
                        </a:schemeClr>
                      </a:solidFill>
                      <a:prstDash val="dot"/>
                      <a:round/>
                      <a:headEnd type="none" w="med" len="med"/>
                      <a:tailEnd type="none" w="med" len="med"/>
                    </a:lnT>
                    <a:lnB w="19050" cap="flat" cmpd="sng" algn="ctr">
                      <a:noFill/>
                      <a:prstDash val="sysDot"/>
                      <a:round/>
                      <a:headEnd type="none" w="med" len="med"/>
                      <a:tailEnd type="none" w="med" len="med"/>
                    </a:lnB>
                  </a:tcPr>
                </a:tc>
                <a:extLst>
                  <a:ext uri="{0D108BD9-81ED-4DB2-BD59-A6C34878D82A}">
                    <a16:rowId xmlns:a16="http://schemas.microsoft.com/office/drawing/2014/main" val="1652406766"/>
                  </a:ext>
                </a:extLst>
              </a:tr>
            </a:tbl>
          </a:graphicData>
        </a:graphic>
      </p:graphicFrame>
      <p:sp>
        <p:nvSpPr>
          <p:cNvPr id="29" name="ee4pFootnotes">
            <a:extLst>
              <a:ext uri="{FF2B5EF4-FFF2-40B4-BE49-F238E27FC236}">
                <a16:creationId xmlns:a16="http://schemas.microsoft.com/office/drawing/2014/main" id="{8B363CDD-236E-4058-A949-0A9FC9D09AE4}"/>
              </a:ext>
            </a:extLst>
          </p:cNvPr>
          <p:cNvSpPr>
            <a:spLocks noChangeArrowheads="1"/>
          </p:cNvSpPr>
          <p:nvPr/>
        </p:nvSpPr>
        <p:spPr bwMode="auto">
          <a:xfrm>
            <a:off x="628650" y="6421441"/>
            <a:ext cx="109347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defRPr/>
            </a:pPr>
            <a:r>
              <a:rPr lang="en-US" sz="1000" dirty="0">
                <a:solidFill>
                  <a:schemeClr val="bg1">
                    <a:lumMod val="50000"/>
                  </a:schemeClr>
                </a:solidFill>
                <a:sym typeface="Georgia" panose="02040502050405020303" pitchFamily="18" charset="0"/>
              </a:rPr>
              <a:t>Source: DSS; BCG analysis</a:t>
            </a:r>
          </a:p>
        </p:txBody>
      </p:sp>
      <p:grpSp>
        <p:nvGrpSpPr>
          <p:cNvPr id="71" name="Group 70">
            <a:extLst>
              <a:ext uri="{FF2B5EF4-FFF2-40B4-BE49-F238E27FC236}">
                <a16:creationId xmlns:a16="http://schemas.microsoft.com/office/drawing/2014/main" id="{7F0AFF20-C528-4BCA-8110-1A967B3C2F42}"/>
              </a:ext>
              <a:ext uri="{C183D7F6-B498-43B3-948B-1728B52AA6E4}">
                <adec:decorative xmlns:adec="http://schemas.microsoft.com/office/drawing/2017/decorative" val="1"/>
              </a:ext>
            </a:extLst>
          </p:cNvPr>
          <p:cNvGrpSpPr>
            <a:grpSpLocks noChangeAspect="1"/>
          </p:cNvGrpSpPr>
          <p:nvPr/>
        </p:nvGrpSpPr>
        <p:grpSpPr>
          <a:xfrm>
            <a:off x="630000" y="4436048"/>
            <a:ext cx="230586" cy="230586"/>
            <a:chOff x="982662" y="1443038"/>
            <a:chExt cx="269875" cy="269875"/>
          </a:xfrm>
        </p:grpSpPr>
        <p:sp>
          <p:nvSpPr>
            <p:cNvPr id="72" name="Oval 48">
              <a:extLst>
                <a:ext uri="{FF2B5EF4-FFF2-40B4-BE49-F238E27FC236}">
                  <a16:creationId xmlns:a16="http://schemas.microsoft.com/office/drawing/2014/main" id="{7F58B3DE-8901-40B8-B885-C9830B011785}"/>
                </a:ext>
              </a:extLst>
            </p:cNvPr>
            <p:cNvSpPr>
              <a:spLocks noChangeArrowheads="1"/>
            </p:cNvSpPr>
            <p:nvPr/>
          </p:nvSpPr>
          <p:spPr bwMode="auto">
            <a:xfrm>
              <a:off x="982662" y="1443038"/>
              <a:ext cx="269875" cy="269875"/>
            </a:xfrm>
            <a:prstGeom prst="ellipse">
              <a:avLst/>
            </a:prstGeom>
            <a:solidFill>
              <a:srgbClr val="A6192E"/>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73" name="Freeform 49">
              <a:extLst>
                <a:ext uri="{FF2B5EF4-FFF2-40B4-BE49-F238E27FC236}">
                  <a16:creationId xmlns:a16="http://schemas.microsoft.com/office/drawing/2014/main" id="{5D23F5E7-12C5-494A-80F3-4CFBA7FA845F}"/>
                </a:ext>
              </a:extLst>
            </p:cNvPr>
            <p:cNvSpPr>
              <a:spLocks/>
            </p:cNvSpPr>
            <p:nvPr/>
          </p:nvSpPr>
          <p:spPr bwMode="auto">
            <a:xfrm>
              <a:off x="1030287" y="1533525"/>
              <a:ext cx="174625" cy="98425"/>
            </a:xfrm>
            <a:custGeom>
              <a:avLst/>
              <a:gdLst>
                <a:gd name="T0" fmla="*/ 55 w 110"/>
                <a:gd name="T1" fmla="*/ 62 h 62"/>
                <a:gd name="T2" fmla="*/ 62 w 110"/>
                <a:gd name="T3" fmla="*/ 55 h 62"/>
                <a:gd name="T4" fmla="*/ 110 w 110"/>
                <a:gd name="T5" fmla="*/ 7 h 62"/>
                <a:gd name="T6" fmla="*/ 103 w 110"/>
                <a:gd name="T7" fmla="*/ 0 h 62"/>
                <a:gd name="T8" fmla="*/ 55 w 110"/>
                <a:gd name="T9" fmla="*/ 49 h 62"/>
                <a:gd name="T10" fmla="*/ 7 w 110"/>
                <a:gd name="T11" fmla="*/ 0 h 62"/>
                <a:gd name="T12" fmla="*/ 0 w 110"/>
                <a:gd name="T13" fmla="*/ 7 h 62"/>
                <a:gd name="T14" fmla="*/ 49 w 110"/>
                <a:gd name="T15" fmla="*/ 55 h 62"/>
                <a:gd name="T16" fmla="*/ 55 w 11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2">
                  <a:moveTo>
                    <a:pt x="55" y="62"/>
                  </a:moveTo>
                  <a:lnTo>
                    <a:pt x="62" y="55"/>
                  </a:lnTo>
                  <a:lnTo>
                    <a:pt x="110" y="7"/>
                  </a:lnTo>
                  <a:lnTo>
                    <a:pt x="103" y="0"/>
                  </a:lnTo>
                  <a:lnTo>
                    <a:pt x="55" y="49"/>
                  </a:lnTo>
                  <a:lnTo>
                    <a:pt x="7" y="0"/>
                  </a:lnTo>
                  <a:lnTo>
                    <a:pt x="0" y="7"/>
                  </a:lnTo>
                  <a:lnTo>
                    <a:pt x="49" y="55"/>
                  </a:lnTo>
                  <a:lnTo>
                    <a:pt x="55" y="62"/>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68" name="Group 67">
            <a:extLst>
              <a:ext uri="{FF2B5EF4-FFF2-40B4-BE49-F238E27FC236}">
                <a16:creationId xmlns:a16="http://schemas.microsoft.com/office/drawing/2014/main" id="{74FB0E38-8347-4455-A09F-433D4E2B6732}"/>
              </a:ext>
              <a:ext uri="{C183D7F6-B498-43B3-948B-1728B52AA6E4}">
                <adec:decorative xmlns:adec="http://schemas.microsoft.com/office/drawing/2017/decorative" val="1"/>
              </a:ext>
            </a:extLst>
          </p:cNvPr>
          <p:cNvGrpSpPr>
            <a:grpSpLocks noChangeAspect="1"/>
          </p:cNvGrpSpPr>
          <p:nvPr/>
        </p:nvGrpSpPr>
        <p:grpSpPr>
          <a:xfrm>
            <a:off x="630000" y="3277242"/>
            <a:ext cx="230586" cy="230586"/>
            <a:chOff x="982662" y="2251075"/>
            <a:chExt cx="269875" cy="269875"/>
          </a:xfrm>
        </p:grpSpPr>
        <p:sp>
          <p:nvSpPr>
            <p:cNvPr id="69" name="Oval 52">
              <a:extLst>
                <a:ext uri="{FF2B5EF4-FFF2-40B4-BE49-F238E27FC236}">
                  <a16:creationId xmlns:a16="http://schemas.microsoft.com/office/drawing/2014/main" id="{CBFFCA89-9D6E-4632-9C31-6FA6BC3BD25E}"/>
                </a:ext>
              </a:extLst>
            </p:cNvPr>
            <p:cNvSpPr>
              <a:spLocks noChangeArrowheads="1"/>
            </p:cNvSpPr>
            <p:nvPr/>
          </p:nvSpPr>
          <p:spPr bwMode="auto">
            <a:xfrm>
              <a:off x="982662" y="2251075"/>
              <a:ext cx="269875" cy="269875"/>
            </a:xfrm>
            <a:prstGeom prst="ellipse">
              <a:avLst/>
            </a:prstGeom>
            <a:solidFill>
              <a:srgbClr val="A6192E"/>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70" name="Freeform 53">
              <a:extLst>
                <a:ext uri="{FF2B5EF4-FFF2-40B4-BE49-F238E27FC236}">
                  <a16:creationId xmlns:a16="http://schemas.microsoft.com/office/drawing/2014/main" id="{49B0E095-7364-401A-A4D3-B5E3D7B1776E}"/>
                </a:ext>
              </a:extLst>
            </p:cNvPr>
            <p:cNvSpPr>
              <a:spLocks/>
            </p:cNvSpPr>
            <p:nvPr/>
          </p:nvSpPr>
          <p:spPr bwMode="auto">
            <a:xfrm>
              <a:off x="1030287" y="2330450"/>
              <a:ext cx="174625" cy="96837"/>
            </a:xfrm>
            <a:custGeom>
              <a:avLst/>
              <a:gdLst>
                <a:gd name="T0" fmla="*/ 55 w 110"/>
                <a:gd name="T1" fmla="*/ 0 h 61"/>
                <a:gd name="T2" fmla="*/ 49 w 110"/>
                <a:gd name="T3" fmla="*/ 6 h 61"/>
                <a:gd name="T4" fmla="*/ 0 w 110"/>
                <a:gd name="T5" fmla="*/ 54 h 61"/>
                <a:gd name="T6" fmla="*/ 7 w 110"/>
                <a:gd name="T7" fmla="*/ 61 h 61"/>
                <a:gd name="T8" fmla="*/ 55 w 110"/>
                <a:gd name="T9" fmla="*/ 12 h 61"/>
                <a:gd name="T10" fmla="*/ 103 w 110"/>
                <a:gd name="T11" fmla="*/ 61 h 61"/>
                <a:gd name="T12" fmla="*/ 110 w 110"/>
                <a:gd name="T13" fmla="*/ 54 h 61"/>
                <a:gd name="T14" fmla="*/ 62 w 110"/>
                <a:gd name="T15" fmla="*/ 6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6"/>
                  </a:lnTo>
                  <a:lnTo>
                    <a:pt x="0" y="54"/>
                  </a:lnTo>
                  <a:lnTo>
                    <a:pt x="7" y="61"/>
                  </a:lnTo>
                  <a:lnTo>
                    <a:pt x="55" y="12"/>
                  </a:lnTo>
                  <a:lnTo>
                    <a:pt x="103" y="61"/>
                  </a:lnTo>
                  <a:lnTo>
                    <a:pt x="110" y="54"/>
                  </a:lnTo>
                  <a:lnTo>
                    <a:pt x="62" y="6"/>
                  </a:lnTo>
                  <a:lnTo>
                    <a:pt x="55"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45" name="Group 44">
            <a:extLst>
              <a:ext uri="{FF2B5EF4-FFF2-40B4-BE49-F238E27FC236}">
                <a16:creationId xmlns:a16="http://schemas.microsoft.com/office/drawing/2014/main" id="{9547F810-9341-4D27-9E88-01C16A458A29}"/>
              </a:ext>
              <a:ext uri="{C183D7F6-B498-43B3-948B-1728B52AA6E4}">
                <adec:decorative xmlns:adec="http://schemas.microsoft.com/office/drawing/2017/decorative" val="1"/>
              </a:ext>
            </a:extLst>
          </p:cNvPr>
          <p:cNvGrpSpPr/>
          <p:nvPr/>
        </p:nvGrpSpPr>
        <p:grpSpPr>
          <a:xfrm>
            <a:off x="9179310" y="2112918"/>
            <a:ext cx="658383" cy="658383"/>
            <a:chOff x="9494977" y="2320562"/>
            <a:chExt cx="824176" cy="824176"/>
          </a:xfrm>
        </p:grpSpPr>
        <p:sp>
          <p:nvSpPr>
            <p:cNvPr id="51" name="Oval 50">
              <a:extLst>
                <a:ext uri="{FF2B5EF4-FFF2-40B4-BE49-F238E27FC236}">
                  <a16:creationId xmlns:a16="http://schemas.microsoft.com/office/drawing/2014/main" id="{00C2C2FE-A9DF-4661-B314-07B697C37525}"/>
                </a:ext>
              </a:extLst>
            </p:cNvPr>
            <p:cNvSpPr/>
            <p:nvPr/>
          </p:nvSpPr>
          <p:spPr>
            <a:xfrm>
              <a:off x="9494977" y="2320562"/>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52" name="Group 51">
              <a:extLst>
                <a:ext uri="{FF2B5EF4-FFF2-40B4-BE49-F238E27FC236}">
                  <a16:creationId xmlns:a16="http://schemas.microsoft.com/office/drawing/2014/main" id="{AC69715A-2D89-46C7-BA8B-2E1831DED761}"/>
                </a:ext>
              </a:extLst>
            </p:cNvPr>
            <p:cNvGrpSpPr/>
            <p:nvPr/>
          </p:nvGrpSpPr>
          <p:grpSpPr>
            <a:xfrm>
              <a:off x="9635679" y="2506980"/>
              <a:ext cx="542771" cy="451341"/>
              <a:chOff x="2773650" y="2884488"/>
              <a:chExt cx="1363088" cy="1133475"/>
            </a:xfrm>
          </p:grpSpPr>
          <p:sp>
            <p:nvSpPr>
              <p:cNvPr id="53" name="Freeform 13">
                <a:extLst>
                  <a:ext uri="{FF2B5EF4-FFF2-40B4-BE49-F238E27FC236}">
                    <a16:creationId xmlns:a16="http://schemas.microsoft.com/office/drawing/2014/main" id="{180AD301-00A9-4864-B471-73FEA6001000}"/>
                  </a:ext>
                </a:extLst>
              </p:cNvPr>
              <p:cNvSpPr>
                <a:spLocks/>
              </p:cNvSpPr>
              <p:nvPr/>
            </p:nvSpPr>
            <p:spPr bwMode="auto">
              <a:xfrm>
                <a:off x="2773650" y="2884488"/>
                <a:ext cx="1363088" cy="984250"/>
              </a:xfrm>
              <a:custGeom>
                <a:avLst/>
                <a:gdLst>
                  <a:gd name="connsiteX0" fmla="*/ 208906 w 1363088"/>
                  <a:gd name="connsiteY0" fmla="*/ 261937 h 984250"/>
                  <a:gd name="connsiteX1" fmla="*/ 70532 w 1363088"/>
                  <a:gd name="connsiteY1" fmla="*/ 658583 h 984250"/>
                  <a:gd name="connsiteX2" fmla="*/ 36295 w 1363088"/>
                  <a:gd name="connsiteY2" fmla="*/ 756317 h 984250"/>
                  <a:gd name="connsiteX3" fmla="*/ 32728 w 1363088"/>
                  <a:gd name="connsiteY3" fmla="*/ 804115 h 984250"/>
                  <a:gd name="connsiteX4" fmla="*/ 208906 w 1363088"/>
                  <a:gd name="connsiteY4" fmla="*/ 952500 h 984250"/>
                  <a:gd name="connsiteX5" fmla="*/ 385797 w 1363088"/>
                  <a:gd name="connsiteY5" fmla="*/ 804115 h 984250"/>
                  <a:gd name="connsiteX6" fmla="*/ 381517 w 1363088"/>
                  <a:gd name="connsiteY6" fmla="*/ 756317 h 984250"/>
                  <a:gd name="connsiteX7" fmla="*/ 347994 w 1363088"/>
                  <a:gd name="connsiteY7" fmla="*/ 658583 h 984250"/>
                  <a:gd name="connsiteX8" fmla="*/ 572406 w 1363088"/>
                  <a:gd name="connsiteY8" fmla="*/ 93662 h 984250"/>
                  <a:gd name="connsiteX9" fmla="*/ 570978 w 1363088"/>
                  <a:gd name="connsiteY9" fmla="*/ 114373 h 984250"/>
                  <a:gd name="connsiteX10" fmla="*/ 570978 w 1363088"/>
                  <a:gd name="connsiteY10" fmla="*/ 126515 h 984250"/>
                  <a:gd name="connsiteX11" fmla="*/ 425264 w 1363088"/>
                  <a:gd name="connsiteY11" fmla="*/ 168651 h 984250"/>
                  <a:gd name="connsiteX12" fmla="*/ 575978 w 1363088"/>
                  <a:gd name="connsiteY12" fmla="*/ 147940 h 984250"/>
                  <a:gd name="connsiteX13" fmla="*/ 590263 w 1363088"/>
                  <a:gd name="connsiteY13" fmla="*/ 177222 h 984250"/>
                  <a:gd name="connsiteX14" fmla="*/ 230980 w 1363088"/>
                  <a:gd name="connsiteY14" fmla="*/ 226500 h 984250"/>
                  <a:gd name="connsiteX15" fmla="*/ 378122 w 1363088"/>
                  <a:gd name="connsiteY15" fmla="*/ 647869 h 984250"/>
                  <a:gd name="connsiteX16" fmla="*/ 412407 w 1363088"/>
                  <a:gd name="connsiteY16" fmla="*/ 746427 h 984250"/>
                  <a:gd name="connsiteX17" fmla="*/ 417407 w 1363088"/>
                  <a:gd name="connsiteY17" fmla="*/ 809275 h 984250"/>
                  <a:gd name="connsiteX18" fmla="*/ 209552 w 1363088"/>
                  <a:gd name="connsiteY18" fmla="*/ 984250 h 984250"/>
                  <a:gd name="connsiteX19" fmla="*/ 1697 w 1363088"/>
                  <a:gd name="connsiteY19" fmla="*/ 809275 h 984250"/>
                  <a:gd name="connsiteX20" fmla="*/ 7411 w 1363088"/>
                  <a:gd name="connsiteY20" fmla="*/ 746427 h 984250"/>
                  <a:gd name="connsiteX21" fmla="*/ 40982 w 1363088"/>
                  <a:gd name="connsiteY21" fmla="*/ 647869 h 984250"/>
                  <a:gd name="connsiteX22" fmla="*/ 195266 w 1363088"/>
                  <a:gd name="connsiteY22" fmla="*/ 208646 h 984250"/>
                  <a:gd name="connsiteX23" fmla="*/ 195266 w 1363088"/>
                  <a:gd name="connsiteY23" fmla="*/ 207217 h 984250"/>
                  <a:gd name="connsiteX24" fmla="*/ 195981 w 1363088"/>
                  <a:gd name="connsiteY24" fmla="*/ 205789 h 984250"/>
                  <a:gd name="connsiteX25" fmla="*/ 196695 w 1363088"/>
                  <a:gd name="connsiteY25" fmla="*/ 205075 h 984250"/>
                  <a:gd name="connsiteX26" fmla="*/ 197409 w 1363088"/>
                  <a:gd name="connsiteY26" fmla="*/ 203647 h 984250"/>
                  <a:gd name="connsiteX27" fmla="*/ 198123 w 1363088"/>
                  <a:gd name="connsiteY27" fmla="*/ 202932 h 984250"/>
                  <a:gd name="connsiteX28" fmla="*/ 199552 w 1363088"/>
                  <a:gd name="connsiteY28" fmla="*/ 201504 h 984250"/>
                  <a:gd name="connsiteX29" fmla="*/ 200266 w 1363088"/>
                  <a:gd name="connsiteY29" fmla="*/ 200790 h 984250"/>
                  <a:gd name="connsiteX30" fmla="*/ 202409 w 1363088"/>
                  <a:gd name="connsiteY30" fmla="*/ 200076 h 984250"/>
                  <a:gd name="connsiteX31" fmla="*/ 202409 w 1363088"/>
                  <a:gd name="connsiteY31" fmla="*/ 199361 h 984250"/>
                  <a:gd name="connsiteX32" fmla="*/ 205266 w 1363088"/>
                  <a:gd name="connsiteY32" fmla="*/ 198647 h 984250"/>
                  <a:gd name="connsiteX33" fmla="*/ 572406 w 1363088"/>
                  <a:gd name="connsiteY33" fmla="*/ 93662 h 984250"/>
                  <a:gd name="connsiteX34" fmla="*/ 1154182 w 1363088"/>
                  <a:gd name="connsiteY34" fmla="*/ 63500 h 984250"/>
                  <a:gd name="connsiteX35" fmla="*/ 1015095 w 1363088"/>
                  <a:gd name="connsiteY35" fmla="*/ 460146 h 984250"/>
                  <a:gd name="connsiteX36" fmla="*/ 981571 w 1363088"/>
                  <a:gd name="connsiteY36" fmla="*/ 557880 h 984250"/>
                  <a:gd name="connsiteX37" fmla="*/ 977291 w 1363088"/>
                  <a:gd name="connsiteY37" fmla="*/ 605678 h 984250"/>
                  <a:gd name="connsiteX38" fmla="*/ 1154182 w 1363088"/>
                  <a:gd name="connsiteY38" fmla="*/ 754063 h 984250"/>
                  <a:gd name="connsiteX39" fmla="*/ 1330360 w 1363088"/>
                  <a:gd name="connsiteY39" fmla="*/ 605678 h 984250"/>
                  <a:gd name="connsiteX40" fmla="*/ 1326794 w 1363088"/>
                  <a:gd name="connsiteY40" fmla="*/ 557880 h 984250"/>
                  <a:gd name="connsiteX41" fmla="*/ 1292557 w 1363088"/>
                  <a:gd name="connsiteY41" fmla="*/ 460146 h 984250"/>
                  <a:gd name="connsiteX42" fmla="*/ 1154182 w 1363088"/>
                  <a:gd name="connsiteY42" fmla="*/ 63500 h 984250"/>
                  <a:gd name="connsiteX43" fmla="*/ 1151393 w 1363088"/>
                  <a:gd name="connsiteY43" fmla="*/ 0 h 984250"/>
                  <a:gd name="connsiteX44" fmla="*/ 1152108 w 1363088"/>
                  <a:gd name="connsiteY44" fmla="*/ 0 h 984250"/>
                  <a:gd name="connsiteX45" fmla="*/ 1153536 w 1363088"/>
                  <a:gd name="connsiteY45" fmla="*/ 0 h 984250"/>
                  <a:gd name="connsiteX46" fmla="*/ 1154965 w 1363088"/>
                  <a:gd name="connsiteY46" fmla="*/ 0 h 984250"/>
                  <a:gd name="connsiteX47" fmla="*/ 1156393 w 1363088"/>
                  <a:gd name="connsiteY47" fmla="*/ 714 h 984250"/>
                  <a:gd name="connsiteX48" fmla="*/ 1157822 w 1363088"/>
                  <a:gd name="connsiteY48" fmla="*/ 714 h 984250"/>
                  <a:gd name="connsiteX49" fmla="*/ 1159251 w 1363088"/>
                  <a:gd name="connsiteY49" fmla="*/ 1428 h 984250"/>
                  <a:gd name="connsiteX50" fmla="*/ 1159965 w 1363088"/>
                  <a:gd name="connsiteY50" fmla="*/ 1428 h 984250"/>
                  <a:gd name="connsiteX51" fmla="*/ 1162108 w 1363088"/>
                  <a:gd name="connsiteY51" fmla="*/ 2855 h 984250"/>
                  <a:gd name="connsiteX52" fmla="*/ 1162822 w 1363088"/>
                  <a:gd name="connsiteY52" fmla="*/ 2855 h 984250"/>
                  <a:gd name="connsiteX53" fmla="*/ 1164251 w 1363088"/>
                  <a:gd name="connsiteY53" fmla="*/ 4996 h 984250"/>
                  <a:gd name="connsiteX54" fmla="*/ 1164965 w 1363088"/>
                  <a:gd name="connsiteY54" fmla="*/ 5710 h 984250"/>
                  <a:gd name="connsiteX55" fmla="*/ 1166393 w 1363088"/>
                  <a:gd name="connsiteY55" fmla="*/ 7137 h 984250"/>
                  <a:gd name="connsiteX56" fmla="*/ 1166393 w 1363088"/>
                  <a:gd name="connsiteY56" fmla="*/ 7851 h 984250"/>
                  <a:gd name="connsiteX57" fmla="*/ 1167822 w 1363088"/>
                  <a:gd name="connsiteY57" fmla="*/ 9279 h 984250"/>
                  <a:gd name="connsiteX58" fmla="*/ 1167822 w 1363088"/>
                  <a:gd name="connsiteY58" fmla="*/ 9992 h 984250"/>
                  <a:gd name="connsiteX59" fmla="*/ 1167822 w 1363088"/>
                  <a:gd name="connsiteY59" fmla="*/ 10706 h 984250"/>
                  <a:gd name="connsiteX60" fmla="*/ 1322106 w 1363088"/>
                  <a:gd name="connsiteY60" fmla="*/ 450362 h 984250"/>
                  <a:gd name="connsiteX61" fmla="*/ 1355678 w 1363088"/>
                  <a:gd name="connsiteY61" fmla="*/ 548142 h 984250"/>
                  <a:gd name="connsiteX62" fmla="*/ 1361392 w 1363088"/>
                  <a:gd name="connsiteY62" fmla="*/ 610950 h 984250"/>
                  <a:gd name="connsiteX63" fmla="*/ 1153536 w 1363088"/>
                  <a:gd name="connsiteY63" fmla="*/ 785813 h 984250"/>
                  <a:gd name="connsiteX64" fmla="*/ 945681 w 1363088"/>
                  <a:gd name="connsiteY64" fmla="*/ 610950 h 984250"/>
                  <a:gd name="connsiteX65" fmla="*/ 950681 w 1363088"/>
                  <a:gd name="connsiteY65" fmla="*/ 548142 h 984250"/>
                  <a:gd name="connsiteX66" fmla="*/ 984966 w 1363088"/>
                  <a:gd name="connsiteY66" fmla="*/ 450362 h 984250"/>
                  <a:gd name="connsiteX67" fmla="*/ 1128537 w 1363088"/>
                  <a:gd name="connsiteY67" fmla="*/ 39255 h 984250"/>
                  <a:gd name="connsiteX68" fmla="*/ 790682 w 1363088"/>
                  <a:gd name="connsiteY68" fmla="*/ 136322 h 984250"/>
                  <a:gd name="connsiteX69" fmla="*/ 792111 w 1363088"/>
                  <a:gd name="connsiteY69" fmla="*/ 109200 h 984250"/>
                  <a:gd name="connsiteX70" fmla="*/ 792111 w 1363088"/>
                  <a:gd name="connsiteY70" fmla="*/ 102777 h 984250"/>
                  <a:gd name="connsiteX71" fmla="*/ 937824 w 1363088"/>
                  <a:gd name="connsiteY71" fmla="*/ 61381 h 984250"/>
                  <a:gd name="connsiteX72" fmla="*/ 787111 w 1363088"/>
                  <a:gd name="connsiteY72" fmla="*/ 81365 h 984250"/>
                  <a:gd name="connsiteX73" fmla="*/ 772825 w 1363088"/>
                  <a:gd name="connsiteY73" fmla="*/ 52102 h 984250"/>
                  <a:gd name="connsiteX74" fmla="*/ 1151393 w 1363088"/>
                  <a:gd name="connsiteY74" fmla="*/ 0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63088" h="984250">
                    <a:moveTo>
                      <a:pt x="208906" y="261937"/>
                    </a:moveTo>
                    <a:cubicBezTo>
                      <a:pt x="208906" y="261937"/>
                      <a:pt x="208906" y="261937"/>
                      <a:pt x="70532" y="658583"/>
                    </a:cubicBezTo>
                    <a:cubicBezTo>
                      <a:pt x="70532" y="658583"/>
                      <a:pt x="70532" y="658583"/>
                      <a:pt x="36295" y="756317"/>
                    </a:cubicBezTo>
                    <a:cubicBezTo>
                      <a:pt x="31302" y="772012"/>
                      <a:pt x="29875" y="788420"/>
                      <a:pt x="32728" y="804115"/>
                    </a:cubicBezTo>
                    <a:cubicBezTo>
                      <a:pt x="46994" y="889722"/>
                      <a:pt x="121174" y="952500"/>
                      <a:pt x="208906" y="952500"/>
                    </a:cubicBezTo>
                    <a:cubicBezTo>
                      <a:pt x="296638" y="952500"/>
                      <a:pt x="370818" y="889722"/>
                      <a:pt x="385797" y="804115"/>
                    </a:cubicBezTo>
                    <a:cubicBezTo>
                      <a:pt x="388650" y="788420"/>
                      <a:pt x="387224" y="772012"/>
                      <a:pt x="381517" y="756317"/>
                    </a:cubicBezTo>
                    <a:cubicBezTo>
                      <a:pt x="381517" y="756317"/>
                      <a:pt x="381517" y="756317"/>
                      <a:pt x="347994" y="658583"/>
                    </a:cubicBezTo>
                    <a:close/>
                    <a:moveTo>
                      <a:pt x="572406" y="93662"/>
                    </a:moveTo>
                    <a:cubicBezTo>
                      <a:pt x="571692" y="100090"/>
                      <a:pt x="570978" y="107232"/>
                      <a:pt x="570978" y="114373"/>
                    </a:cubicBezTo>
                    <a:cubicBezTo>
                      <a:pt x="570978" y="118659"/>
                      <a:pt x="570978" y="122230"/>
                      <a:pt x="570978" y="126515"/>
                    </a:cubicBezTo>
                    <a:cubicBezTo>
                      <a:pt x="570978" y="126515"/>
                      <a:pt x="570978" y="126515"/>
                      <a:pt x="425264" y="168651"/>
                    </a:cubicBezTo>
                    <a:cubicBezTo>
                      <a:pt x="425264" y="168651"/>
                      <a:pt x="425264" y="168651"/>
                      <a:pt x="575978" y="147940"/>
                    </a:cubicBezTo>
                    <a:cubicBezTo>
                      <a:pt x="578835" y="158653"/>
                      <a:pt x="583835" y="168651"/>
                      <a:pt x="590263" y="177222"/>
                    </a:cubicBezTo>
                    <a:cubicBezTo>
                      <a:pt x="590263" y="177222"/>
                      <a:pt x="590263" y="177222"/>
                      <a:pt x="230980" y="226500"/>
                    </a:cubicBezTo>
                    <a:cubicBezTo>
                      <a:pt x="230980" y="226500"/>
                      <a:pt x="230980" y="226500"/>
                      <a:pt x="378122" y="647869"/>
                    </a:cubicBezTo>
                    <a:cubicBezTo>
                      <a:pt x="378122" y="647869"/>
                      <a:pt x="378122" y="647869"/>
                      <a:pt x="412407" y="746427"/>
                    </a:cubicBezTo>
                    <a:cubicBezTo>
                      <a:pt x="419550" y="766424"/>
                      <a:pt x="420979" y="788564"/>
                      <a:pt x="417407" y="809275"/>
                    </a:cubicBezTo>
                    <a:cubicBezTo>
                      <a:pt x="400265" y="910689"/>
                      <a:pt x="313123" y="984250"/>
                      <a:pt x="209552" y="984250"/>
                    </a:cubicBezTo>
                    <a:cubicBezTo>
                      <a:pt x="106696" y="984250"/>
                      <a:pt x="19554" y="910689"/>
                      <a:pt x="1697" y="809275"/>
                    </a:cubicBezTo>
                    <a:cubicBezTo>
                      <a:pt x="-1875" y="788564"/>
                      <a:pt x="268" y="766424"/>
                      <a:pt x="7411" y="746427"/>
                    </a:cubicBezTo>
                    <a:cubicBezTo>
                      <a:pt x="7411" y="746427"/>
                      <a:pt x="7411" y="746427"/>
                      <a:pt x="40982" y="647869"/>
                    </a:cubicBezTo>
                    <a:cubicBezTo>
                      <a:pt x="40982" y="647869"/>
                      <a:pt x="40982" y="647869"/>
                      <a:pt x="195266" y="208646"/>
                    </a:cubicBezTo>
                    <a:cubicBezTo>
                      <a:pt x="195266" y="207932"/>
                      <a:pt x="195266" y="207932"/>
                      <a:pt x="195266" y="207217"/>
                    </a:cubicBezTo>
                    <a:cubicBezTo>
                      <a:pt x="195266" y="207217"/>
                      <a:pt x="195981" y="206503"/>
                      <a:pt x="195981" y="205789"/>
                    </a:cubicBezTo>
                    <a:cubicBezTo>
                      <a:pt x="195981" y="205789"/>
                      <a:pt x="196695" y="205075"/>
                      <a:pt x="196695" y="205075"/>
                    </a:cubicBezTo>
                    <a:cubicBezTo>
                      <a:pt x="196695" y="204361"/>
                      <a:pt x="197409" y="204361"/>
                      <a:pt x="197409" y="203647"/>
                    </a:cubicBezTo>
                    <a:cubicBezTo>
                      <a:pt x="198123" y="203647"/>
                      <a:pt x="198123" y="202932"/>
                      <a:pt x="198123" y="202932"/>
                    </a:cubicBezTo>
                    <a:cubicBezTo>
                      <a:pt x="198838" y="202218"/>
                      <a:pt x="198838" y="202218"/>
                      <a:pt x="199552" y="201504"/>
                    </a:cubicBezTo>
                    <a:cubicBezTo>
                      <a:pt x="199552" y="201504"/>
                      <a:pt x="200266" y="201504"/>
                      <a:pt x="200266" y="200790"/>
                    </a:cubicBezTo>
                    <a:cubicBezTo>
                      <a:pt x="200981" y="200790"/>
                      <a:pt x="201695" y="200076"/>
                      <a:pt x="202409" y="200076"/>
                    </a:cubicBezTo>
                    <a:cubicBezTo>
                      <a:pt x="202409" y="200076"/>
                      <a:pt x="202409" y="199361"/>
                      <a:pt x="202409" y="199361"/>
                    </a:cubicBezTo>
                    <a:cubicBezTo>
                      <a:pt x="203123" y="199361"/>
                      <a:pt x="204552" y="198647"/>
                      <a:pt x="205266" y="198647"/>
                    </a:cubicBezTo>
                    <a:cubicBezTo>
                      <a:pt x="205266" y="198647"/>
                      <a:pt x="205266" y="198647"/>
                      <a:pt x="572406" y="93662"/>
                    </a:cubicBezTo>
                    <a:close/>
                    <a:moveTo>
                      <a:pt x="1154182" y="63500"/>
                    </a:moveTo>
                    <a:cubicBezTo>
                      <a:pt x="1154182" y="63500"/>
                      <a:pt x="1154182" y="63500"/>
                      <a:pt x="1015095" y="460146"/>
                    </a:cubicBezTo>
                    <a:cubicBezTo>
                      <a:pt x="1015095" y="460146"/>
                      <a:pt x="1015095" y="460146"/>
                      <a:pt x="981571" y="557880"/>
                    </a:cubicBezTo>
                    <a:cubicBezTo>
                      <a:pt x="975865" y="573575"/>
                      <a:pt x="974438" y="589983"/>
                      <a:pt x="977291" y="605678"/>
                    </a:cubicBezTo>
                    <a:cubicBezTo>
                      <a:pt x="992270" y="691998"/>
                      <a:pt x="1066450" y="754063"/>
                      <a:pt x="1154182" y="754063"/>
                    </a:cubicBezTo>
                    <a:cubicBezTo>
                      <a:pt x="1241915" y="754063"/>
                      <a:pt x="1316095" y="691998"/>
                      <a:pt x="1330360" y="605678"/>
                    </a:cubicBezTo>
                    <a:cubicBezTo>
                      <a:pt x="1333213" y="589983"/>
                      <a:pt x="1331787" y="573575"/>
                      <a:pt x="1326794" y="557880"/>
                    </a:cubicBezTo>
                    <a:cubicBezTo>
                      <a:pt x="1326794" y="557880"/>
                      <a:pt x="1326794" y="557880"/>
                      <a:pt x="1292557" y="460146"/>
                    </a:cubicBezTo>
                    <a:cubicBezTo>
                      <a:pt x="1292557" y="460146"/>
                      <a:pt x="1292557" y="460146"/>
                      <a:pt x="1154182" y="63500"/>
                    </a:cubicBezTo>
                    <a:close/>
                    <a:moveTo>
                      <a:pt x="1151393" y="0"/>
                    </a:moveTo>
                    <a:cubicBezTo>
                      <a:pt x="1151393" y="0"/>
                      <a:pt x="1151393" y="0"/>
                      <a:pt x="1152108" y="0"/>
                    </a:cubicBezTo>
                    <a:cubicBezTo>
                      <a:pt x="1152108" y="0"/>
                      <a:pt x="1152822" y="0"/>
                      <a:pt x="1153536" y="0"/>
                    </a:cubicBezTo>
                    <a:cubicBezTo>
                      <a:pt x="1154251" y="0"/>
                      <a:pt x="1154251" y="0"/>
                      <a:pt x="1154965" y="0"/>
                    </a:cubicBezTo>
                    <a:cubicBezTo>
                      <a:pt x="1155679" y="0"/>
                      <a:pt x="1155679" y="714"/>
                      <a:pt x="1156393" y="714"/>
                    </a:cubicBezTo>
                    <a:cubicBezTo>
                      <a:pt x="1157108" y="714"/>
                      <a:pt x="1157108" y="714"/>
                      <a:pt x="1157822" y="714"/>
                    </a:cubicBezTo>
                    <a:cubicBezTo>
                      <a:pt x="1157822" y="714"/>
                      <a:pt x="1158536" y="1428"/>
                      <a:pt x="1159251" y="1428"/>
                    </a:cubicBezTo>
                    <a:cubicBezTo>
                      <a:pt x="1159251" y="1428"/>
                      <a:pt x="1159965" y="1428"/>
                      <a:pt x="1159965" y="1428"/>
                    </a:cubicBezTo>
                    <a:cubicBezTo>
                      <a:pt x="1160679" y="2141"/>
                      <a:pt x="1161393" y="2141"/>
                      <a:pt x="1162108" y="2855"/>
                    </a:cubicBezTo>
                    <a:cubicBezTo>
                      <a:pt x="1162108" y="2855"/>
                      <a:pt x="1162108" y="2855"/>
                      <a:pt x="1162822" y="2855"/>
                    </a:cubicBezTo>
                    <a:cubicBezTo>
                      <a:pt x="1163536" y="3569"/>
                      <a:pt x="1163536" y="4282"/>
                      <a:pt x="1164251" y="4996"/>
                    </a:cubicBezTo>
                    <a:cubicBezTo>
                      <a:pt x="1164965" y="4996"/>
                      <a:pt x="1164965" y="4996"/>
                      <a:pt x="1164965" y="5710"/>
                    </a:cubicBezTo>
                    <a:cubicBezTo>
                      <a:pt x="1165679" y="5710"/>
                      <a:pt x="1165679" y="6424"/>
                      <a:pt x="1166393" y="7137"/>
                    </a:cubicBezTo>
                    <a:cubicBezTo>
                      <a:pt x="1166393" y="7137"/>
                      <a:pt x="1166393" y="7137"/>
                      <a:pt x="1166393" y="7851"/>
                    </a:cubicBezTo>
                    <a:cubicBezTo>
                      <a:pt x="1167108" y="7851"/>
                      <a:pt x="1167108" y="8565"/>
                      <a:pt x="1167822" y="9279"/>
                    </a:cubicBezTo>
                    <a:cubicBezTo>
                      <a:pt x="1167822" y="9279"/>
                      <a:pt x="1167822" y="9992"/>
                      <a:pt x="1167822" y="9992"/>
                    </a:cubicBezTo>
                    <a:cubicBezTo>
                      <a:pt x="1167822" y="9992"/>
                      <a:pt x="1167822" y="10706"/>
                      <a:pt x="1167822" y="10706"/>
                    </a:cubicBezTo>
                    <a:cubicBezTo>
                      <a:pt x="1167822" y="10706"/>
                      <a:pt x="1167822" y="10706"/>
                      <a:pt x="1322106" y="450362"/>
                    </a:cubicBezTo>
                    <a:lnTo>
                      <a:pt x="1355678" y="548142"/>
                    </a:lnTo>
                    <a:cubicBezTo>
                      <a:pt x="1362820" y="568840"/>
                      <a:pt x="1364963" y="590252"/>
                      <a:pt x="1361392" y="610950"/>
                    </a:cubicBezTo>
                    <a:cubicBezTo>
                      <a:pt x="1343535" y="712299"/>
                      <a:pt x="1256393" y="785813"/>
                      <a:pt x="1153536" y="785813"/>
                    </a:cubicBezTo>
                    <a:cubicBezTo>
                      <a:pt x="1049966" y="785813"/>
                      <a:pt x="962824" y="712299"/>
                      <a:pt x="945681" y="610950"/>
                    </a:cubicBezTo>
                    <a:cubicBezTo>
                      <a:pt x="942109" y="590252"/>
                      <a:pt x="943538" y="568840"/>
                      <a:pt x="950681" y="548142"/>
                    </a:cubicBezTo>
                    <a:cubicBezTo>
                      <a:pt x="950681" y="548142"/>
                      <a:pt x="950681" y="548142"/>
                      <a:pt x="984966" y="450362"/>
                    </a:cubicBezTo>
                    <a:cubicBezTo>
                      <a:pt x="984966" y="450362"/>
                      <a:pt x="984966" y="450362"/>
                      <a:pt x="1128537" y="39255"/>
                    </a:cubicBezTo>
                    <a:cubicBezTo>
                      <a:pt x="1128537" y="39255"/>
                      <a:pt x="1128537" y="39255"/>
                      <a:pt x="790682" y="136322"/>
                    </a:cubicBezTo>
                    <a:cubicBezTo>
                      <a:pt x="792111" y="127043"/>
                      <a:pt x="792825" y="118479"/>
                      <a:pt x="792111" y="109200"/>
                    </a:cubicBezTo>
                    <a:cubicBezTo>
                      <a:pt x="792111" y="107059"/>
                      <a:pt x="792111" y="104918"/>
                      <a:pt x="792111" y="102777"/>
                    </a:cubicBezTo>
                    <a:cubicBezTo>
                      <a:pt x="792111" y="102777"/>
                      <a:pt x="792111" y="102777"/>
                      <a:pt x="937824" y="61381"/>
                    </a:cubicBezTo>
                    <a:cubicBezTo>
                      <a:pt x="937824" y="61381"/>
                      <a:pt x="937824" y="61381"/>
                      <a:pt x="787111" y="81365"/>
                    </a:cubicBezTo>
                    <a:cubicBezTo>
                      <a:pt x="784254" y="71373"/>
                      <a:pt x="779254" y="61381"/>
                      <a:pt x="772825" y="52102"/>
                    </a:cubicBezTo>
                    <a:cubicBezTo>
                      <a:pt x="772825" y="52102"/>
                      <a:pt x="772825" y="52102"/>
                      <a:pt x="1151393"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sym typeface="Georgia" panose="02040502050405020303" pitchFamily="18" charset="0"/>
                </a:endParaRPr>
              </a:p>
            </p:txBody>
          </p:sp>
          <p:sp>
            <p:nvSpPr>
              <p:cNvPr id="54" name="Freeform 14">
                <a:extLst>
                  <a:ext uri="{FF2B5EF4-FFF2-40B4-BE49-F238E27FC236}">
                    <a16:creationId xmlns:a16="http://schemas.microsoft.com/office/drawing/2014/main" id="{F5E3015A-9A8D-4119-B5A8-A514624B1A71}"/>
                  </a:ext>
                </a:extLst>
              </p:cNvPr>
              <p:cNvSpPr>
                <a:spLocks/>
              </p:cNvSpPr>
              <p:nvPr/>
            </p:nvSpPr>
            <p:spPr bwMode="auto">
              <a:xfrm>
                <a:off x="2835275" y="2919413"/>
                <a:ext cx="1239838" cy="1098550"/>
              </a:xfrm>
              <a:custGeom>
                <a:avLst/>
                <a:gdLst>
                  <a:gd name="connsiteX0" fmla="*/ 0 w 1239838"/>
                  <a:gd name="connsiteY0" fmla="*/ 744537 h 1098550"/>
                  <a:gd name="connsiteX1" fmla="*/ 295275 w 1239838"/>
                  <a:gd name="connsiteY1" fmla="*/ 744537 h 1098550"/>
                  <a:gd name="connsiteX2" fmla="*/ 147637 w 1239838"/>
                  <a:gd name="connsiteY2" fmla="*/ 885825 h 1098550"/>
                  <a:gd name="connsiteX3" fmla="*/ 0 w 1239838"/>
                  <a:gd name="connsiteY3" fmla="*/ 744537 h 1098550"/>
                  <a:gd name="connsiteX4" fmla="*/ 944563 w 1239838"/>
                  <a:gd name="connsiteY4" fmla="*/ 544512 h 1098550"/>
                  <a:gd name="connsiteX5" fmla="*/ 1239838 w 1239838"/>
                  <a:gd name="connsiteY5" fmla="*/ 544512 h 1098550"/>
                  <a:gd name="connsiteX6" fmla="*/ 1092201 w 1239838"/>
                  <a:gd name="connsiteY6" fmla="*/ 687387 h 1098550"/>
                  <a:gd name="connsiteX7" fmla="*/ 944563 w 1239838"/>
                  <a:gd name="connsiteY7" fmla="*/ 544512 h 1098550"/>
                  <a:gd name="connsiteX8" fmla="*/ 619562 w 1239838"/>
                  <a:gd name="connsiteY8" fmla="*/ 0 h 1098550"/>
                  <a:gd name="connsiteX9" fmla="*/ 624567 w 1239838"/>
                  <a:gd name="connsiteY9" fmla="*/ 0 h 1098550"/>
                  <a:gd name="connsiteX10" fmla="*/ 673900 w 1239838"/>
                  <a:gd name="connsiteY10" fmla="*/ 21428 h 1098550"/>
                  <a:gd name="connsiteX11" fmla="*/ 693920 w 1239838"/>
                  <a:gd name="connsiteY11" fmla="*/ 49999 h 1098550"/>
                  <a:gd name="connsiteX12" fmla="*/ 698925 w 1239838"/>
                  <a:gd name="connsiteY12" fmla="*/ 74999 h 1098550"/>
                  <a:gd name="connsiteX13" fmla="*/ 698925 w 1239838"/>
                  <a:gd name="connsiteY13" fmla="*/ 76427 h 1098550"/>
                  <a:gd name="connsiteX14" fmla="*/ 692490 w 1239838"/>
                  <a:gd name="connsiteY14" fmla="*/ 110712 h 1098550"/>
                  <a:gd name="connsiteX15" fmla="*/ 660316 w 1239838"/>
                  <a:gd name="connsiteY15" fmla="*/ 147854 h 1098550"/>
                  <a:gd name="connsiteX16" fmla="*/ 660316 w 1239838"/>
                  <a:gd name="connsiteY16" fmla="*/ 987838 h 1098550"/>
                  <a:gd name="connsiteX17" fmla="*/ 672470 w 1239838"/>
                  <a:gd name="connsiteY17" fmla="*/ 1002838 h 1098550"/>
                  <a:gd name="connsiteX18" fmla="*/ 929864 w 1239838"/>
                  <a:gd name="connsiteY18" fmla="*/ 1067837 h 1098550"/>
                  <a:gd name="connsiteX19" fmla="*/ 926289 w 1239838"/>
                  <a:gd name="connsiteY19" fmla="*/ 1098550 h 1098550"/>
                  <a:gd name="connsiteX20" fmla="*/ 313550 w 1239838"/>
                  <a:gd name="connsiteY20" fmla="*/ 1098550 h 1098550"/>
                  <a:gd name="connsiteX21" fmla="*/ 309975 w 1239838"/>
                  <a:gd name="connsiteY21" fmla="*/ 1067837 h 1098550"/>
                  <a:gd name="connsiteX22" fmla="*/ 570943 w 1239838"/>
                  <a:gd name="connsiteY22" fmla="*/ 1002838 h 1098550"/>
                  <a:gd name="connsiteX23" fmla="*/ 583098 w 1239838"/>
                  <a:gd name="connsiteY23" fmla="*/ 987838 h 1098550"/>
                  <a:gd name="connsiteX24" fmla="*/ 583098 w 1239838"/>
                  <a:gd name="connsiteY24" fmla="*/ 149997 h 1098550"/>
                  <a:gd name="connsiteX25" fmla="*/ 565223 w 1239838"/>
                  <a:gd name="connsiteY25" fmla="*/ 137140 h 1098550"/>
                  <a:gd name="connsiteX26" fmla="*/ 545204 w 1239838"/>
                  <a:gd name="connsiteY26" fmla="*/ 108569 h 1098550"/>
                  <a:gd name="connsiteX27" fmla="*/ 540199 w 1239838"/>
                  <a:gd name="connsiteY27" fmla="*/ 82856 h 1098550"/>
                  <a:gd name="connsiteX28" fmla="*/ 540199 w 1239838"/>
                  <a:gd name="connsiteY28" fmla="*/ 79284 h 1098550"/>
                  <a:gd name="connsiteX29" fmla="*/ 545919 w 1239838"/>
                  <a:gd name="connsiteY29" fmla="*/ 47856 h 1098550"/>
                  <a:gd name="connsiteX30" fmla="*/ 619562 w 1239838"/>
                  <a:gd name="connsiteY30" fmla="*/ 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9838" h="1098550">
                    <a:moveTo>
                      <a:pt x="0" y="744537"/>
                    </a:moveTo>
                    <a:cubicBezTo>
                      <a:pt x="0" y="744537"/>
                      <a:pt x="0" y="744537"/>
                      <a:pt x="295275" y="744537"/>
                    </a:cubicBezTo>
                    <a:cubicBezTo>
                      <a:pt x="293135" y="822246"/>
                      <a:pt x="226805" y="885825"/>
                      <a:pt x="147637" y="885825"/>
                    </a:cubicBezTo>
                    <a:cubicBezTo>
                      <a:pt x="69183" y="885825"/>
                      <a:pt x="2853" y="822246"/>
                      <a:pt x="0" y="744537"/>
                    </a:cubicBezTo>
                    <a:close/>
                    <a:moveTo>
                      <a:pt x="944563" y="544512"/>
                    </a:moveTo>
                    <a:cubicBezTo>
                      <a:pt x="944563" y="544512"/>
                      <a:pt x="944563" y="544512"/>
                      <a:pt x="1239838" y="544512"/>
                    </a:cubicBezTo>
                    <a:cubicBezTo>
                      <a:pt x="1236985" y="623093"/>
                      <a:pt x="1170655" y="687387"/>
                      <a:pt x="1092201" y="687387"/>
                    </a:cubicBezTo>
                    <a:cubicBezTo>
                      <a:pt x="1013033" y="687387"/>
                      <a:pt x="946703" y="623093"/>
                      <a:pt x="944563" y="544512"/>
                    </a:cubicBezTo>
                    <a:close/>
                    <a:moveTo>
                      <a:pt x="619562" y="0"/>
                    </a:moveTo>
                    <a:cubicBezTo>
                      <a:pt x="620992" y="0"/>
                      <a:pt x="623137" y="0"/>
                      <a:pt x="624567" y="0"/>
                    </a:cubicBezTo>
                    <a:cubicBezTo>
                      <a:pt x="643871" y="1429"/>
                      <a:pt x="661031" y="9286"/>
                      <a:pt x="673900" y="21428"/>
                    </a:cubicBezTo>
                    <a:cubicBezTo>
                      <a:pt x="682480" y="29285"/>
                      <a:pt x="689630" y="39285"/>
                      <a:pt x="693920" y="49999"/>
                    </a:cubicBezTo>
                    <a:cubicBezTo>
                      <a:pt x="696780" y="57856"/>
                      <a:pt x="698925" y="66427"/>
                      <a:pt x="698925" y="74999"/>
                    </a:cubicBezTo>
                    <a:cubicBezTo>
                      <a:pt x="698925" y="75713"/>
                      <a:pt x="698925" y="75713"/>
                      <a:pt x="698925" y="76427"/>
                    </a:cubicBezTo>
                    <a:cubicBezTo>
                      <a:pt x="699640" y="88570"/>
                      <a:pt x="697495" y="99998"/>
                      <a:pt x="692490" y="110712"/>
                    </a:cubicBezTo>
                    <a:cubicBezTo>
                      <a:pt x="686055" y="126426"/>
                      <a:pt x="674615" y="139283"/>
                      <a:pt x="660316" y="147854"/>
                    </a:cubicBezTo>
                    <a:cubicBezTo>
                      <a:pt x="660316" y="147854"/>
                      <a:pt x="660316" y="147854"/>
                      <a:pt x="660316" y="987838"/>
                    </a:cubicBezTo>
                    <a:cubicBezTo>
                      <a:pt x="660316" y="994981"/>
                      <a:pt x="665320" y="1001409"/>
                      <a:pt x="672470" y="1002838"/>
                    </a:cubicBezTo>
                    <a:cubicBezTo>
                      <a:pt x="672470" y="1002838"/>
                      <a:pt x="672470" y="1002838"/>
                      <a:pt x="929864" y="1067837"/>
                    </a:cubicBezTo>
                    <a:cubicBezTo>
                      <a:pt x="947738" y="1072122"/>
                      <a:pt x="944878" y="1098550"/>
                      <a:pt x="926289" y="1098550"/>
                    </a:cubicBezTo>
                    <a:cubicBezTo>
                      <a:pt x="926289" y="1098550"/>
                      <a:pt x="926289" y="1098550"/>
                      <a:pt x="313550" y="1098550"/>
                    </a:cubicBezTo>
                    <a:cubicBezTo>
                      <a:pt x="294960" y="1098550"/>
                      <a:pt x="292100" y="1072122"/>
                      <a:pt x="309975" y="1067837"/>
                    </a:cubicBezTo>
                    <a:cubicBezTo>
                      <a:pt x="309975" y="1067837"/>
                      <a:pt x="309975" y="1067837"/>
                      <a:pt x="570943" y="1002838"/>
                    </a:cubicBezTo>
                    <a:cubicBezTo>
                      <a:pt x="578093" y="1001409"/>
                      <a:pt x="583098" y="994981"/>
                      <a:pt x="583098" y="987838"/>
                    </a:cubicBezTo>
                    <a:cubicBezTo>
                      <a:pt x="583098" y="987838"/>
                      <a:pt x="583098" y="987838"/>
                      <a:pt x="583098" y="149997"/>
                    </a:cubicBezTo>
                    <a:cubicBezTo>
                      <a:pt x="576663" y="147140"/>
                      <a:pt x="570228" y="142140"/>
                      <a:pt x="565223" y="137140"/>
                    </a:cubicBezTo>
                    <a:cubicBezTo>
                      <a:pt x="556643" y="129283"/>
                      <a:pt x="549493" y="119284"/>
                      <a:pt x="545204" y="108569"/>
                    </a:cubicBezTo>
                    <a:cubicBezTo>
                      <a:pt x="542344" y="100712"/>
                      <a:pt x="540199" y="91427"/>
                      <a:pt x="540199" y="82856"/>
                    </a:cubicBezTo>
                    <a:cubicBezTo>
                      <a:pt x="540199" y="81427"/>
                      <a:pt x="540199" y="80713"/>
                      <a:pt x="540199" y="79284"/>
                    </a:cubicBezTo>
                    <a:cubicBezTo>
                      <a:pt x="540199" y="68570"/>
                      <a:pt x="542344" y="57856"/>
                      <a:pt x="545919" y="47856"/>
                    </a:cubicBezTo>
                    <a:cubicBezTo>
                      <a:pt x="558073" y="20000"/>
                      <a:pt x="586673" y="0"/>
                      <a:pt x="619562"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sym typeface="Georgia" panose="02040502050405020303" pitchFamily="18" charset="0"/>
                </a:endParaRPr>
              </a:p>
            </p:txBody>
          </p:sp>
        </p:grpSp>
      </p:grpSp>
      <p:grpSp>
        <p:nvGrpSpPr>
          <p:cNvPr id="55" name="Group 54">
            <a:extLst>
              <a:ext uri="{FF2B5EF4-FFF2-40B4-BE49-F238E27FC236}">
                <a16:creationId xmlns:a16="http://schemas.microsoft.com/office/drawing/2014/main" id="{D5631C36-CD21-44F8-96E8-D7FD67AE1190}"/>
              </a:ext>
              <a:ext uri="{C183D7F6-B498-43B3-948B-1728B52AA6E4}">
                <adec:decorative xmlns:adec="http://schemas.microsoft.com/office/drawing/2017/decorative" val="1"/>
              </a:ext>
            </a:extLst>
          </p:cNvPr>
          <p:cNvGrpSpPr/>
          <p:nvPr/>
        </p:nvGrpSpPr>
        <p:grpSpPr>
          <a:xfrm>
            <a:off x="5602017" y="2112919"/>
            <a:ext cx="658383" cy="658383"/>
            <a:chOff x="5621645" y="2320562"/>
            <a:chExt cx="824176" cy="824176"/>
          </a:xfrm>
        </p:grpSpPr>
        <p:sp>
          <p:nvSpPr>
            <p:cNvPr id="56" name="Oval 55">
              <a:extLst>
                <a:ext uri="{FF2B5EF4-FFF2-40B4-BE49-F238E27FC236}">
                  <a16:creationId xmlns:a16="http://schemas.microsoft.com/office/drawing/2014/main" id="{D60CCDE5-8925-4BBA-A2EF-AF9B58872FE1}"/>
                </a:ext>
              </a:extLst>
            </p:cNvPr>
            <p:cNvSpPr/>
            <p:nvPr/>
          </p:nvSpPr>
          <p:spPr>
            <a:xfrm>
              <a:off x="5621645" y="2320562"/>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57" name="Group 56">
              <a:extLst>
                <a:ext uri="{FF2B5EF4-FFF2-40B4-BE49-F238E27FC236}">
                  <a16:creationId xmlns:a16="http://schemas.microsoft.com/office/drawing/2014/main" id="{F321630E-098E-40AE-8373-8099BF3FE1CD}"/>
                </a:ext>
              </a:extLst>
            </p:cNvPr>
            <p:cNvGrpSpPr/>
            <p:nvPr/>
          </p:nvGrpSpPr>
          <p:grpSpPr>
            <a:xfrm>
              <a:off x="5738775" y="2478882"/>
              <a:ext cx="589918" cy="393236"/>
              <a:chOff x="7153896" y="3633113"/>
              <a:chExt cx="1461907" cy="974501"/>
            </a:xfrm>
          </p:grpSpPr>
          <p:sp>
            <p:nvSpPr>
              <p:cNvPr id="63" name="Freeform 10">
                <a:extLst>
                  <a:ext uri="{FF2B5EF4-FFF2-40B4-BE49-F238E27FC236}">
                    <a16:creationId xmlns:a16="http://schemas.microsoft.com/office/drawing/2014/main" id="{666500C6-C947-475E-8C1E-5379C58A0242}"/>
                  </a:ext>
                </a:extLst>
              </p:cNvPr>
              <p:cNvSpPr>
                <a:spLocks noEditPoints="1"/>
              </p:cNvSpPr>
              <p:nvPr/>
            </p:nvSpPr>
            <p:spPr bwMode="auto">
              <a:xfrm>
                <a:off x="7188824" y="4355257"/>
                <a:ext cx="1392053" cy="252357"/>
              </a:xfrm>
              <a:custGeom>
                <a:avLst/>
                <a:gdLst>
                  <a:gd name="T0" fmla="*/ 1365 w 1754"/>
                  <a:gd name="T1" fmla="*/ 204 h 318"/>
                  <a:gd name="T2" fmla="*/ 515 w 1754"/>
                  <a:gd name="T3" fmla="*/ 146 h 318"/>
                  <a:gd name="T4" fmla="*/ 1474 w 1754"/>
                  <a:gd name="T5" fmla="*/ 204 h 318"/>
                  <a:gd name="T6" fmla="*/ 783 w 1754"/>
                  <a:gd name="T7" fmla="*/ 318 h 318"/>
                  <a:gd name="T8" fmla="*/ 783 w 1754"/>
                  <a:gd name="T9" fmla="*/ 318 h 318"/>
                  <a:gd name="T10" fmla="*/ 1238 w 1754"/>
                  <a:gd name="T11" fmla="*/ 146 h 318"/>
                  <a:gd name="T12" fmla="*/ 759 w 1754"/>
                  <a:gd name="T13" fmla="*/ 318 h 318"/>
                  <a:gd name="T14" fmla="*/ 322 w 1754"/>
                  <a:gd name="T15" fmla="*/ 204 h 318"/>
                  <a:gd name="T16" fmla="*/ 217 w 1754"/>
                  <a:gd name="T17" fmla="*/ 204 h 318"/>
                  <a:gd name="T18" fmla="*/ 217 w 1754"/>
                  <a:gd name="T19" fmla="*/ 204 h 318"/>
                  <a:gd name="T20" fmla="*/ 415 w 1754"/>
                  <a:gd name="T21" fmla="*/ 146 h 318"/>
                  <a:gd name="T22" fmla="*/ 389 w 1754"/>
                  <a:gd name="T23" fmla="*/ 146 h 318"/>
                  <a:gd name="T24" fmla="*/ 1537 w 1754"/>
                  <a:gd name="T25" fmla="*/ 204 h 318"/>
                  <a:gd name="T26" fmla="*/ 1298 w 1754"/>
                  <a:gd name="T27" fmla="*/ 204 h 318"/>
                  <a:gd name="T28" fmla="*/ 1298 w 1754"/>
                  <a:gd name="T29" fmla="*/ 204 h 318"/>
                  <a:gd name="T30" fmla="*/ 1365 w 1754"/>
                  <a:gd name="T31" fmla="*/ 221 h 318"/>
                  <a:gd name="T32" fmla="*/ 1474 w 1754"/>
                  <a:gd name="T33" fmla="*/ 221 h 318"/>
                  <a:gd name="T34" fmla="*/ 1537 w 1754"/>
                  <a:gd name="T35" fmla="*/ 318 h 318"/>
                  <a:gd name="T36" fmla="*/ 1298 w 1754"/>
                  <a:gd name="T37" fmla="*/ 318 h 318"/>
                  <a:gd name="T38" fmla="*/ 1298 w 1754"/>
                  <a:gd name="T39" fmla="*/ 318 h 318"/>
                  <a:gd name="T40" fmla="*/ 1589 w 1754"/>
                  <a:gd name="T41" fmla="*/ 318 h 318"/>
                  <a:gd name="T42" fmla="*/ 1238 w 1754"/>
                  <a:gd name="T43" fmla="*/ 112 h 318"/>
                  <a:gd name="T44" fmla="*/ 898 w 1754"/>
                  <a:gd name="T45" fmla="*/ 129 h 318"/>
                  <a:gd name="T46" fmla="*/ 828 w 1754"/>
                  <a:gd name="T47" fmla="*/ 132 h 318"/>
                  <a:gd name="T48" fmla="*/ 515 w 1754"/>
                  <a:gd name="T49" fmla="*/ 122 h 318"/>
                  <a:gd name="T50" fmla="*/ 0 w 1754"/>
                  <a:gd name="T51" fmla="*/ 318 h 318"/>
                  <a:gd name="T52" fmla="*/ 205 w 1754"/>
                  <a:gd name="T53" fmla="*/ 0 h 318"/>
                  <a:gd name="T54" fmla="*/ 538 w 1754"/>
                  <a:gd name="T55" fmla="*/ 25 h 318"/>
                  <a:gd name="T56" fmla="*/ 635 w 1754"/>
                  <a:gd name="T57" fmla="*/ 78 h 318"/>
                  <a:gd name="T58" fmla="*/ 1129 w 1754"/>
                  <a:gd name="T59" fmla="*/ 59 h 318"/>
                  <a:gd name="T60" fmla="*/ 1217 w 1754"/>
                  <a:gd name="T61" fmla="*/ 25 h 318"/>
                  <a:gd name="T62" fmla="*/ 1549 w 1754"/>
                  <a:gd name="T63" fmla="*/ 62 h 318"/>
                  <a:gd name="T64" fmla="*/ 256 w 1754"/>
                  <a:gd name="T65" fmla="*/ 74 h 318"/>
                  <a:gd name="T66" fmla="*/ 1486 w 1754"/>
                  <a:gd name="T67" fmla="*/ 25 h 318"/>
                  <a:gd name="T68" fmla="*/ 995 w 1754"/>
                  <a:gd name="T69" fmla="*/ 318 h 318"/>
                  <a:gd name="T70" fmla="*/ 995 w 1754"/>
                  <a:gd name="T71" fmla="*/ 134 h 318"/>
                  <a:gd name="T72" fmla="*/ 973 w 1754"/>
                  <a:gd name="T73" fmla="*/ 210 h 318"/>
                  <a:gd name="T74" fmla="*/ 901 w 1754"/>
                  <a:gd name="T75" fmla="*/ 318 h 318"/>
                  <a:gd name="T76" fmla="*/ 1238 w 1754"/>
                  <a:gd name="T77" fmla="*/ 318 h 318"/>
                  <a:gd name="T78" fmla="*/ 1238 w 1754"/>
                  <a:gd name="T79" fmla="*/ 318 h 318"/>
                  <a:gd name="T80" fmla="*/ 1179 w 1754"/>
                  <a:gd name="T81" fmla="*/ 136 h 318"/>
                  <a:gd name="T82" fmla="*/ 1153 w 1754"/>
                  <a:gd name="T83" fmla="*/ 136 h 318"/>
                  <a:gd name="T84" fmla="*/ 1092 w 1754"/>
                  <a:gd name="T85" fmla="*/ 318 h 318"/>
                  <a:gd name="T86" fmla="*/ 541 w 1754"/>
                  <a:gd name="T87" fmla="*/ 318 h 318"/>
                  <a:gd name="T88" fmla="*/ 541 w 1754"/>
                  <a:gd name="T89" fmla="*/ 318 h 318"/>
                  <a:gd name="T90" fmla="*/ 415 w 1754"/>
                  <a:gd name="T91" fmla="*/ 221 h 318"/>
                  <a:gd name="T92" fmla="*/ 322 w 1754"/>
                  <a:gd name="T93" fmla="*/ 221 h 318"/>
                  <a:gd name="T94" fmla="*/ 389 w 1754"/>
                  <a:gd name="T95" fmla="*/ 318 h 318"/>
                  <a:gd name="T96" fmla="*/ 217 w 1754"/>
                  <a:gd name="T97" fmla="*/ 318 h 318"/>
                  <a:gd name="T98" fmla="*/ 217 w 1754"/>
                  <a:gd name="T99" fmla="*/ 318 h 318"/>
                  <a:gd name="T100" fmla="*/ 600 w 1754"/>
                  <a:gd name="T101" fmla="*/ 136 h 318"/>
                  <a:gd name="T102" fmla="*/ 694 w 1754"/>
                  <a:gd name="T103" fmla="*/ 135 h 318"/>
                  <a:gd name="T104" fmla="*/ 515 w 1754"/>
                  <a:gd name="T10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4" h="318">
                    <a:moveTo>
                      <a:pt x="1365" y="146"/>
                    </a:moveTo>
                    <a:cubicBezTo>
                      <a:pt x="1406" y="146"/>
                      <a:pt x="1406" y="146"/>
                      <a:pt x="1406" y="146"/>
                    </a:cubicBezTo>
                    <a:cubicBezTo>
                      <a:pt x="1406" y="204"/>
                      <a:pt x="1406" y="204"/>
                      <a:pt x="1406" y="204"/>
                    </a:cubicBezTo>
                    <a:cubicBezTo>
                      <a:pt x="1365" y="204"/>
                      <a:pt x="1365" y="204"/>
                      <a:pt x="1365" y="204"/>
                    </a:cubicBezTo>
                    <a:lnTo>
                      <a:pt x="1365" y="146"/>
                    </a:lnTo>
                    <a:close/>
                    <a:moveTo>
                      <a:pt x="482" y="204"/>
                    </a:moveTo>
                    <a:cubicBezTo>
                      <a:pt x="515" y="204"/>
                      <a:pt x="515" y="204"/>
                      <a:pt x="515" y="204"/>
                    </a:cubicBezTo>
                    <a:cubicBezTo>
                      <a:pt x="515" y="146"/>
                      <a:pt x="515" y="146"/>
                      <a:pt x="515" y="146"/>
                    </a:cubicBezTo>
                    <a:cubicBezTo>
                      <a:pt x="482" y="146"/>
                      <a:pt x="482" y="146"/>
                      <a:pt x="482" y="146"/>
                    </a:cubicBezTo>
                    <a:lnTo>
                      <a:pt x="482" y="204"/>
                    </a:lnTo>
                    <a:close/>
                    <a:moveTo>
                      <a:pt x="1432" y="204"/>
                    </a:moveTo>
                    <a:cubicBezTo>
                      <a:pt x="1474" y="204"/>
                      <a:pt x="1474" y="204"/>
                      <a:pt x="1474" y="204"/>
                    </a:cubicBezTo>
                    <a:cubicBezTo>
                      <a:pt x="1474" y="146"/>
                      <a:pt x="1474" y="146"/>
                      <a:pt x="1474" y="146"/>
                    </a:cubicBezTo>
                    <a:cubicBezTo>
                      <a:pt x="1432" y="146"/>
                      <a:pt x="1432" y="146"/>
                      <a:pt x="1432" y="146"/>
                    </a:cubicBezTo>
                    <a:lnTo>
                      <a:pt x="1432" y="204"/>
                    </a:lnTo>
                    <a:close/>
                    <a:moveTo>
                      <a:pt x="783" y="318"/>
                    </a:moveTo>
                    <a:cubicBezTo>
                      <a:pt x="832" y="318"/>
                      <a:pt x="832" y="318"/>
                      <a:pt x="832" y="318"/>
                    </a:cubicBezTo>
                    <a:cubicBezTo>
                      <a:pt x="832" y="214"/>
                      <a:pt x="832" y="214"/>
                      <a:pt x="832" y="214"/>
                    </a:cubicBezTo>
                    <a:cubicBezTo>
                      <a:pt x="783" y="214"/>
                      <a:pt x="783" y="214"/>
                      <a:pt x="783" y="214"/>
                    </a:cubicBezTo>
                    <a:lnTo>
                      <a:pt x="783" y="318"/>
                    </a:lnTo>
                    <a:close/>
                    <a:moveTo>
                      <a:pt x="1238" y="204"/>
                    </a:moveTo>
                    <a:cubicBezTo>
                      <a:pt x="1272" y="204"/>
                      <a:pt x="1272" y="204"/>
                      <a:pt x="1272" y="204"/>
                    </a:cubicBezTo>
                    <a:cubicBezTo>
                      <a:pt x="1272" y="146"/>
                      <a:pt x="1272" y="146"/>
                      <a:pt x="1272" y="146"/>
                    </a:cubicBezTo>
                    <a:cubicBezTo>
                      <a:pt x="1238" y="146"/>
                      <a:pt x="1238" y="146"/>
                      <a:pt x="1238" y="146"/>
                    </a:cubicBezTo>
                    <a:lnTo>
                      <a:pt x="1238" y="204"/>
                    </a:lnTo>
                    <a:close/>
                    <a:moveTo>
                      <a:pt x="720" y="135"/>
                    </a:moveTo>
                    <a:cubicBezTo>
                      <a:pt x="720" y="318"/>
                      <a:pt x="720" y="318"/>
                      <a:pt x="720" y="318"/>
                    </a:cubicBezTo>
                    <a:cubicBezTo>
                      <a:pt x="759" y="318"/>
                      <a:pt x="759" y="318"/>
                      <a:pt x="759" y="318"/>
                    </a:cubicBezTo>
                    <a:cubicBezTo>
                      <a:pt x="759" y="134"/>
                      <a:pt x="759" y="134"/>
                      <a:pt x="759" y="134"/>
                    </a:cubicBezTo>
                    <a:cubicBezTo>
                      <a:pt x="720" y="135"/>
                      <a:pt x="720" y="135"/>
                      <a:pt x="720" y="135"/>
                    </a:cubicBezTo>
                    <a:close/>
                    <a:moveTo>
                      <a:pt x="280" y="204"/>
                    </a:moveTo>
                    <a:cubicBezTo>
                      <a:pt x="322" y="204"/>
                      <a:pt x="322" y="204"/>
                      <a:pt x="322" y="204"/>
                    </a:cubicBezTo>
                    <a:cubicBezTo>
                      <a:pt x="322" y="146"/>
                      <a:pt x="322" y="146"/>
                      <a:pt x="322" y="146"/>
                    </a:cubicBezTo>
                    <a:cubicBezTo>
                      <a:pt x="280" y="146"/>
                      <a:pt x="280" y="146"/>
                      <a:pt x="280" y="146"/>
                    </a:cubicBezTo>
                    <a:lnTo>
                      <a:pt x="280" y="204"/>
                    </a:lnTo>
                    <a:close/>
                    <a:moveTo>
                      <a:pt x="217" y="204"/>
                    </a:moveTo>
                    <a:cubicBezTo>
                      <a:pt x="254" y="204"/>
                      <a:pt x="254" y="204"/>
                      <a:pt x="254" y="204"/>
                    </a:cubicBezTo>
                    <a:cubicBezTo>
                      <a:pt x="254" y="146"/>
                      <a:pt x="254" y="146"/>
                      <a:pt x="254" y="146"/>
                    </a:cubicBezTo>
                    <a:cubicBezTo>
                      <a:pt x="217" y="146"/>
                      <a:pt x="217" y="146"/>
                      <a:pt x="217" y="146"/>
                    </a:cubicBezTo>
                    <a:lnTo>
                      <a:pt x="217" y="204"/>
                    </a:lnTo>
                    <a:close/>
                    <a:moveTo>
                      <a:pt x="415" y="204"/>
                    </a:moveTo>
                    <a:cubicBezTo>
                      <a:pt x="456" y="204"/>
                      <a:pt x="456" y="204"/>
                      <a:pt x="456" y="204"/>
                    </a:cubicBezTo>
                    <a:cubicBezTo>
                      <a:pt x="456" y="146"/>
                      <a:pt x="456" y="146"/>
                      <a:pt x="456" y="146"/>
                    </a:cubicBezTo>
                    <a:cubicBezTo>
                      <a:pt x="415" y="146"/>
                      <a:pt x="415" y="146"/>
                      <a:pt x="415" y="146"/>
                    </a:cubicBezTo>
                    <a:lnTo>
                      <a:pt x="415" y="204"/>
                    </a:lnTo>
                    <a:close/>
                    <a:moveTo>
                      <a:pt x="348" y="204"/>
                    </a:moveTo>
                    <a:cubicBezTo>
                      <a:pt x="389" y="204"/>
                      <a:pt x="389" y="204"/>
                      <a:pt x="389" y="204"/>
                    </a:cubicBezTo>
                    <a:cubicBezTo>
                      <a:pt x="389" y="146"/>
                      <a:pt x="389" y="146"/>
                      <a:pt x="389" y="146"/>
                    </a:cubicBezTo>
                    <a:cubicBezTo>
                      <a:pt x="348" y="146"/>
                      <a:pt x="348" y="146"/>
                      <a:pt x="348" y="146"/>
                    </a:cubicBezTo>
                    <a:lnTo>
                      <a:pt x="348" y="204"/>
                    </a:lnTo>
                    <a:close/>
                    <a:moveTo>
                      <a:pt x="1500" y="204"/>
                    </a:moveTo>
                    <a:cubicBezTo>
                      <a:pt x="1537" y="204"/>
                      <a:pt x="1537" y="204"/>
                      <a:pt x="1537" y="204"/>
                    </a:cubicBezTo>
                    <a:cubicBezTo>
                      <a:pt x="1537" y="146"/>
                      <a:pt x="1537" y="146"/>
                      <a:pt x="1537" y="146"/>
                    </a:cubicBezTo>
                    <a:cubicBezTo>
                      <a:pt x="1500" y="146"/>
                      <a:pt x="1500" y="146"/>
                      <a:pt x="1500" y="146"/>
                    </a:cubicBezTo>
                    <a:lnTo>
                      <a:pt x="1500" y="204"/>
                    </a:lnTo>
                    <a:close/>
                    <a:moveTo>
                      <a:pt x="1298" y="204"/>
                    </a:moveTo>
                    <a:cubicBezTo>
                      <a:pt x="1339" y="204"/>
                      <a:pt x="1339" y="204"/>
                      <a:pt x="1339" y="204"/>
                    </a:cubicBezTo>
                    <a:cubicBezTo>
                      <a:pt x="1339" y="146"/>
                      <a:pt x="1339" y="146"/>
                      <a:pt x="1339" y="146"/>
                    </a:cubicBezTo>
                    <a:cubicBezTo>
                      <a:pt x="1298" y="146"/>
                      <a:pt x="1298" y="146"/>
                      <a:pt x="1298" y="146"/>
                    </a:cubicBezTo>
                    <a:lnTo>
                      <a:pt x="1298" y="204"/>
                    </a:lnTo>
                    <a:close/>
                    <a:moveTo>
                      <a:pt x="1365" y="318"/>
                    </a:moveTo>
                    <a:cubicBezTo>
                      <a:pt x="1406" y="318"/>
                      <a:pt x="1406" y="318"/>
                      <a:pt x="1406" y="318"/>
                    </a:cubicBezTo>
                    <a:cubicBezTo>
                      <a:pt x="1406" y="221"/>
                      <a:pt x="1406" y="221"/>
                      <a:pt x="1406" y="221"/>
                    </a:cubicBezTo>
                    <a:cubicBezTo>
                      <a:pt x="1365" y="221"/>
                      <a:pt x="1365" y="221"/>
                      <a:pt x="1365" y="221"/>
                    </a:cubicBezTo>
                    <a:lnTo>
                      <a:pt x="1365" y="318"/>
                    </a:lnTo>
                    <a:close/>
                    <a:moveTo>
                      <a:pt x="1432" y="318"/>
                    </a:moveTo>
                    <a:cubicBezTo>
                      <a:pt x="1474" y="318"/>
                      <a:pt x="1474" y="318"/>
                      <a:pt x="1474" y="318"/>
                    </a:cubicBezTo>
                    <a:cubicBezTo>
                      <a:pt x="1474" y="221"/>
                      <a:pt x="1474" y="221"/>
                      <a:pt x="1474" y="221"/>
                    </a:cubicBezTo>
                    <a:cubicBezTo>
                      <a:pt x="1432" y="221"/>
                      <a:pt x="1432" y="221"/>
                      <a:pt x="1432" y="221"/>
                    </a:cubicBezTo>
                    <a:lnTo>
                      <a:pt x="1432" y="318"/>
                    </a:lnTo>
                    <a:close/>
                    <a:moveTo>
                      <a:pt x="1500" y="318"/>
                    </a:moveTo>
                    <a:cubicBezTo>
                      <a:pt x="1537" y="318"/>
                      <a:pt x="1537" y="318"/>
                      <a:pt x="1537" y="318"/>
                    </a:cubicBezTo>
                    <a:cubicBezTo>
                      <a:pt x="1537" y="221"/>
                      <a:pt x="1537" y="221"/>
                      <a:pt x="1537" y="221"/>
                    </a:cubicBezTo>
                    <a:cubicBezTo>
                      <a:pt x="1500" y="221"/>
                      <a:pt x="1500" y="221"/>
                      <a:pt x="1500" y="221"/>
                    </a:cubicBezTo>
                    <a:lnTo>
                      <a:pt x="1500" y="318"/>
                    </a:lnTo>
                    <a:close/>
                    <a:moveTo>
                      <a:pt x="1298" y="318"/>
                    </a:moveTo>
                    <a:cubicBezTo>
                      <a:pt x="1339" y="318"/>
                      <a:pt x="1339" y="318"/>
                      <a:pt x="1339" y="318"/>
                    </a:cubicBezTo>
                    <a:cubicBezTo>
                      <a:pt x="1339" y="221"/>
                      <a:pt x="1339" y="221"/>
                      <a:pt x="1339" y="221"/>
                    </a:cubicBezTo>
                    <a:cubicBezTo>
                      <a:pt x="1298" y="221"/>
                      <a:pt x="1298" y="221"/>
                      <a:pt x="1298" y="221"/>
                    </a:cubicBezTo>
                    <a:lnTo>
                      <a:pt x="1298" y="318"/>
                    </a:lnTo>
                    <a:close/>
                    <a:moveTo>
                      <a:pt x="1754" y="39"/>
                    </a:moveTo>
                    <a:cubicBezTo>
                      <a:pt x="1754" y="129"/>
                      <a:pt x="1754" y="129"/>
                      <a:pt x="1754" y="129"/>
                    </a:cubicBezTo>
                    <a:cubicBezTo>
                      <a:pt x="1754" y="318"/>
                      <a:pt x="1754" y="318"/>
                      <a:pt x="1754" y="318"/>
                    </a:cubicBezTo>
                    <a:cubicBezTo>
                      <a:pt x="1589" y="318"/>
                      <a:pt x="1589" y="318"/>
                      <a:pt x="1589" y="318"/>
                    </a:cubicBezTo>
                    <a:cubicBezTo>
                      <a:pt x="1589" y="120"/>
                      <a:pt x="1589" y="120"/>
                      <a:pt x="1589" y="120"/>
                    </a:cubicBezTo>
                    <a:cubicBezTo>
                      <a:pt x="1537" y="122"/>
                      <a:pt x="1537" y="122"/>
                      <a:pt x="1537" y="122"/>
                    </a:cubicBezTo>
                    <a:cubicBezTo>
                      <a:pt x="1238" y="122"/>
                      <a:pt x="1238" y="122"/>
                      <a:pt x="1238" y="122"/>
                    </a:cubicBezTo>
                    <a:cubicBezTo>
                      <a:pt x="1238" y="112"/>
                      <a:pt x="1238" y="112"/>
                      <a:pt x="1238" y="112"/>
                    </a:cubicBezTo>
                    <a:cubicBezTo>
                      <a:pt x="995" y="109"/>
                      <a:pt x="995" y="109"/>
                      <a:pt x="995" y="109"/>
                    </a:cubicBezTo>
                    <a:cubicBezTo>
                      <a:pt x="927" y="109"/>
                      <a:pt x="927" y="109"/>
                      <a:pt x="927" y="109"/>
                    </a:cubicBezTo>
                    <a:cubicBezTo>
                      <a:pt x="927" y="129"/>
                      <a:pt x="927" y="129"/>
                      <a:pt x="927" y="129"/>
                    </a:cubicBezTo>
                    <a:cubicBezTo>
                      <a:pt x="898" y="129"/>
                      <a:pt x="898" y="129"/>
                      <a:pt x="898" y="129"/>
                    </a:cubicBezTo>
                    <a:cubicBezTo>
                      <a:pt x="898" y="193"/>
                      <a:pt x="898" y="193"/>
                      <a:pt x="898" y="193"/>
                    </a:cubicBezTo>
                    <a:cubicBezTo>
                      <a:pt x="852" y="193"/>
                      <a:pt x="852" y="193"/>
                      <a:pt x="852" y="193"/>
                    </a:cubicBezTo>
                    <a:cubicBezTo>
                      <a:pt x="852" y="132"/>
                      <a:pt x="852" y="132"/>
                      <a:pt x="852" y="132"/>
                    </a:cubicBezTo>
                    <a:cubicBezTo>
                      <a:pt x="828" y="132"/>
                      <a:pt x="828" y="132"/>
                      <a:pt x="828" y="132"/>
                    </a:cubicBezTo>
                    <a:cubicBezTo>
                      <a:pt x="828" y="109"/>
                      <a:pt x="828" y="109"/>
                      <a:pt x="828" y="109"/>
                    </a:cubicBezTo>
                    <a:cubicBezTo>
                      <a:pt x="759" y="109"/>
                      <a:pt x="759" y="109"/>
                      <a:pt x="759" y="109"/>
                    </a:cubicBezTo>
                    <a:cubicBezTo>
                      <a:pt x="515" y="112"/>
                      <a:pt x="515" y="112"/>
                      <a:pt x="515" y="112"/>
                    </a:cubicBezTo>
                    <a:cubicBezTo>
                      <a:pt x="515" y="122"/>
                      <a:pt x="515" y="122"/>
                      <a:pt x="515" y="122"/>
                    </a:cubicBezTo>
                    <a:cubicBezTo>
                      <a:pt x="217" y="122"/>
                      <a:pt x="217" y="122"/>
                      <a:pt x="217" y="122"/>
                    </a:cubicBezTo>
                    <a:cubicBezTo>
                      <a:pt x="165" y="120"/>
                      <a:pt x="165" y="120"/>
                      <a:pt x="165" y="120"/>
                    </a:cubicBezTo>
                    <a:cubicBezTo>
                      <a:pt x="165" y="318"/>
                      <a:pt x="165" y="318"/>
                      <a:pt x="165" y="318"/>
                    </a:cubicBezTo>
                    <a:cubicBezTo>
                      <a:pt x="0" y="318"/>
                      <a:pt x="0" y="318"/>
                      <a:pt x="0" y="318"/>
                    </a:cubicBezTo>
                    <a:cubicBezTo>
                      <a:pt x="0" y="129"/>
                      <a:pt x="0" y="129"/>
                      <a:pt x="0" y="129"/>
                    </a:cubicBezTo>
                    <a:cubicBezTo>
                      <a:pt x="0" y="39"/>
                      <a:pt x="0" y="39"/>
                      <a:pt x="0" y="39"/>
                    </a:cubicBezTo>
                    <a:cubicBezTo>
                      <a:pt x="205" y="62"/>
                      <a:pt x="205" y="62"/>
                      <a:pt x="205" y="62"/>
                    </a:cubicBezTo>
                    <a:cubicBezTo>
                      <a:pt x="205" y="0"/>
                      <a:pt x="205" y="0"/>
                      <a:pt x="205" y="0"/>
                    </a:cubicBezTo>
                    <a:cubicBezTo>
                      <a:pt x="230" y="0"/>
                      <a:pt x="230" y="0"/>
                      <a:pt x="230" y="0"/>
                    </a:cubicBezTo>
                    <a:cubicBezTo>
                      <a:pt x="535" y="58"/>
                      <a:pt x="535" y="58"/>
                      <a:pt x="535" y="58"/>
                    </a:cubicBezTo>
                    <a:cubicBezTo>
                      <a:pt x="535" y="25"/>
                      <a:pt x="535" y="25"/>
                      <a:pt x="535" y="25"/>
                    </a:cubicBezTo>
                    <a:cubicBezTo>
                      <a:pt x="538" y="25"/>
                      <a:pt x="538" y="25"/>
                      <a:pt x="538" y="25"/>
                    </a:cubicBezTo>
                    <a:cubicBezTo>
                      <a:pt x="568" y="25"/>
                      <a:pt x="568" y="25"/>
                      <a:pt x="568" y="25"/>
                    </a:cubicBezTo>
                    <a:cubicBezTo>
                      <a:pt x="571" y="25"/>
                      <a:pt x="571" y="25"/>
                      <a:pt x="571" y="25"/>
                    </a:cubicBezTo>
                    <a:cubicBezTo>
                      <a:pt x="571" y="25"/>
                      <a:pt x="600" y="30"/>
                      <a:pt x="623" y="59"/>
                    </a:cubicBezTo>
                    <a:cubicBezTo>
                      <a:pt x="627" y="64"/>
                      <a:pt x="632" y="70"/>
                      <a:pt x="635" y="78"/>
                    </a:cubicBezTo>
                    <a:cubicBezTo>
                      <a:pt x="637" y="78"/>
                      <a:pt x="637" y="78"/>
                      <a:pt x="637" y="78"/>
                    </a:cubicBezTo>
                    <a:cubicBezTo>
                      <a:pt x="1115" y="78"/>
                      <a:pt x="1115" y="78"/>
                      <a:pt x="1115" y="78"/>
                    </a:cubicBezTo>
                    <a:cubicBezTo>
                      <a:pt x="1117" y="78"/>
                      <a:pt x="1117" y="78"/>
                      <a:pt x="1117" y="78"/>
                    </a:cubicBezTo>
                    <a:cubicBezTo>
                      <a:pt x="1121" y="70"/>
                      <a:pt x="1125" y="64"/>
                      <a:pt x="1129" y="59"/>
                    </a:cubicBezTo>
                    <a:cubicBezTo>
                      <a:pt x="1152" y="30"/>
                      <a:pt x="1182" y="25"/>
                      <a:pt x="1182" y="25"/>
                    </a:cubicBezTo>
                    <a:cubicBezTo>
                      <a:pt x="1184" y="25"/>
                      <a:pt x="1184" y="25"/>
                      <a:pt x="1184" y="25"/>
                    </a:cubicBezTo>
                    <a:cubicBezTo>
                      <a:pt x="1214" y="25"/>
                      <a:pt x="1214" y="25"/>
                      <a:pt x="1214" y="25"/>
                    </a:cubicBezTo>
                    <a:cubicBezTo>
                      <a:pt x="1217" y="25"/>
                      <a:pt x="1217" y="25"/>
                      <a:pt x="1217" y="25"/>
                    </a:cubicBezTo>
                    <a:cubicBezTo>
                      <a:pt x="1219" y="58"/>
                      <a:pt x="1219" y="58"/>
                      <a:pt x="1219" y="58"/>
                    </a:cubicBezTo>
                    <a:cubicBezTo>
                      <a:pt x="1524" y="0"/>
                      <a:pt x="1524" y="0"/>
                      <a:pt x="1524" y="0"/>
                    </a:cubicBezTo>
                    <a:cubicBezTo>
                      <a:pt x="1549" y="0"/>
                      <a:pt x="1549" y="0"/>
                      <a:pt x="1549" y="0"/>
                    </a:cubicBezTo>
                    <a:cubicBezTo>
                      <a:pt x="1549" y="62"/>
                      <a:pt x="1549" y="62"/>
                      <a:pt x="1549" y="62"/>
                    </a:cubicBezTo>
                    <a:lnTo>
                      <a:pt x="1754" y="39"/>
                    </a:lnTo>
                    <a:close/>
                    <a:moveTo>
                      <a:pt x="337" y="39"/>
                    </a:moveTo>
                    <a:cubicBezTo>
                      <a:pt x="260" y="25"/>
                      <a:pt x="260" y="25"/>
                      <a:pt x="260" y="25"/>
                    </a:cubicBezTo>
                    <a:cubicBezTo>
                      <a:pt x="256" y="74"/>
                      <a:pt x="256" y="74"/>
                      <a:pt x="256" y="74"/>
                    </a:cubicBezTo>
                    <a:cubicBezTo>
                      <a:pt x="337" y="80"/>
                      <a:pt x="337" y="80"/>
                      <a:pt x="337" y="80"/>
                    </a:cubicBezTo>
                    <a:lnTo>
                      <a:pt x="337" y="39"/>
                    </a:lnTo>
                    <a:close/>
                    <a:moveTo>
                      <a:pt x="1488" y="71"/>
                    </a:moveTo>
                    <a:cubicBezTo>
                      <a:pt x="1486" y="25"/>
                      <a:pt x="1486" y="25"/>
                      <a:pt x="1486" y="25"/>
                    </a:cubicBezTo>
                    <a:cubicBezTo>
                      <a:pt x="1412" y="35"/>
                      <a:pt x="1412" y="35"/>
                      <a:pt x="1412" y="35"/>
                    </a:cubicBezTo>
                    <a:cubicBezTo>
                      <a:pt x="1412" y="78"/>
                      <a:pt x="1412" y="78"/>
                      <a:pt x="1412" y="78"/>
                    </a:cubicBezTo>
                    <a:lnTo>
                      <a:pt x="1488" y="71"/>
                    </a:lnTo>
                    <a:close/>
                    <a:moveTo>
                      <a:pt x="995" y="318"/>
                    </a:moveTo>
                    <a:cubicBezTo>
                      <a:pt x="1033" y="318"/>
                      <a:pt x="1033" y="318"/>
                      <a:pt x="1033" y="318"/>
                    </a:cubicBezTo>
                    <a:cubicBezTo>
                      <a:pt x="1033" y="135"/>
                      <a:pt x="1033" y="135"/>
                      <a:pt x="1033" y="135"/>
                    </a:cubicBezTo>
                    <a:cubicBezTo>
                      <a:pt x="1033" y="135"/>
                      <a:pt x="1033" y="135"/>
                      <a:pt x="1033" y="135"/>
                    </a:cubicBezTo>
                    <a:cubicBezTo>
                      <a:pt x="995" y="134"/>
                      <a:pt x="995" y="134"/>
                      <a:pt x="995" y="134"/>
                    </a:cubicBezTo>
                    <a:lnTo>
                      <a:pt x="995" y="318"/>
                    </a:lnTo>
                    <a:close/>
                    <a:moveTo>
                      <a:pt x="924" y="318"/>
                    </a:moveTo>
                    <a:cubicBezTo>
                      <a:pt x="973" y="318"/>
                      <a:pt x="973" y="318"/>
                      <a:pt x="973" y="318"/>
                    </a:cubicBezTo>
                    <a:cubicBezTo>
                      <a:pt x="973" y="210"/>
                      <a:pt x="973" y="210"/>
                      <a:pt x="973" y="210"/>
                    </a:cubicBezTo>
                    <a:cubicBezTo>
                      <a:pt x="924" y="210"/>
                      <a:pt x="924" y="210"/>
                      <a:pt x="924" y="210"/>
                    </a:cubicBezTo>
                    <a:lnTo>
                      <a:pt x="924" y="318"/>
                    </a:lnTo>
                    <a:close/>
                    <a:moveTo>
                      <a:pt x="853" y="318"/>
                    </a:moveTo>
                    <a:cubicBezTo>
                      <a:pt x="901" y="318"/>
                      <a:pt x="901" y="318"/>
                      <a:pt x="901" y="318"/>
                    </a:cubicBezTo>
                    <a:cubicBezTo>
                      <a:pt x="901" y="214"/>
                      <a:pt x="901" y="214"/>
                      <a:pt x="901" y="214"/>
                    </a:cubicBezTo>
                    <a:cubicBezTo>
                      <a:pt x="853" y="214"/>
                      <a:pt x="853" y="214"/>
                      <a:pt x="853" y="214"/>
                    </a:cubicBezTo>
                    <a:lnTo>
                      <a:pt x="853" y="318"/>
                    </a:lnTo>
                    <a:close/>
                    <a:moveTo>
                      <a:pt x="1238" y="318"/>
                    </a:moveTo>
                    <a:cubicBezTo>
                      <a:pt x="1272" y="318"/>
                      <a:pt x="1272" y="318"/>
                      <a:pt x="1272" y="318"/>
                    </a:cubicBezTo>
                    <a:cubicBezTo>
                      <a:pt x="1272" y="221"/>
                      <a:pt x="1272" y="221"/>
                      <a:pt x="1272" y="221"/>
                    </a:cubicBezTo>
                    <a:cubicBezTo>
                      <a:pt x="1238" y="221"/>
                      <a:pt x="1238" y="221"/>
                      <a:pt x="1238" y="221"/>
                    </a:cubicBezTo>
                    <a:lnTo>
                      <a:pt x="1238" y="318"/>
                    </a:lnTo>
                    <a:close/>
                    <a:moveTo>
                      <a:pt x="1179" y="318"/>
                    </a:moveTo>
                    <a:cubicBezTo>
                      <a:pt x="1212" y="318"/>
                      <a:pt x="1212" y="318"/>
                      <a:pt x="1212" y="318"/>
                    </a:cubicBezTo>
                    <a:cubicBezTo>
                      <a:pt x="1212" y="137"/>
                      <a:pt x="1212" y="137"/>
                      <a:pt x="1212" y="137"/>
                    </a:cubicBezTo>
                    <a:cubicBezTo>
                      <a:pt x="1179" y="136"/>
                      <a:pt x="1179" y="136"/>
                      <a:pt x="1179" y="136"/>
                    </a:cubicBezTo>
                    <a:lnTo>
                      <a:pt x="1179" y="318"/>
                    </a:lnTo>
                    <a:close/>
                    <a:moveTo>
                      <a:pt x="1118" y="318"/>
                    </a:moveTo>
                    <a:cubicBezTo>
                      <a:pt x="1153" y="318"/>
                      <a:pt x="1153" y="318"/>
                      <a:pt x="1153" y="318"/>
                    </a:cubicBezTo>
                    <a:cubicBezTo>
                      <a:pt x="1153" y="136"/>
                      <a:pt x="1153" y="136"/>
                      <a:pt x="1153" y="136"/>
                    </a:cubicBezTo>
                    <a:cubicBezTo>
                      <a:pt x="1118" y="136"/>
                      <a:pt x="1118" y="136"/>
                      <a:pt x="1118" y="136"/>
                    </a:cubicBezTo>
                    <a:lnTo>
                      <a:pt x="1118" y="318"/>
                    </a:lnTo>
                    <a:close/>
                    <a:moveTo>
                      <a:pt x="1059" y="318"/>
                    </a:moveTo>
                    <a:cubicBezTo>
                      <a:pt x="1092" y="318"/>
                      <a:pt x="1092" y="318"/>
                      <a:pt x="1092" y="318"/>
                    </a:cubicBezTo>
                    <a:cubicBezTo>
                      <a:pt x="1092" y="135"/>
                      <a:pt x="1092" y="135"/>
                      <a:pt x="1092" y="135"/>
                    </a:cubicBezTo>
                    <a:cubicBezTo>
                      <a:pt x="1059" y="135"/>
                      <a:pt x="1059" y="135"/>
                      <a:pt x="1059" y="135"/>
                    </a:cubicBezTo>
                    <a:lnTo>
                      <a:pt x="1059" y="318"/>
                    </a:lnTo>
                    <a:close/>
                    <a:moveTo>
                      <a:pt x="541" y="318"/>
                    </a:moveTo>
                    <a:cubicBezTo>
                      <a:pt x="574" y="318"/>
                      <a:pt x="574" y="318"/>
                      <a:pt x="574" y="318"/>
                    </a:cubicBezTo>
                    <a:cubicBezTo>
                      <a:pt x="574" y="136"/>
                      <a:pt x="574" y="136"/>
                      <a:pt x="574" y="136"/>
                    </a:cubicBezTo>
                    <a:cubicBezTo>
                      <a:pt x="541" y="137"/>
                      <a:pt x="541" y="137"/>
                      <a:pt x="541" y="137"/>
                    </a:cubicBezTo>
                    <a:lnTo>
                      <a:pt x="541" y="318"/>
                    </a:lnTo>
                    <a:close/>
                    <a:moveTo>
                      <a:pt x="415" y="318"/>
                    </a:moveTo>
                    <a:cubicBezTo>
                      <a:pt x="456" y="318"/>
                      <a:pt x="456" y="318"/>
                      <a:pt x="456" y="318"/>
                    </a:cubicBezTo>
                    <a:cubicBezTo>
                      <a:pt x="456" y="221"/>
                      <a:pt x="456" y="221"/>
                      <a:pt x="456" y="221"/>
                    </a:cubicBezTo>
                    <a:cubicBezTo>
                      <a:pt x="415" y="221"/>
                      <a:pt x="415" y="221"/>
                      <a:pt x="415" y="221"/>
                    </a:cubicBezTo>
                    <a:lnTo>
                      <a:pt x="415" y="318"/>
                    </a:lnTo>
                    <a:close/>
                    <a:moveTo>
                      <a:pt x="280" y="318"/>
                    </a:moveTo>
                    <a:cubicBezTo>
                      <a:pt x="322" y="318"/>
                      <a:pt x="322" y="318"/>
                      <a:pt x="322" y="318"/>
                    </a:cubicBezTo>
                    <a:cubicBezTo>
                      <a:pt x="322" y="221"/>
                      <a:pt x="322" y="221"/>
                      <a:pt x="322" y="221"/>
                    </a:cubicBezTo>
                    <a:cubicBezTo>
                      <a:pt x="280" y="221"/>
                      <a:pt x="280" y="221"/>
                      <a:pt x="280" y="221"/>
                    </a:cubicBezTo>
                    <a:lnTo>
                      <a:pt x="280" y="318"/>
                    </a:lnTo>
                    <a:close/>
                    <a:moveTo>
                      <a:pt x="348" y="318"/>
                    </a:moveTo>
                    <a:cubicBezTo>
                      <a:pt x="389" y="318"/>
                      <a:pt x="389" y="318"/>
                      <a:pt x="389" y="318"/>
                    </a:cubicBezTo>
                    <a:cubicBezTo>
                      <a:pt x="389" y="221"/>
                      <a:pt x="389" y="221"/>
                      <a:pt x="389" y="221"/>
                    </a:cubicBezTo>
                    <a:cubicBezTo>
                      <a:pt x="348" y="221"/>
                      <a:pt x="348" y="221"/>
                      <a:pt x="348" y="221"/>
                    </a:cubicBezTo>
                    <a:lnTo>
                      <a:pt x="348" y="318"/>
                    </a:lnTo>
                    <a:close/>
                    <a:moveTo>
                      <a:pt x="217" y="318"/>
                    </a:moveTo>
                    <a:cubicBezTo>
                      <a:pt x="254" y="318"/>
                      <a:pt x="254" y="318"/>
                      <a:pt x="254" y="318"/>
                    </a:cubicBezTo>
                    <a:cubicBezTo>
                      <a:pt x="254" y="221"/>
                      <a:pt x="254" y="221"/>
                      <a:pt x="254" y="221"/>
                    </a:cubicBezTo>
                    <a:cubicBezTo>
                      <a:pt x="217" y="221"/>
                      <a:pt x="217" y="221"/>
                      <a:pt x="217" y="221"/>
                    </a:cubicBezTo>
                    <a:lnTo>
                      <a:pt x="217" y="318"/>
                    </a:lnTo>
                    <a:close/>
                    <a:moveTo>
                      <a:pt x="600" y="318"/>
                    </a:moveTo>
                    <a:cubicBezTo>
                      <a:pt x="635" y="318"/>
                      <a:pt x="635" y="318"/>
                      <a:pt x="635" y="318"/>
                    </a:cubicBezTo>
                    <a:cubicBezTo>
                      <a:pt x="635" y="136"/>
                      <a:pt x="635" y="136"/>
                      <a:pt x="635" y="136"/>
                    </a:cubicBezTo>
                    <a:cubicBezTo>
                      <a:pt x="600" y="136"/>
                      <a:pt x="600" y="136"/>
                      <a:pt x="600" y="136"/>
                    </a:cubicBezTo>
                    <a:lnTo>
                      <a:pt x="600" y="318"/>
                    </a:lnTo>
                    <a:close/>
                    <a:moveTo>
                      <a:pt x="661" y="318"/>
                    </a:moveTo>
                    <a:cubicBezTo>
                      <a:pt x="694" y="318"/>
                      <a:pt x="694" y="318"/>
                      <a:pt x="694" y="318"/>
                    </a:cubicBezTo>
                    <a:cubicBezTo>
                      <a:pt x="694" y="135"/>
                      <a:pt x="694" y="135"/>
                      <a:pt x="694" y="135"/>
                    </a:cubicBezTo>
                    <a:cubicBezTo>
                      <a:pt x="661" y="135"/>
                      <a:pt x="661" y="135"/>
                      <a:pt x="661" y="135"/>
                    </a:cubicBezTo>
                    <a:lnTo>
                      <a:pt x="661" y="318"/>
                    </a:lnTo>
                    <a:close/>
                    <a:moveTo>
                      <a:pt x="482" y="318"/>
                    </a:moveTo>
                    <a:cubicBezTo>
                      <a:pt x="515" y="318"/>
                      <a:pt x="515" y="318"/>
                      <a:pt x="515" y="318"/>
                    </a:cubicBezTo>
                    <a:cubicBezTo>
                      <a:pt x="515" y="221"/>
                      <a:pt x="515" y="221"/>
                      <a:pt x="515" y="221"/>
                    </a:cubicBezTo>
                    <a:cubicBezTo>
                      <a:pt x="482" y="221"/>
                      <a:pt x="482" y="221"/>
                      <a:pt x="482" y="221"/>
                    </a:cubicBezTo>
                    <a:lnTo>
                      <a:pt x="482" y="31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sp>
            <p:nvSpPr>
              <p:cNvPr id="64" name="Freeform 11">
                <a:extLst>
                  <a:ext uri="{FF2B5EF4-FFF2-40B4-BE49-F238E27FC236}">
                    <a16:creationId xmlns:a16="http://schemas.microsoft.com/office/drawing/2014/main" id="{358C59E8-5CAE-45B2-A577-152996951940}"/>
                  </a:ext>
                </a:extLst>
              </p:cNvPr>
              <p:cNvSpPr>
                <a:spLocks noEditPoints="1"/>
              </p:cNvSpPr>
              <p:nvPr/>
            </p:nvSpPr>
            <p:spPr bwMode="auto">
              <a:xfrm>
                <a:off x="7153896" y="3633113"/>
                <a:ext cx="1461907" cy="974500"/>
              </a:xfrm>
              <a:custGeom>
                <a:avLst/>
                <a:gdLst>
                  <a:gd name="T0" fmla="*/ 1637 w 1842"/>
                  <a:gd name="T1" fmla="*/ 911 h 1228"/>
                  <a:gd name="T2" fmla="*/ 1565 w 1842"/>
                  <a:gd name="T3" fmla="*/ 866 h 1228"/>
                  <a:gd name="T4" fmla="*/ 1304 w 1842"/>
                  <a:gd name="T5" fmla="*/ 903 h 1228"/>
                  <a:gd name="T6" fmla="*/ 1222 w 1842"/>
                  <a:gd name="T7" fmla="*/ 891 h 1228"/>
                  <a:gd name="T8" fmla="*/ 993 w 1842"/>
                  <a:gd name="T9" fmla="*/ 661 h 1228"/>
                  <a:gd name="T10" fmla="*/ 992 w 1842"/>
                  <a:gd name="T11" fmla="*/ 637 h 1228"/>
                  <a:gd name="T12" fmla="*/ 1030 w 1842"/>
                  <a:gd name="T13" fmla="*/ 335 h 1228"/>
                  <a:gd name="T14" fmla="*/ 970 w 1842"/>
                  <a:gd name="T15" fmla="*/ 335 h 1228"/>
                  <a:gd name="T16" fmla="*/ 927 w 1842"/>
                  <a:gd name="T17" fmla="*/ 29 h 1228"/>
                  <a:gd name="T18" fmla="*/ 906 w 1842"/>
                  <a:gd name="T19" fmla="*/ 0 h 1228"/>
                  <a:gd name="T20" fmla="*/ 915 w 1842"/>
                  <a:gd name="T21" fmla="*/ 398 h 1228"/>
                  <a:gd name="T22" fmla="*/ 861 w 1842"/>
                  <a:gd name="T23" fmla="*/ 327 h 1228"/>
                  <a:gd name="T24" fmla="*/ 823 w 1842"/>
                  <a:gd name="T25" fmla="*/ 349 h 1228"/>
                  <a:gd name="T26" fmla="*/ 848 w 1842"/>
                  <a:gd name="T27" fmla="*/ 661 h 1228"/>
                  <a:gd name="T28" fmla="*/ 618 w 1842"/>
                  <a:gd name="T29" fmla="*/ 891 h 1228"/>
                  <a:gd name="T30" fmla="*/ 522 w 1842"/>
                  <a:gd name="T31" fmla="*/ 913 h 1228"/>
                  <a:gd name="T32" fmla="*/ 216 w 1842"/>
                  <a:gd name="T33" fmla="*/ 866 h 1228"/>
                  <a:gd name="T34" fmla="*/ 193 w 1842"/>
                  <a:gd name="T35" fmla="*/ 922 h 1228"/>
                  <a:gd name="T36" fmla="*/ 0 w 1842"/>
                  <a:gd name="T37" fmla="*/ 1218 h 1228"/>
                  <a:gd name="T38" fmla="*/ 44 w 1842"/>
                  <a:gd name="T39" fmla="*/ 1039 h 1228"/>
                  <a:gd name="T40" fmla="*/ 249 w 1842"/>
                  <a:gd name="T41" fmla="*/ 910 h 1228"/>
                  <a:gd name="T42" fmla="*/ 579 w 1842"/>
                  <a:gd name="T43" fmla="*/ 935 h 1228"/>
                  <a:gd name="T44" fmla="*/ 615 w 1842"/>
                  <a:gd name="T45" fmla="*/ 935 h 1228"/>
                  <a:gd name="T46" fmla="*/ 681 w 1842"/>
                  <a:gd name="T47" fmla="*/ 988 h 1228"/>
                  <a:gd name="T48" fmla="*/ 1173 w 1842"/>
                  <a:gd name="T49" fmla="*/ 969 h 1228"/>
                  <a:gd name="T50" fmla="*/ 1258 w 1842"/>
                  <a:gd name="T51" fmla="*/ 935 h 1228"/>
                  <a:gd name="T52" fmla="*/ 1568 w 1842"/>
                  <a:gd name="T53" fmla="*/ 910 h 1228"/>
                  <a:gd name="T54" fmla="*/ 1798 w 1842"/>
                  <a:gd name="T55" fmla="*/ 949 h 1228"/>
                  <a:gd name="T56" fmla="*/ 1831 w 1842"/>
                  <a:gd name="T57" fmla="*/ 1228 h 1228"/>
                  <a:gd name="T58" fmla="*/ 1830 w 1842"/>
                  <a:gd name="T59" fmla="*/ 901 h 1228"/>
                  <a:gd name="T60" fmla="*/ 927 w 1842"/>
                  <a:gd name="T61" fmla="*/ 570 h 1228"/>
                  <a:gd name="T62" fmla="*/ 915 w 1842"/>
                  <a:gd name="T63" fmla="*/ 403 h 1228"/>
                  <a:gd name="T64" fmla="*/ 872 w 1842"/>
                  <a:gd name="T65" fmla="*/ 417 h 1228"/>
                  <a:gd name="T66" fmla="*/ 802 w 1842"/>
                  <a:gd name="T67" fmla="*/ 739 h 1228"/>
                  <a:gd name="T68" fmla="*/ 1132 w 1842"/>
                  <a:gd name="T69" fmla="*/ 944 h 1228"/>
                  <a:gd name="T70" fmla="*/ 867 w 1842"/>
                  <a:gd name="T71" fmla="*/ 672 h 1228"/>
                  <a:gd name="T72" fmla="*/ 868 w 1842"/>
                  <a:gd name="T73" fmla="*/ 669 h 1228"/>
                  <a:gd name="T74" fmla="*/ 872 w 1842"/>
                  <a:gd name="T75" fmla="*/ 641 h 1228"/>
                  <a:gd name="T76" fmla="*/ 915 w 1842"/>
                  <a:gd name="T77" fmla="*/ 574 h 1228"/>
                  <a:gd name="T78" fmla="*/ 927 w 1842"/>
                  <a:gd name="T79" fmla="*/ 574 h 1228"/>
                  <a:gd name="T80" fmla="*/ 970 w 1842"/>
                  <a:gd name="T81" fmla="*/ 638 h 1228"/>
                  <a:gd name="T82" fmla="*/ 970 w 1842"/>
                  <a:gd name="T83" fmla="*/ 641 h 1228"/>
                  <a:gd name="T84" fmla="*/ 972 w 1842"/>
                  <a:gd name="T85" fmla="*/ 669 h 1228"/>
                  <a:gd name="T86" fmla="*/ 973 w 1842"/>
                  <a:gd name="T87" fmla="*/ 672 h 1228"/>
                  <a:gd name="T88" fmla="*/ 1150 w 1842"/>
                  <a:gd name="T89" fmla="*/ 929 h 1228"/>
                  <a:gd name="T90" fmla="*/ 1150 w 1842"/>
                  <a:gd name="T91" fmla="*/ 929 h 1228"/>
                  <a:gd name="T92" fmla="*/ 807 w 1842"/>
                  <a:gd name="T93" fmla="*/ 35 h 1228"/>
                  <a:gd name="T94" fmla="*/ 809 w 1842"/>
                  <a:gd name="T95" fmla="*/ 34 h 1228"/>
                  <a:gd name="T96" fmla="*/ 862 w 1842"/>
                  <a:gd name="T97" fmla="*/ 35 h 1228"/>
                  <a:gd name="T98" fmla="*/ 896 w 1842"/>
                  <a:gd name="T99" fmla="*/ 37 h 1228"/>
                  <a:gd name="T100" fmla="*/ 860 w 1842"/>
                  <a:gd name="T101" fmla="*/ 100 h 1228"/>
                  <a:gd name="T102" fmla="*/ 808 w 1842"/>
                  <a:gd name="T103" fmla="*/ 9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2" h="1228">
                    <a:moveTo>
                      <a:pt x="1830" y="901"/>
                    </a:moveTo>
                    <a:cubicBezTo>
                      <a:pt x="1649" y="922"/>
                      <a:pt x="1649" y="922"/>
                      <a:pt x="1649" y="922"/>
                    </a:cubicBezTo>
                    <a:cubicBezTo>
                      <a:pt x="1642" y="922"/>
                      <a:pt x="1637" y="917"/>
                      <a:pt x="1637" y="911"/>
                    </a:cubicBezTo>
                    <a:cubicBezTo>
                      <a:pt x="1637" y="877"/>
                      <a:pt x="1637" y="877"/>
                      <a:pt x="1637" y="877"/>
                    </a:cubicBezTo>
                    <a:cubicBezTo>
                      <a:pt x="1637" y="871"/>
                      <a:pt x="1632" y="866"/>
                      <a:pt x="1626" y="866"/>
                    </a:cubicBezTo>
                    <a:cubicBezTo>
                      <a:pt x="1565" y="866"/>
                      <a:pt x="1565" y="866"/>
                      <a:pt x="1565" y="866"/>
                    </a:cubicBezTo>
                    <a:cubicBezTo>
                      <a:pt x="1565" y="866"/>
                      <a:pt x="1564" y="867"/>
                      <a:pt x="1563" y="867"/>
                    </a:cubicBezTo>
                    <a:cubicBezTo>
                      <a:pt x="1317" y="913"/>
                      <a:pt x="1317" y="913"/>
                      <a:pt x="1317" y="913"/>
                    </a:cubicBezTo>
                    <a:cubicBezTo>
                      <a:pt x="1310" y="915"/>
                      <a:pt x="1304" y="910"/>
                      <a:pt x="1304" y="903"/>
                    </a:cubicBezTo>
                    <a:cubicBezTo>
                      <a:pt x="1304" y="901"/>
                      <a:pt x="1304" y="901"/>
                      <a:pt x="1304" y="901"/>
                    </a:cubicBezTo>
                    <a:cubicBezTo>
                      <a:pt x="1303" y="896"/>
                      <a:pt x="1299" y="891"/>
                      <a:pt x="1293" y="891"/>
                    </a:cubicBezTo>
                    <a:cubicBezTo>
                      <a:pt x="1222" y="891"/>
                      <a:pt x="1222" y="891"/>
                      <a:pt x="1222" y="891"/>
                    </a:cubicBezTo>
                    <a:cubicBezTo>
                      <a:pt x="1218" y="892"/>
                      <a:pt x="1218" y="892"/>
                      <a:pt x="1218" y="892"/>
                    </a:cubicBezTo>
                    <a:cubicBezTo>
                      <a:pt x="1218" y="892"/>
                      <a:pt x="1218" y="892"/>
                      <a:pt x="1217" y="892"/>
                    </a:cubicBezTo>
                    <a:cubicBezTo>
                      <a:pt x="993" y="661"/>
                      <a:pt x="993" y="661"/>
                      <a:pt x="993" y="661"/>
                    </a:cubicBezTo>
                    <a:cubicBezTo>
                      <a:pt x="992" y="638"/>
                      <a:pt x="992" y="638"/>
                      <a:pt x="992" y="638"/>
                    </a:cubicBezTo>
                    <a:cubicBezTo>
                      <a:pt x="992" y="638"/>
                      <a:pt x="992" y="638"/>
                      <a:pt x="992" y="638"/>
                    </a:cubicBezTo>
                    <a:cubicBezTo>
                      <a:pt x="992" y="638"/>
                      <a:pt x="992" y="638"/>
                      <a:pt x="992" y="637"/>
                    </a:cubicBezTo>
                    <a:cubicBezTo>
                      <a:pt x="992" y="346"/>
                      <a:pt x="992" y="346"/>
                      <a:pt x="992" y="346"/>
                    </a:cubicBezTo>
                    <a:cubicBezTo>
                      <a:pt x="1019" y="346"/>
                      <a:pt x="1019" y="346"/>
                      <a:pt x="1019" y="346"/>
                    </a:cubicBezTo>
                    <a:cubicBezTo>
                      <a:pt x="1025" y="346"/>
                      <a:pt x="1030" y="341"/>
                      <a:pt x="1030" y="335"/>
                    </a:cubicBezTo>
                    <a:cubicBezTo>
                      <a:pt x="1030" y="329"/>
                      <a:pt x="1025" y="324"/>
                      <a:pt x="1019" y="324"/>
                    </a:cubicBezTo>
                    <a:cubicBezTo>
                      <a:pt x="981" y="324"/>
                      <a:pt x="981" y="324"/>
                      <a:pt x="981" y="324"/>
                    </a:cubicBezTo>
                    <a:cubicBezTo>
                      <a:pt x="975" y="324"/>
                      <a:pt x="970" y="329"/>
                      <a:pt x="970" y="335"/>
                    </a:cubicBezTo>
                    <a:cubicBezTo>
                      <a:pt x="970" y="383"/>
                      <a:pt x="970" y="383"/>
                      <a:pt x="970" y="383"/>
                    </a:cubicBezTo>
                    <a:cubicBezTo>
                      <a:pt x="927" y="398"/>
                      <a:pt x="927" y="398"/>
                      <a:pt x="927" y="398"/>
                    </a:cubicBezTo>
                    <a:cubicBezTo>
                      <a:pt x="927" y="29"/>
                      <a:pt x="927" y="29"/>
                      <a:pt x="927" y="29"/>
                    </a:cubicBezTo>
                    <a:cubicBezTo>
                      <a:pt x="936" y="29"/>
                      <a:pt x="936" y="29"/>
                      <a:pt x="936" y="29"/>
                    </a:cubicBezTo>
                    <a:cubicBezTo>
                      <a:pt x="936" y="0"/>
                      <a:pt x="936" y="0"/>
                      <a:pt x="936" y="0"/>
                    </a:cubicBezTo>
                    <a:cubicBezTo>
                      <a:pt x="906" y="0"/>
                      <a:pt x="906" y="0"/>
                      <a:pt x="906" y="0"/>
                    </a:cubicBezTo>
                    <a:cubicBezTo>
                      <a:pt x="906" y="29"/>
                      <a:pt x="906" y="29"/>
                      <a:pt x="906" y="29"/>
                    </a:cubicBezTo>
                    <a:cubicBezTo>
                      <a:pt x="915" y="29"/>
                      <a:pt x="915" y="29"/>
                      <a:pt x="915" y="29"/>
                    </a:cubicBezTo>
                    <a:cubicBezTo>
                      <a:pt x="915" y="398"/>
                      <a:pt x="915" y="398"/>
                      <a:pt x="915" y="398"/>
                    </a:cubicBezTo>
                    <a:cubicBezTo>
                      <a:pt x="872" y="384"/>
                      <a:pt x="872" y="384"/>
                      <a:pt x="872" y="384"/>
                    </a:cubicBezTo>
                    <a:cubicBezTo>
                      <a:pt x="872" y="338"/>
                      <a:pt x="872" y="338"/>
                      <a:pt x="872" y="338"/>
                    </a:cubicBezTo>
                    <a:cubicBezTo>
                      <a:pt x="872" y="332"/>
                      <a:pt x="867" y="327"/>
                      <a:pt x="861" y="327"/>
                    </a:cubicBezTo>
                    <a:cubicBezTo>
                      <a:pt x="823" y="327"/>
                      <a:pt x="823" y="327"/>
                      <a:pt x="823" y="327"/>
                    </a:cubicBezTo>
                    <a:cubicBezTo>
                      <a:pt x="817" y="327"/>
                      <a:pt x="812" y="332"/>
                      <a:pt x="812" y="338"/>
                    </a:cubicBezTo>
                    <a:cubicBezTo>
                      <a:pt x="812" y="344"/>
                      <a:pt x="817" y="349"/>
                      <a:pt x="823" y="349"/>
                    </a:cubicBezTo>
                    <a:cubicBezTo>
                      <a:pt x="850" y="349"/>
                      <a:pt x="850" y="349"/>
                      <a:pt x="850" y="349"/>
                    </a:cubicBezTo>
                    <a:cubicBezTo>
                      <a:pt x="850" y="639"/>
                      <a:pt x="850" y="639"/>
                      <a:pt x="850" y="639"/>
                    </a:cubicBezTo>
                    <a:cubicBezTo>
                      <a:pt x="848" y="661"/>
                      <a:pt x="848" y="661"/>
                      <a:pt x="848" y="661"/>
                    </a:cubicBezTo>
                    <a:cubicBezTo>
                      <a:pt x="623" y="892"/>
                      <a:pt x="623" y="892"/>
                      <a:pt x="623" y="892"/>
                    </a:cubicBezTo>
                    <a:cubicBezTo>
                      <a:pt x="623" y="892"/>
                      <a:pt x="622" y="892"/>
                      <a:pt x="622" y="892"/>
                    </a:cubicBezTo>
                    <a:cubicBezTo>
                      <a:pt x="618" y="891"/>
                      <a:pt x="618" y="891"/>
                      <a:pt x="618" y="891"/>
                    </a:cubicBezTo>
                    <a:cubicBezTo>
                      <a:pt x="546" y="891"/>
                      <a:pt x="546" y="891"/>
                      <a:pt x="546" y="891"/>
                    </a:cubicBezTo>
                    <a:cubicBezTo>
                      <a:pt x="540" y="891"/>
                      <a:pt x="535" y="896"/>
                      <a:pt x="535" y="902"/>
                    </a:cubicBezTo>
                    <a:cubicBezTo>
                      <a:pt x="535" y="909"/>
                      <a:pt x="529" y="914"/>
                      <a:pt x="522" y="913"/>
                    </a:cubicBezTo>
                    <a:cubicBezTo>
                      <a:pt x="279" y="867"/>
                      <a:pt x="279" y="867"/>
                      <a:pt x="279" y="867"/>
                    </a:cubicBezTo>
                    <a:cubicBezTo>
                      <a:pt x="278" y="867"/>
                      <a:pt x="277" y="866"/>
                      <a:pt x="277" y="866"/>
                    </a:cubicBezTo>
                    <a:cubicBezTo>
                      <a:pt x="216" y="866"/>
                      <a:pt x="216" y="866"/>
                      <a:pt x="216" y="866"/>
                    </a:cubicBezTo>
                    <a:cubicBezTo>
                      <a:pt x="210" y="866"/>
                      <a:pt x="205" y="871"/>
                      <a:pt x="205" y="877"/>
                    </a:cubicBezTo>
                    <a:cubicBezTo>
                      <a:pt x="205" y="911"/>
                      <a:pt x="205" y="911"/>
                      <a:pt x="205" y="911"/>
                    </a:cubicBezTo>
                    <a:cubicBezTo>
                      <a:pt x="205" y="917"/>
                      <a:pt x="200" y="922"/>
                      <a:pt x="193" y="922"/>
                    </a:cubicBezTo>
                    <a:cubicBezTo>
                      <a:pt x="12" y="901"/>
                      <a:pt x="12" y="901"/>
                      <a:pt x="12" y="901"/>
                    </a:cubicBezTo>
                    <a:cubicBezTo>
                      <a:pt x="6" y="900"/>
                      <a:pt x="0" y="905"/>
                      <a:pt x="0" y="912"/>
                    </a:cubicBezTo>
                    <a:cubicBezTo>
                      <a:pt x="0" y="1218"/>
                      <a:pt x="0" y="1218"/>
                      <a:pt x="0" y="1218"/>
                    </a:cubicBezTo>
                    <a:cubicBezTo>
                      <a:pt x="0" y="1224"/>
                      <a:pt x="5" y="1228"/>
                      <a:pt x="11" y="1228"/>
                    </a:cubicBezTo>
                    <a:cubicBezTo>
                      <a:pt x="44" y="1228"/>
                      <a:pt x="44" y="1228"/>
                      <a:pt x="44" y="1228"/>
                    </a:cubicBezTo>
                    <a:cubicBezTo>
                      <a:pt x="44" y="1039"/>
                      <a:pt x="44" y="1039"/>
                      <a:pt x="44" y="1039"/>
                    </a:cubicBezTo>
                    <a:cubicBezTo>
                      <a:pt x="44" y="949"/>
                      <a:pt x="44" y="949"/>
                      <a:pt x="44" y="949"/>
                    </a:cubicBezTo>
                    <a:cubicBezTo>
                      <a:pt x="249" y="972"/>
                      <a:pt x="249" y="972"/>
                      <a:pt x="249" y="972"/>
                    </a:cubicBezTo>
                    <a:cubicBezTo>
                      <a:pt x="249" y="910"/>
                      <a:pt x="249" y="910"/>
                      <a:pt x="249" y="910"/>
                    </a:cubicBezTo>
                    <a:cubicBezTo>
                      <a:pt x="274" y="910"/>
                      <a:pt x="274" y="910"/>
                      <a:pt x="274" y="910"/>
                    </a:cubicBezTo>
                    <a:cubicBezTo>
                      <a:pt x="579" y="968"/>
                      <a:pt x="579" y="968"/>
                      <a:pt x="579" y="968"/>
                    </a:cubicBezTo>
                    <a:cubicBezTo>
                      <a:pt x="579" y="935"/>
                      <a:pt x="579" y="935"/>
                      <a:pt x="579" y="935"/>
                    </a:cubicBezTo>
                    <a:cubicBezTo>
                      <a:pt x="582" y="935"/>
                      <a:pt x="582" y="935"/>
                      <a:pt x="582" y="935"/>
                    </a:cubicBezTo>
                    <a:cubicBezTo>
                      <a:pt x="612" y="935"/>
                      <a:pt x="612" y="935"/>
                      <a:pt x="612" y="935"/>
                    </a:cubicBezTo>
                    <a:cubicBezTo>
                      <a:pt x="615" y="935"/>
                      <a:pt x="615" y="935"/>
                      <a:pt x="615" y="935"/>
                    </a:cubicBezTo>
                    <a:cubicBezTo>
                      <a:pt x="615" y="935"/>
                      <a:pt x="644" y="940"/>
                      <a:pt x="667" y="969"/>
                    </a:cubicBezTo>
                    <a:cubicBezTo>
                      <a:pt x="671" y="974"/>
                      <a:pt x="676" y="980"/>
                      <a:pt x="679" y="988"/>
                    </a:cubicBezTo>
                    <a:cubicBezTo>
                      <a:pt x="681" y="988"/>
                      <a:pt x="681" y="988"/>
                      <a:pt x="681" y="988"/>
                    </a:cubicBezTo>
                    <a:cubicBezTo>
                      <a:pt x="1159" y="988"/>
                      <a:pt x="1159" y="988"/>
                      <a:pt x="1159" y="988"/>
                    </a:cubicBezTo>
                    <a:cubicBezTo>
                      <a:pt x="1161" y="988"/>
                      <a:pt x="1161" y="988"/>
                      <a:pt x="1161" y="988"/>
                    </a:cubicBezTo>
                    <a:cubicBezTo>
                      <a:pt x="1165" y="980"/>
                      <a:pt x="1169" y="974"/>
                      <a:pt x="1173" y="969"/>
                    </a:cubicBezTo>
                    <a:cubicBezTo>
                      <a:pt x="1196" y="940"/>
                      <a:pt x="1226" y="935"/>
                      <a:pt x="1226" y="935"/>
                    </a:cubicBezTo>
                    <a:cubicBezTo>
                      <a:pt x="1228" y="935"/>
                      <a:pt x="1228" y="935"/>
                      <a:pt x="1228" y="935"/>
                    </a:cubicBezTo>
                    <a:cubicBezTo>
                      <a:pt x="1258" y="935"/>
                      <a:pt x="1258" y="935"/>
                      <a:pt x="1258" y="935"/>
                    </a:cubicBezTo>
                    <a:cubicBezTo>
                      <a:pt x="1261" y="935"/>
                      <a:pt x="1261" y="935"/>
                      <a:pt x="1261" y="935"/>
                    </a:cubicBezTo>
                    <a:cubicBezTo>
                      <a:pt x="1263" y="968"/>
                      <a:pt x="1263" y="968"/>
                      <a:pt x="1263" y="968"/>
                    </a:cubicBezTo>
                    <a:cubicBezTo>
                      <a:pt x="1568" y="910"/>
                      <a:pt x="1568" y="910"/>
                      <a:pt x="1568" y="910"/>
                    </a:cubicBezTo>
                    <a:cubicBezTo>
                      <a:pt x="1593" y="910"/>
                      <a:pt x="1593" y="910"/>
                      <a:pt x="1593" y="910"/>
                    </a:cubicBezTo>
                    <a:cubicBezTo>
                      <a:pt x="1593" y="972"/>
                      <a:pt x="1593" y="972"/>
                      <a:pt x="1593" y="972"/>
                    </a:cubicBezTo>
                    <a:cubicBezTo>
                      <a:pt x="1798" y="949"/>
                      <a:pt x="1798" y="949"/>
                      <a:pt x="1798" y="949"/>
                    </a:cubicBezTo>
                    <a:cubicBezTo>
                      <a:pt x="1798" y="1039"/>
                      <a:pt x="1798" y="1039"/>
                      <a:pt x="1798" y="1039"/>
                    </a:cubicBezTo>
                    <a:cubicBezTo>
                      <a:pt x="1798" y="1228"/>
                      <a:pt x="1798" y="1228"/>
                      <a:pt x="1798" y="1228"/>
                    </a:cubicBezTo>
                    <a:cubicBezTo>
                      <a:pt x="1831" y="1228"/>
                      <a:pt x="1831" y="1228"/>
                      <a:pt x="1831" y="1228"/>
                    </a:cubicBezTo>
                    <a:cubicBezTo>
                      <a:pt x="1837" y="1228"/>
                      <a:pt x="1842" y="1224"/>
                      <a:pt x="1842" y="1218"/>
                    </a:cubicBezTo>
                    <a:cubicBezTo>
                      <a:pt x="1842" y="912"/>
                      <a:pt x="1842" y="912"/>
                      <a:pt x="1842" y="912"/>
                    </a:cubicBezTo>
                    <a:cubicBezTo>
                      <a:pt x="1842" y="905"/>
                      <a:pt x="1836" y="900"/>
                      <a:pt x="1830" y="901"/>
                    </a:cubicBezTo>
                    <a:close/>
                    <a:moveTo>
                      <a:pt x="970" y="418"/>
                    </a:moveTo>
                    <a:cubicBezTo>
                      <a:pt x="970" y="555"/>
                      <a:pt x="970" y="555"/>
                      <a:pt x="970" y="555"/>
                    </a:cubicBezTo>
                    <a:cubicBezTo>
                      <a:pt x="927" y="570"/>
                      <a:pt x="927" y="570"/>
                      <a:pt x="927" y="570"/>
                    </a:cubicBezTo>
                    <a:cubicBezTo>
                      <a:pt x="927" y="403"/>
                      <a:pt x="927" y="403"/>
                      <a:pt x="927" y="403"/>
                    </a:cubicBezTo>
                    <a:lnTo>
                      <a:pt x="970" y="418"/>
                    </a:lnTo>
                    <a:close/>
                    <a:moveTo>
                      <a:pt x="915" y="403"/>
                    </a:moveTo>
                    <a:cubicBezTo>
                      <a:pt x="915" y="570"/>
                      <a:pt x="915" y="570"/>
                      <a:pt x="915" y="570"/>
                    </a:cubicBezTo>
                    <a:cubicBezTo>
                      <a:pt x="872" y="555"/>
                      <a:pt x="872" y="555"/>
                      <a:pt x="872" y="555"/>
                    </a:cubicBezTo>
                    <a:cubicBezTo>
                      <a:pt x="872" y="417"/>
                      <a:pt x="872" y="417"/>
                      <a:pt x="872" y="417"/>
                    </a:cubicBezTo>
                    <a:lnTo>
                      <a:pt x="915" y="403"/>
                    </a:lnTo>
                    <a:close/>
                    <a:moveTo>
                      <a:pt x="647" y="899"/>
                    </a:moveTo>
                    <a:cubicBezTo>
                      <a:pt x="802" y="739"/>
                      <a:pt x="802" y="739"/>
                      <a:pt x="802" y="739"/>
                    </a:cubicBezTo>
                    <a:cubicBezTo>
                      <a:pt x="690" y="929"/>
                      <a:pt x="690" y="929"/>
                      <a:pt x="690" y="929"/>
                    </a:cubicBezTo>
                    <a:cubicBezTo>
                      <a:pt x="675" y="914"/>
                      <a:pt x="659" y="905"/>
                      <a:pt x="647" y="899"/>
                    </a:cubicBezTo>
                    <a:close/>
                    <a:moveTo>
                      <a:pt x="1132" y="944"/>
                    </a:moveTo>
                    <a:cubicBezTo>
                      <a:pt x="709" y="944"/>
                      <a:pt x="709" y="944"/>
                      <a:pt x="709" y="944"/>
                    </a:cubicBezTo>
                    <a:cubicBezTo>
                      <a:pt x="708" y="944"/>
                      <a:pt x="708" y="944"/>
                      <a:pt x="707" y="944"/>
                    </a:cubicBezTo>
                    <a:cubicBezTo>
                      <a:pt x="867" y="672"/>
                      <a:pt x="867" y="672"/>
                      <a:pt x="867" y="672"/>
                    </a:cubicBezTo>
                    <a:cubicBezTo>
                      <a:pt x="868" y="671"/>
                      <a:pt x="868" y="671"/>
                      <a:pt x="868" y="671"/>
                    </a:cubicBezTo>
                    <a:cubicBezTo>
                      <a:pt x="868" y="671"/>
                      <a:pt x="868" y="670"/>
                      <a:pt x="868" y="670"/>
                    </a:cubicBezTo>
                    <a:cubicBezTo>
                      <a:pt x="868" y="670"/>
                      <a:pt x="868" y="670"/>
                      <a:pt x="868" y="669"/>
                    </a:cubicBezTo>
                    <a:cubicBezTo>
                      <a:pt x="869" y="669"/>
                      <a:pt x="869" y="668"/>
                      <a:pt x="869" y="667"/>
                    </a:cubicBezTo>
                    <a:cubicBezTo>
                      <a:pt x="872" y="642"/>
                      <a:pt x="872" y="642"/>
                      <a:pt x="872" y="642"/>
                    </a:cubicBezTo>
                    <a:cubicBezTo>
                      <a:pt x="872" y="641"/>
                      <a:pt x="872" y="641"/>
                      <a:pt x="872" y="641"/>
                    </a:cubicBezTo>
                    <a:cubicBezTo>
                      <a:pt x="872" y="641"/>
                      <a:pt x="872" y="640"/>
                      <a:pt x="872" y="640"/>
                    </a:cubicBezTo>
                    <a:cubicBezTo>
                      <a:pt x="872" y="589"/>
                      <a:pt x="872" y="589"/>
                      <a:pt x="872" y="589"/>
                    </a:cubicBezTo>
                    <a:cubicBezTo>
                      <a:pt x="915" y="574"/>
                      <a:pt x="915" y="574"/>
                      <a:pt x="915" y="574"/>
                    </a:cubicBezTo>
                    <a:cubicBezTo>
                      <a:pt x="915" y="732"/>
                      <a:pt x="915" y="732"/>
                      <a:pt x="915" y="732"/>
                    </a:cubicBezTo>
                    <a:cubicBezTo>
                      <a:pt x="927" y="732"/>
                      <a:pt x="927" y="732"/>
                      <a:pt x="927" y="732"/>
                    </a:cubicBezTo>
                    <a:cubicBezTo>
                      <a:pt x="927" y="574"/>
                      <a:pt x="927" y="574"/>
                      <a:pt x="927" y="574"/>
                    </a:cubicBezTo>
                    <a:cubicBezTo>
                      <a:pt x="970" y="589"/>
                      <a:pt x="970" y="589"/>
                      <a:pt x="970" y="589"/>
                    </a:cubicBezTo>
                    <a:cubicBezTo>
                      <a:pt x="970" y="637"/>
                      <a:pt x="970" y="637"/>
                      <a:pt x="970" y="637"/>
                    </a:cubicBezTo>
                    <a:cubicBezTo>
                      <a:pt x="970" y="638"/>
                      <a:pt x="970" y="638"/>
                      <a:pt x="970" y="638"/>
                    </a:cubicBezTo>
                    <a:cubicBezTo>
                      <a:pt x="970" y="638"/>
                      <a:pt x="970" y="639"/>
                      <a:pt x="970" y="639"/>
                    </a:cubicBezTo>
                    <a:cubicBezTo>
                      <a:pt x="970" y="640"/>
                      <a:pt x="970" y="640"/>
                      <a:pt x="970" y="640"/>
                    </a:cubicBezTo>
                    <a:cubicBezTo>
                      <a:pt x="970" y="640"/>
                      <a:pt x="970" y="640"/>
                      <a:pt x="970" y="641"/>
                    </a:cubicBezTo>
                    <a:cubicBezTo>
                      <a:pt x="971" y="667"/>
                      <a:pt x="971" y="667"/>
                      <a:pt x="971" y="667"/>
                    </a:cubicBezTo>
                    <a:cubicBezTo>
                      <a:pt x="971" y="667"/>
                      <a:pt x="971" y="667"/>
                      <a:pt x="971" y="667"/>
                    </a:cubicBezTo>
                    <a:cubicBezTo>
                      <a:pt x="972" y="667"/>
                      <a:pt x="972" y="668"/>
                      <a:pt x="972" y="669"/>
                    </a:cubicBezTo>
                    <a:cubicBezTo>
                      <a:pt x="972" y="669"/>
                      <a:pt x="972" y="669"/>
                      <a:pt x="972" y="670"/>
                    </a:cubicBezTo>
                    <a:cubicBezTo>
                      <a:pt x="972" y="670"/>
                      <a:pt x="972" y="671"/>
                      <a:pt x="973" y="671"/>
                    </a:cubicBezTo>
                    <a:cubicBezTo>
                      <a:pt x="973" y="671"/>
                      <a:pt x="973" y="671"/>
                      <a:pt x="973" y="672"/>
                    </a:cubicBezTo>
                    <a:cubicBezTo>
                      <a:pt x="1133" y="944"/>
                      <a:pt x="1133" y="944"/>
                      <a:pt x="1133" y="944"/>
                    </a:cubicBezTo>
                    <a:cubicBezTo>
                      <a:pt x="1133" y="944"/>
                      <a:pt x="1132" y="944"/>
                      <a:pt x="1132" y="944"/>
                    </a:cubicBezTo>
                    <a:close/>
                    <a:moveTo>
                      <a:pt x="1150" y="929"/>
                    </a:moveTo>
                    <a:cubicBezTo>
                      <a:pt x="1038" y="739"/>
                      <a:pt x="1038" y="739"/>
                      <a:pt x="1038" y="739"/>
                    </a:cubicBezTo>
                    <a:cubicBezTo>
                      <a:pt x="1194" y="899"/>
                      <a:pt x="1194" y="899"/>
                      <a:pt x="1194" y="899"/>
                    </a:cubicBezTo>
                    <a:cubicBezTo>
                      <a:pt x="1181" y="905"/>
                      <a:pt x="1165" y="914"/>
                      <a:pt x="1150" y="929"/>
                    </a:cubicBezTo>
                    <a:close/>
                    <a:moveTo>
                      <a:pt x="808" y="97"/>
                    </a:moveTo>
                    <a:cubicBezTo>
                      <a:pt x="807" y="97"/>
                      <a:pt x="807" y="96"/>
                      <a:pt x="807" y="95"/>
                    </a:cubicBezTo>
                    <a:cubicBezTo>
                      <a:pt x="807" y="75"/>
                      <a:pt x="807" y="55"/>
                      <a:pt x="807" y="35"/>
                    </a:cubicBezTo>
                    <a:cubicBezTo>
                      <a:pt x="807" y="35"/>
                      <a:pt x="807" y="35"/>
                      <a:pt x="807" y="35"/>
                    </a:cubicBezTo>
                    <a:cubicBezTo>
                      <a:pt x="807" y="34"/>
                      <a:pt x="808" y="33"/>
                      <a:pt x="809" y="34"/>
                    </a:cubicBezTo>
                    <a:cubicBezTo>
                      <a:pt x="809" y="34"/>
                      <a:pt x="809" y="34"/>
                      <a:pt x="809" y="34"/>
                    </a:cubicBezTo>
                    <a:cubicBezTo>
                      <a:pt x="814" y="37"/>
                      <a:pt x="819" y="40"/>
                      <a:pt x="824" y="43"/>
                    </a:cubicBezTo>
                    <a:cubicBezTo>
                      <a:pt x="832" y="47"/>
                      <a:pt x="839" y="47"/>
                      <a:pt x="847" y="43"/>
                    </a:cubicBezTo>
                    <a:cubicBezTo>
                      <a:pt x="852" y="40"/>
                      <a:pt x="857" y="37"/>
                      <a:pt x="862" y="35"/>
                    </a:cubicBezTo>
                    <a:cubicBezTo>
                      <a:pt x="866" y="32"/>
                      <a:pt x="871" y="31"/>
                      <a:pt x="876" y="31"/>
                    </a:cubicBezTo>
                    <a:cubicBezTo>
                      <a:pt x="880" y="31"/>
                      <a:pt x="885" y="32"/>
                      <a:pt x="890" y="34"/>
                    </a:cubicBezTo>
                    <a:cubicBezTo>
                      <a:pt x="891" y="34"/>
                      <a:pt x="894" y="36"/>
                      <a:pt x="896" y="37"/>
                    </a:cubicBezTo>
                    <a:cubicBezTo>
                      <a:pt x="896" y="101"/>
                      <a:pt x="896" y="101"/>
                      <a:pt x="896" y="101"/>
                    </a:cubicBezTo>
                    <a:cubicBezTo>
                      <a:pt x="895" y="100"/>
                      <a:pt x="894" y="100"/>
                      <a:pt x="893" y="99"/>
                    </a:cubicBezTo>
                    <a:cubicBezTo>
                      <a:pt x="882" y="94"/>
                      <a:pt x="871" y="93"/>
                      <a:pt x="860" y="100"/>
                    </a:cubicBezTo>
                    <a:cubicBezTo>
                      <a:pt x="856" y="102"/>
                      <a:pt x="851" y="105"/>
                      <a:pt x="847" y="107"/>
                    </a:cubicBezTo>
                    <a:cubicBezTo>
                      <a:pt x="841" y="110"/>
                      <a:pt x="834" y="110"/>
                      <a:pt x="828" y="109"/>
                    </a:cubicBezTo>
                    <a:cubicBezTo>
                      <a:pt x="820" y="106"/>
                      <a:pt x="814" y="102"/>
                      <a:pt x="808" y="9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grpSp>
      </p:grpSp>
      <p:grpSp>
        <p:nvGrpSpPr>
          <p:cNvPr id="39" name="Group 38">
            <a:extLst>
              <a:ext uri="{FF2B5EF4-FFF2-40B4-BE49-F238E27FC236}">
                <a16:creationId xmlns:a16="http://schemas.microsoft.com/office/drawing/2014/main" id="{AEB87626-0F4C-4D43-8789-30C9433406A6}"/>
              </a:ext>
              <a:ext uri="{C183D7F6-B498-43B3-948B-1728B52AA6E4}">
                <adec:decorative xmlns:adec="http://schemas.microsoft.com/office/drawing/2017/decorative" val="1"/>
              </a:ext>
            </a:extLst>
          </p:cNvPr>
          <p:cNvGrpSpPr/>
          <p:nvPr/>
        </p:nvGrpSpPr>
        <p:grpSpPr>
          <a:xfrm>
            <a:off x="2542017" y="2112919"/>
            <a:ext cx="658383" cy="658383"/>
            <a:chOff x="2444131" y="2320562"/>
            <a:chExt cx="824176" cy="824176"/>
          </a:xfrm>
        </p:grpSpPr>
        <p:sp>
          <p:nvSpPr>
            <p:cNvPr id="40" name="Oval 39">
              <a:extLst>
                <a:ext uri="{FF2B5EF4-FFF2-40B4-BE49-F238E27FC236}">
                  <a16:creationId xmlns:a16="http://schemas.microsoft.com/office/drawing/2014/main" id="{0EA0DF08-4508-4A66-B2B6-BC66BAF5DA87}"/>
                </a:ext>
              </a:extLst>
            </p:cNvPr>
            <p:cNvSpPr/>
            <p:nvPr/>
          </p:nvSpPr>
          <p:spPr>
            <a:xfrm>
              <a:off x="2444131" y="2320562"/>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41" name="Group 40">
              <a:extLst>
                <a:ext uri="{FF2B5EF4-FFF2-40B4-BE49-F238E27FC236}">
                  <a16:creationId xmlns:a16="http://schemas.microsoft.com/office/drawing/2014/main" id="{A7BA4874-91DE-4BAF-A2F4-149C172731CD}"/>
                </a:ext>
              </a:extLst>
            </p:cNvPr>
            <p:cNvGrpSpPr/>
            <p:nvPr/>
          </p:nvGrpSpPr>
          <p:grpSpPr>
            <a:xfrm>
              <a:off x="2619041" y="2506979"/>
              <a:ext cx="474357" cy="451342"/>
              <a:chOff x="6603395" y="2776538"/>
              <a:chExt cx="1369800" cy="1303338"/>
            </a:xfrm>
          </p:grpSpPr>
          <p:sp>
            <p:nvSpPr>
              <p:cNvPr id="42" name="Freeform 12">
                <a:extLst>
                  <a:ext uri="{FF2B5EF4-FFF2-40B4-BE49-F238E27FC236}">
                    <a16:creationId xmlns:a16="http://schemas.microsoft.com/office/drawing/2014/main" id="{F3AB3415-DC08-4584-B3A1-AE565610DC6C}"/>
                  </a:ext>
                </a:extLst>
              </p:cNvPr>
              <p:cNvSpPr>
                <a:spLocks/>
              </p:cNvSpPr>
              <p:nvPr/>
            </p:nvSpPr>
            <p:spPr bwMode="auto">
              <a:xfrm>
                <a:off x="6609743" y="2925763"/>
                <a:ext cx="1363452" cy="1154113"/>
              </a:xfrm>
              <a:custGeom>
                <a:avLst/>
                <a:gdLst>
                  <a:gd name="connsiteX0" fmla="*/ 1096819 w 1363452"/>
                  <a:gd name="connsiteY0" fmla="*/ 877888 h 1154113"/>
                  <a:gd name="connsiteX1" fmla="*/ 1054707 w 1363452"/>
                  <a:gd name="connsiteY1" fmla="*/ 929919 h 1154113"/>
                  <a:gd name="connsiteX2" fmla="*/ 1288107 w 1363452"/>
                  <a:gd name="connsiteY2" fmla="*/ 1122363 h 1154113"/>
                  <a:gd name="connsiteX3" fmla="*/ 1313802 w 1363452"/>
                  <a:gd name="connsiteY3" fmla="*/ 1101693 h 1154113"/>
                  <a:gd name="connsiteX4" fmla="*/ 1314516 w 1363452"/>
                  <a:gd name="connsiteY4" fmla="*/ 1100980 h 1154113"/>
                  <a:gd name="connsiteX5" fmla="*/ 1315230 w 1363452"/>
                  <a:gd name="connsiteY5" fmla="*/ 1100268 h 1154113"/>
                  <a:gd name="connsiteX6" fmla="*/ 1330932 w 1363452"/>
                  <a:gd name="connsiteY6" fmla="*/ 1071045 h 1154113"/>
                  <a:gd name="connsiteX7" fmla="*/ 1096819 w 1363452"/>
                  <a:gd name="connsiteY7" fmla="*/ 877888 h 1154113"/>
                  <a:gd name="connsiteX8" fmla="*/ 1093256 w 1363452"/>
                  <a:gd name="connsiteY8" fmla="*/ 838848 h 1154113"/>
                  <a:gd name="connsiteX9" fmla="*/ 1104637 w 1363452"/>
                  <a:gd name="connsiteY9" fmla="*/ 842334 h 1154113"/>
                  <a:gd name="connsiteX10" fmla="*/ 1355565 w 1363452"/>
                  <a:gd name="connsiteY10" fmla="*/ 1048995 h 1154113"/>
                  <a:gd name="connsiteX11" fmla="*/ 1339792 w 1363452"/>
                  <a:gd name="connsiteY11" fmla="*/ 1120504 h 1154113"/>
                  <a:gd name="connsiteX12" fmla="*/ 1286739 w 1363452"/>
                  <a:gd name="connsiteY12" fmla="*/ 1154113 h 1154113"/>
                  <a:gd name="connsiteX13" fmla="*/ 1272400 w 1363452"/>
                  <a:gd name="connsiteY13" fmla="*/ 1149823 h 1154113"/>
                  <a:gd name="connsiteX14" fmla="*/ 1022190 w 1363452"/>
                  <a:gd name="connsiteY14" fmla="*/ 943162 h 1154113"/>
                  <a:gd name="connsiteX15" fmla="*/ 1020039 w 1363452"/>
                  <a:gd name="connsiteY15" fmla="*/ 920994 h 1154113"/>
                  <a:gd name="connsiteX16" fmla="*/ 1082412 w 1363452"/>
                  <a:gd name="connsiteY16" fmla="*/ 844479 h 1154113"/>
                  <a:gd name="connsiteX17" fmla="*/ 1093256 w 1363452"/>
                  <a:gd name="connsiteY17" fmla="*/ 838848 h 1154113"/>
                  <a:gd name="connsiteX18" fmla="*/ 126043 w 1363452"/>
                  <a:gd name="connsiteY18" fmla="*/ 801687 h 1154113"/>
                  <a:gd name="connsiteX19" fmla="*/ 185273 w 1363452"/>
                  <a:gd name="connsiteY19" fmla="*/ 849550 h 1154113"/>
                  <a:gd name="connsiteX20" fmla="*/ 188128 w 1363452"/>
                  <a:gd name="connsiteY20" fmla="*/ 849550 h 1154113"/>
                  <a:gd name="connsiteX21" fmla="*/ 246645 w 1363452"/>
                  <a:gd name="connsiteY21" fmla="*/ 801687 h 1154113"/>
                  <a:gd name="connsiteX22" fmla="*/ 327284 w 1363452"/>
                  <a:gd name="connsiteY22" fmla="*/ 814546 h 1154113"/>
                  <a:gd name="connsiteX23" fmla="*/ 372242 w 1363452"/>
                  <a:gd name="connsiteY23" fmla="*/ 880268 h 1154113"/>
                  <a:gd name="connsiteX24" fmla="*/ 367960 w 1363452"/>
                  <a:gd name="connsiteY24" fmla="*/ 887412 h 1154113"/>
                  <a:gd name="connsiteX25" fmla="*/ 4728 w 1363452"/>
                  <a:gd name="connsiteY25" fmla="*/ 887412 h 1154113"/>
                  <a:gd name="connsiteX26" fmla="*/ 446 w 1363452"/>
                  <a:gd name="connsiteY26" fmla="*/ 880268 h 1154113"/>
                  <a:gd name="connsiteX27" fmla="*/ 45404 w 1363452"/>
                  <a:gd name="connsiteY27" fmla="*/ 814546 h 1154113"/>
                  <a:gd name="connsiteX28" fmla="*/ 126043 w 1363452"/>
                  <a:gd name="connsiteY28" fmla="*/ 801687 h 1154113"/>
                  <a:gd name="connsiteX29" fmla="*/ 86331 w 1363452"/>
                  <a:gd name="connsiteY29" fmla="*/ 687387 h 1154113"/>
                  <a:gd name="connsiteX30" fmla="*/ 97046 w 1363452"/>
                  <a:gd name="connsiteY30" fmla="*/ 692364 h 1154113"/>
                  <a:gd name="connsiteX31" fmla="*/ 107048 w 1363452"/>
                  <a:gd name="connsiteY31" fmla="*/ 704450 h 1154113"/>
                  <a:gd name="connsiteX32" fmla="*/ 109191 w 1363452"/>
                  <a:gd name="connsiteY32" fmla="*/ 706583 h 1154113"/>
                  <a:gd name="connsiteX33" fmla="*/ 138480 w 1363452"/>
                  <a:gd name="connsiteY33" fmla="*/ 768437 h 1154113"/>
                  <a:gd name="connsiteX34" fmla="*/ 186343 w 1363452"/>
                  <a:gd name="connsiteY34" fmla="*/ 791899 h 1154113"/>
                  <a:gd name="connsiteX35" fmla="*/ 233492 w 1363452"/>
                  <a:gd name="connsiteY35" fmla="*/ 768437 h 1154113"/>
                  <a:gd name="connsiteX36" fmla="*/ 264210 w 1363452"/>
                  <a:gd name="connsiteY36" fmla="*/ 706583 h 1154113"/>
                  <a:gd name="connsiteX37" fmla="*/ 266353 w 1363452"/>
                  <a:gd name="connsiteY37" fmla="*/ 704450 h 1154113"/>
                  <a:gd name="connsiteX38" fmla="*/ 275640 w 1363452"/>
                  <a:gd name="connsiteY38" fmla="*/ 692364 h 1154113"/>
                  <a:gd name="connsiteX39" fmla="*/ 286356 w 1363452"/>
                  <a:gd name="connsiteY39" fmla="*/ 687387 h 1154113"/>
                  <a:gd name="connsiteX40" fmla="*/ 286356 w 1363452"/>
                  <a:gd name="connsiteY40" fmla="*/ 688098 h 1154113"/>
                  <a:gd name="connsiteX41" fmla="*/ 272068 w 1363452"/>
                  <a:gd name="connsiteY41" fmla="*/ 710849 h 1154113"/>
                  <a:gd name="connsiteX42" fmla="*/ 241350 w 1363452"/>
                  <a:gd name="connsiteY42" fmla="*/ 773414 h 1154113"/>
                  <a:gd name="connsiteX43" fmla="*/ 241350 w 1363452"/>
                  <a:gd name="connsiteY43" fmla="*/ 793321 h 1154113"/>
                  <a:gd name="connsiteX44" fmla="*/ 239921 w 1363452"/>
                  <a:gd name="connsiteY44" fmla="*/ 795454 h 1154113"/>
                  <a:gd name="connsiteX45" fmla="*/ 232063 w 1363452"/>
                  <a:gd name="connsiteY45" fmla="*/ 803275 h 1154113"/>
                  <a:gd name="connsiteX46" fmla="*/ 232063 w 1363452"/>
                  <a:gd name="connsiteY46" fmla="*/ 780524 h 1154113"/>
                  <a:gd name="connsiteX47" fmla="*/ 186343 w 1363452"/>
                  <a:gd name="connsiteY47" fmla="*/ 801142 h 1154113"/>
                  <a:gd name="connsiteX48" fmla="*/ 139909 w 1363452"/>
                  <a:gd name="connsiteY48" fmla="*/ 780524 h 1154113"/>
                  <a:gd name="connsiteX49" fmla="*/ 139909 w 1363452"/>
                  <a:gd name="connsiteY49" fmla="*/ 803275 h 1154113"/>
                  <a:gd name="connsiteX50" fmla="*/ 132051 w 1363452"/>
                  <a:gd name="connsiteY50" fmla="*/ 795454 h 1154113"/>
                  <a:gd name="connsiteX51" fmla="*/ 130622 w 1363452"/>
                  <a:gd name="connsiteY51" fmla="*/ 793321 h 1154113"/>
                  <a:gd name="connsiteX52" fmla="*/ 130622 w 1363452"/>
                  <a:gd name="connsiteY52" fmla="*/ 773414 h 1154113"/>
                  <a:gd name="connsiteX53" fmla="*/ 101333 w 1363452"/>
                  <a:gd name="connsiteY53" fmla="*/ 710849 h 1154113"/>
                  <a:gd name="connsiteX54" fmla="*/ 86331 w 1363452"/>
                  <a:gd name="connsiteY54" fmla="*/ 688098 h 1154113"/>
                  <a:gd name="connsiteX55" fmla="*/ 86331 w 1363452"/>
                  <a:gd name="connsiteY55" fmla="*/ 687387 h 1154113"/>
                  <a:gd name="connsiteX56" fmla="*/ 548294 w 1363452"/>
                  <a:gd name="connsiteY56" fmla="*/ 525462 h 1154113"/>
                  <a:gd name="connsiteX57" fmla="*/ 562627 w 1363452"/>
                  <a:gd name="connsiteY57" fmla="*/ 532613 h 1154113"/>
                  <a:gd name="connsiteX58" fmla="*/ 576960 w 1363452"/>
                  <a:gd name="connsiteY58" fmla="*/ 548345 h 1154113"/>
                  <a:gd name="connsiteX59" fmla="*/ 579827 w 1363452"/>
                  <a:gd name="connsiteY59" fmla="*/ 551205 h 1154113"/>
                  <a:gd name="connsiteX60" fmla="*/ 620677 w 1363452"/>
                  <a:gd name="connsiteY60" fmla="*/ 635586 h 1154113"/>
                  <a:gd name="connsiteX61" fmla="*/ 685177 w 1363452"/>
                  <a:gd name="connsiteY61" fmla="*/ 667765 h 1154113"/>
                  <a:gd name="connsiteX62" fmla="*/ 750394 w 1363452"/>
                  <a:gd name="connsiteY62" fmla="*/ 635586 h 1154113"/>
                  <a:gd name="connsiteX63" fmla="*/ 791244 w 1363452"/>
                  <a:gd name="connsiteY63" fmla="*/ 551205 h 1154113"/>
                  <a:gd name="connsiteX64" fmla="*/ 794110 w 1363452"/>
                  <a:gd name="connsiteY64" fmla="*/ 548345 h 1154113"/>
                  <a:gd name="connsiteX65" fmla="*/ 807727 w 1363452"/>
                  <a:gd name="connsiteY65" fmla="*/ 532613 h 1154113"/>
                  <a:gd name="connsiteX66" fmla="*/ 821344 w 1363452"/>
                  <a:gd name="connsiteY66" fmla="*/ 525462 h 1154113"/>
                  <a:gd name="connsiteX67" fmla="*/ 821344 w 1363452"/>
                  <a:gd name="connsiteY67" fmla="*/ 526177 h 1154113"/>
                  <a:gd name="connsiteX68" fmla="*/ 801994 w 1363452"/>
                  <a:gd name="connsiteY68" fmla="*/ 557641 h 1154113"/>
                  <a:gd name="connsiteX69" fmla="*/ 761144 w 1363452"/>
                  <a:gd name="connsiteY69" fmla="*/ 642737 h 1154113"/>
                  <a:gd name="connsiteX70" fmla="*/ 761144 w 1363452"/>
                  <a:gd name="connsiteY70" fmla="*/ 669910 h 1154113"/>
                  <a:gd name="connsiteX71" fmla="*/ 758994 w 1363452"/>
                  <a:gd name="connsiteY71" fmla="*/ 672770 h 1154113"/>
                  <a:gd name="connsiteX72" fmla="*/ 748244 w 1363452"/>
                  <a:gd name="connsiteY72" fmla="*/ 684212 h 1154113"/>
                  <a:gd name="connsiteX73" fmla="*/ 748244 w 1363452"/>
                  <a:gd name="connsiteY73" fmla="*/ 653463 h 1154113"/>
                  <a:gd name="connsiteX74" fmla="*/ 685177 w 1363452"/>
                  <a:gd name="connsiteY74" fmla="*/ 680636 h 1154113"/>
                  <a:gd name="connsiteX75" fmla="*/ 622827 w 1363452"/>
                  <a:gd name="connsiteY75" fmla="*/ 653463 h 1154113"/>
                  <a:gd name="connsiteX76" fmla="*/ 622827 w 1363452"/>
                  <a:gd name="connsiteY76" fmla="*/ 684212 h 1154113"/>
                  <a:gd name="connsiteX77" fmla="*/ 612077 w 1363452"/>
                  <a:gd name="connsiteY77" fmla="*/ 672770 h 1154113"/>
                  <a:gd name="connsiteX78" fmla="*/ 609927 w 1363452"/>
                  <a:gd name="connsiteY78" fmla="*/ 669910 h 1154113"/>
                  <a:gd name="connsiteX79" fmla="*/ 609927 w 1363452"/>
                  <a:gd name="connsiteY79" fmla="*/ 642737 h 1154113"/>
                  <a:gd name="connsiteX80" fmla="*/ 568360 w 1363452"/>
                  <a:gd name="connsiteY80" fmla="*/ 557641 h 1154113"/>
                  <a:gd name="connsiteX81" fmla="*/ 548294 w 1363452"/>
                  <a:gd name="connsiteY81" fmla="*/ 526892 h 1154113"/>
                  <a:gd name="connsiteX82" fmla="*/ 548294 w 1363452"/>
                  <a:gd name="connsiteY82" fmla="*/ 525462 h 1154113"/>
                  <a:gd name="connsiteX83" fmla="*/ 682874 w 1363452"/>
                  <a:gd name="connsiteY83" fmla="*/ 292100 h 1154113"/>
                  <a:gd name="connsiteX84" fmla="*/ 387956 w 1363452"/>
                  <a:gd name="connsiteY84" fmla="*/ 586582 h 1154113"/>
                  <a:gd name="connsiteX85" fmla="*/ 441513 w 1363452"/>
                  <a:gd name="connsiteY85" fmla="*/ 756283 h 1154113"/>
                  <a:gd name="connsiteX86" fmla="*/ 442227 w 1363452"/>
                  <a:gd name="connsiteY86" fmla="*/ 755570 h 1154113"/>
                  <a:gd name="connsiteX87" fmla="*/ 490785 w 1363452"/>
                  <a:gd name="connsiteY87" fmla="*/ 697814 h 1154113"/>
                  <a:gd name="connsiteX88" fmla="*/ 599326 w 1363452"/>
                  <a:gd name="connsiteY88" fmla="*/ 680702 h 1154113"/>
                  <a:gd name="connsiteX89" fmla="*/ 600754 w 1363452"/>
                  <a:gd name="connsiteY89" fmla="*/ 682841 h 1154113"/>
                  <a:gd name="connsiteX90" fmla="*/ 655739 w 1363452"/>
                  <a:gd name="connsiteY90" fmla="*/ 866803 h 1154113"/>
                  <a:gd name="connsiteX91" fmla="*/ 657881 w 1363452"/>
                  <a:gd name="connsiteY91" fmla="*/ 874646 h 1154113"/>
                  <a:gd name="connsiteX92" fmla="*/ 664308 w 1363452"/>
                  <a:gd name="connsiteY92" fmla="*/ 879637 h 1154113"/>
                  <a:gd name="connsiteX93" fmla="*/ 672163 w 1363452"/>
                  <a:gd name="connsiteY93" fmla="*/ 880350 h 1154113"/>
                  <a:gd name="connsiteX94" fmla="*/ 694300 w 1363452"/>
                  <a:gd name="connsiteY94" fmla="*/ 880350 h 1154113"/>
                  <a:gd name="connsiteX95" fmla="*/ 702155 w 1363452"/>
                  <a:gd name="connsiteY95" fmla="*/ 879637 h 1154113"/>
                  <a:gd name="connsiteX96" fmla="*/ 708581 w 1363452"/>
                  <a:gd name="connsiteY96" fmla="*/ 874646 h 1154113"/>
                  <a:gd name="connsiteX97" fmla="*/ 712866 w 1363452"/>
                  <a:gd name="connsiteY97" fmla="*/ 861098 h 1154113"/>
                  <a:gd name="connsiteX98" fmla="*/ 766422 w 1363452"/>
                  <a:gd name="connsiteY98" fmla="*/ 682841 h 1154113"/>
                  <a:gd name="connsiteX99" fmla="*/ 769279 w 1363452"/>
                  <a:gd name="connsiteY99" fmla="*/ 680702 h 1154113"/>
                  <a:gd name="connsiteX100" fmla="*/ 877106 w 1363452"/>
                  <a:gd name="connsiteY100" fmla="*/ 697814 h 1154113"/>
                  <a:gd name="connsiteX101" fmla="*/ 906383 w 1363452"/>
                  <a:gd name="connsiteY101" fmla="*/ 722770 h 1154113"/>
                  <a:gd name="connsiteX102" fmla="*/ 925664 w 1363452"/>
                  <a:gd name="connsiteY102" fmla="*/ 754144 h 1154113"/>
                  <a:gd name="connsiteX103" fmla="*/ 927806 w 1363452"/>
                  <a:gd name="connsiteY103" fmla="*/ 752005 h 1154113"/>
                  <a:gd name="connsiteX104" fmla="*/ 978506 w 1363452"/>
                  <a:gd name="connsiteY104" fmla="*/ 586582 h 1154113"/>
                  <a:gd name="connsiteX105" fmla="*/ 682874 w 1363452"/>
                  <a:gd name="connsiteY105" fmla="*/ 292100 h 1154113"/>
                  <a:gd name="connsiteX106" fmla="*/ 713786 w 1363452"/>
                  <a:gd name="connsiteY106" fmla="*/ 261703 h 1154113"/>
                  <a:gd name="connsiteX107" fmla="*/ 890913 w 1363452"/>
                  <a:gd name="connsiteY107" fmla="*/ 334603 h 1154113"/>
                  <a:gd name="connsiteX108" fmla="*/ 969477 w 1363452"/>
                  <a:gd name="connsiteY108" fmla="*/ 742699 h 1154113"/>
                  <a:gd name="connsiteX109" fmla="*/ 1055184 w 1363452"/>
                  <a:gd name="connsiteY109" fmla="*/ 813455 h 1154113"/>
                  <a:gd name="connsiteX110" fmla="*/ 1056612 w 1363452"/>
                  <a:gd name="connsiteY110" fmla="*/ 826320 h 1154113"/>
                  <a:gd name="connsiteX111" fmla="*/ 995189 w 1363452"/>
                  <a:gd name="connsiteY111" fmla="*/ 901364 h 1154113"/>
                  <a:gd name="connsiteX112" fmla="*/ 982333 w 1363452"/>
                  <a:gd name="connsiteY112" fmla="*/ 902793 h 1154113"/>
                  <a:gd name="connsiteX113" fmla="*/ 898055 w 1363452"/>
                  <a:gd name="connsiteY113" fmla="*/ 832752 h 1154113"/>
                  <a:gd name="connsiteX114" fmla="*/ 478092 w 1363452"/>
                  <a:gd name="connsiteY114" fmla="*/ 839184 h 1154113"/>
                  <a:gd name="connsiteX115" fmla="*/ 431668 w 1363452"/>
                  <a:gd name="connsiteY115" fmla="*/ 380344 h 1154113"/>
                  <a:gd name="connsiteX116" fmla="*/ 713786 w 1363452"/>
                  <a:gd name="connsiteY116" fmla="*/ 261703 h 1154113"/>
                  <a:gd name="connsiteX117" fmla="*/ 83156 w 1363452"/>
                  <a:gd name="connsiteY117" fmla="*/ 203200 h 1154113"/>
                  <a:gd name="connsiteX118" fmla="*/ 93880 w 1363452"/>
                  <a:gd name="connsiteY118" fmla="*/ 207498 h 1154113"/>
                  <a:gd name="connsiteX119" fmla="*/ 103174 w 1363452"/>
                  <a:gd name="connsiteY119" fmla="*/ 218959 h 1154113"/>
                  <a:gd name="connsiteX120" fmla="*/ 105319 w 1363452"/>
                  <a:gd name="connsiteY120" fmla="*/ 221108 h 1154113"/>
                  <a:gd name="connsiteX121" fmla="*/ 136776 w 1363452"/>
                  <a:gd name="connsiteY121" fmla="*/ 284859 h 1154113"/>
                  <a:gd name="connsiteX122" fmla="*/ 183962 w 1363452"/>
                  <a:gd name="connsiteY122" fmla="*/ 308498 h 1154113"/>
                  <a:gd name="connsiteX123" fmla="*/ 231863 w 1363452"/>
                  <a:gd name="connsiteY123" fmla="*/ 284859 h 1154113"/>
                  <a:gd name="connsiteX124" fmla="*/ 262606 w 1363452"/>
                  <a:gd name="connsiteY124" fmla="*/ 221108 h 1154113"/>
                  <a:gd name="connsiteX125" fmla="*/ 264750 w 1363452"/>
                  <a:gd name="connsiteY125" fmla="*/ 218959 h 1154113"/>
                  <a:gd name="connsiteX126" fmla="*/ 273330 w 1363452"/>
                  <a:gd name="connsiteY126" fmla="*/ 207498 h 1154113"/>
                  <a:gd name="connsiteX127" fmla="*/ 284769 w 1363452"/>
                  <a:gd name="connsiteY127" fmla="*/ 203200 h 1154113"/>
                  <a:gd name="connsiteX128" fmla="*/ 284054 w 1363452"/>
                  <a:gd name="connsiteY128" fmla="*/ 203916 h 1154113"/>
                  <a:gd name="connsiteX129" fmla="*/ 270470 w 1363452"/>
                  <a:gd name="connsiteY129" fmla="*/ 226838 h 1154113"/>
                  <a:gd name="connsiteX130" fmla="*/ 240442 w 1363452"/>
                  <a:gd name="connsiteY130" fmla="*/ 289873 h 1154113"/>
                  <a:gd name="connsiteX131" fmla="*/ 240442 w 1363452"/>
                  <a:gd name="connsiteY131" fmla="*/ 309930 h 1154113"/>
                  <a:gd name="connsiteX132" fmla="*/ 238298 w 1363452"/>
                  <a:gd name="connsiteY132" fmla="*/ 312079 h 1154113"/>
                  <a:gd name="connsiteX133" fmla="*/ 230433 w 1363452"/>
                  <a:gd name="connsiteY133" fmla="*/ 320675 h 1154113"/>
                  <a:gd name="connsiteX134" fmla="*/ 230433 w 1363452"/>
                  <a:gd name="connsiteY134" fmla="*/ 297037 h 1154113"/>
                  <a:gd name="connsiteX135" fmla="*/ 183962 w 1363452"/>
                  <a:gd name="connsiteY135" fmla="*/ 317810 h 1154113"/>
                  <a:gd name="connsiteX136" fmla="*/ 137491 w 1363452"/>
                  <a:gd name="connsiteY136" fmla="*/ 297037 h 1154113"/>
                  <a:gd name="connsiteX137" fmla="*/ 137491 w 1363452"/>
                  <a:gd name="connsiteY137" fmla="*/ 320675 h 1154113"/>
                  <a:gd name="connsiteX138" fmla="*/ 129627 w 1363452"/>
                  <a:gd name="connsiteY138" fmla="*/ 312079 h 1154113"/>
                  <a:gd name="connsiteX139" fmla="*/ 128197 w 1363452"/>
                  <a:gd name="connsiteY139" fmla="*/ 309930 h 1154113"/>
                  <a:gd name="connsiteX140" fmla="*/ 128197 w 1363452"/>
                  <a:gd name="connsiteY140" fmla="*/ 289873 h 1154113"/>
                  <a:gd name="connsiteX141" fmla="*/ 98169 w 1363452"/>
                  <a:gd name="connsiteY141" fmla="*/ 226838 h 1154113"/>
                  <a:gd name="connsiteX142" fmla="*/ 83156 w 1363452"/>
                  <a:gd name="connsiteY142" fmla="*/ 203916 h 1154113"/>
                  <a:gd name="connsiteX143" fmla="*/ 83156 w 1363452"/>
                  <a:gd name="connsiteY143" fmla="*/ 203200 h 1154113"/>
                  <a:gd name="connsiteX144" fmla="*/ 1271480 w 1363452"/>
                  <a:gd name="connsiteY144" fmla="*/ 198437 h 1154113"/>
                  <a:gd name="connsiteX145" fmla="*/ 1271480 w 1363452"/>
                  <a:gd name="connsiteY145" fmla="*/ 199870 h 1154113"/>
                  <a:gd name="connsiteX146" fmla="*/ 1257192 w 1363452"/>
                  <a:gd name="connsiteY146" fmla="*/ 225660 h 1154113"/>
                  <a:gd name="connsiteX147" fmla="*/ 1228617 w 1363452"/>
                  <a:gd name="connsiteY147" fmla="*/ 289421 h 1154113"/>
                  <a:gd name="connsiteX148" fmla="*/ 1228617 w 1363452"/>
                  <a:gd name="connsiteY148" fmla="*/ 328824 h 1154113"/>
                  <a:gd name="connsiteX149" fmla="*/ 1217902 w 1363452"/>
                  <a:gd name="connsiteY149" fmla="*/ 338137 h 1154113"/>
                  <a:gd name="connsiteX150" fmla="*/ 1217902 w 1363452"/>
                  <a:gd name="connsiteY150" fmla="*/ 298734 h 1154113"/>
                  <a:gd name="connsiteX151" fmla="*/ 1171467 w 1363452"/>
                  <a:gd name="connsiteY151" fmla="*/ 320943 h 1154113"/>
                  <a:gd name="connsiteX152" fmla="*/ 1125747 w 1363452"/>
                  <a:gd name="connsiteY152" fmla="*/ 299451 h 1154113"/>
                  <a:gd name="connsiteX153" fmla="*/ 1125747 w 1363452"/>
                  <a:gd name="connsiteY153" fmla="*/ 338137 h 1154113"/>
                  <a:gd name="connsiteX154" fmla="*/ 1115032 w 1363452"/>
                  <a:gd name="connsiteY154" fmla="*/ 329540 h 1154113"/>
                  <a:gd name="connsiteX155" fmla="*/ 1115032 w 1363452"/>
                  <a:gd name="connsiteY155" fmla="*/ 289421 h 1154113"/>
                  <a:gd name="connsiteX156" fmla="*/ 1087171 w 1363452"/>
                  <a:gd name="connsiteY156" fmla="*/ 225660 h 1154113"/>
                  <a:gd name="connsiteX157" fmla="*/ 1072169 w 1363452"/>
                  <a:gd name="connsiteY157" fmla="*/ 200586 h 1154113"/>
                  <a:gd name="connsiteX158" fmla="*/ 1072169 w 1363452"/>
                  <a:gd name="connsiteY158" fmla="*/ 199870 h 1154113"/>
                  <a:gd name="connsiteX159" fmla="*/ 1084314 w 1363452"/>
                  <a:gd name="connsiteY159" fmla="*/ 205601 h 1154113"/>
                  <a:gd name="connsiteX160" fmla="*/ 1094315 w 1363452"/>
                  <a:gd name="connsiteY160" fmla="*/ 217064 h 1154113"/>
                  <a:gd name="connsiteX161" fmla="*/ 1095744 w 1363452"/>
                  <a:gd name="connsiteY161" fmla="*/ 219929 h 1154113"/>
                  <a:gd name="connsiteX162" fmla="*/ 1124319 w 1363452"/>
                  <a:gd name="connsiteY162" fmla="*/ 284406 h 1154113"/>
                  <a:gd name="connsiteX163" fmla="*/ 1171467 w 1363452"/>
                  <a:gd name="connsiteY163" fmla="*/ 310197 h 1154113"/>
                  <a:gd name="connsiteX164" fmla="*/ 1219330 w 1363452"/>
                  <a:gd name="connsiteY164" fmla="*/ 284406 h 1154113"/>
                  <a:gd name="connsiteX165" fmla="*/ 1247905 w 1363452"/>
                  <a:gd name="connsiteY165" fmla="*/ 219929 h 1154113"/>
                  <a:gd name="connsiteX166" fmla="*/ 1250049 w 1363452"/>
                  <a:gd name="connsiteY166" fmla="*/ 217064 h 1154113"/>
                  <a:gd name="connsiteX167" fmla="*/ 1260050 w 1363452"/>
                  <a:gd name="connsiteY167" fmla="*/ 204168 h 1154113"/>
                  <a:gd name="connsiteX168" fmla="*/ 1271480 w 1363452"/>
                  <a:gd name="connsiteY168" fmla="*/ 198437 h 1154113"/>
                  <a:gd name="connsiteX169" fmla="*/ 603826 w 1363452"/>
                  <a:gd name="connsiteY169" fmla="*/ 114300 h 1154113"/>
                  <a:gd name="connsiteX170" fmla="*/ 662317 w 1363452"/>
                  <a:gd name="connsiteY170" fmla="*/ 162877 h 1154113"/>
                  <a:gd name="connsiteX171" fmla="*/ 665171 w 1363452"/>
                  <a:gd name="connsiteY171" fmla="*/ 162877 h 1154113"/>
                  <a:gd name="connsiteX172" fmla="*/ 724376 w 1363452"/>
                  <a:gd name="connsiteY172" fmla="*/ 114300 h 1154113"/>
                  <a:gd name="connsiteX173" fmla="*/ 804267 w 1363452"/>
                  <a:gd name="connsiteY173" fmla="*/ 128587 h 1154113"/>
                  <a:gd name="connsiteX174" fmla="*/ 849205 w 1363452"/>
                  <a:gd name="connsiteY174" fmla="*/ 194310 h 1154113"/>
                  <a:gd name="connsiteX175" fmla="*/ 844926 w 1363452"/>
                  <a:gd name="connsiteY175" fmla="*/ 200025 h 1154113"/>
                  <a:gd name="connsiteX176" fmla="*/ 482562 w 1363452"/>
                  <a:gd name="connsiteY176" fmla="*/ 200025 h 1154113"/>
                  <a:gd name="connsiteX177" fmla="*/ 478282 w 1363452"/>
                  <a:gd name="connsiteY177" fmla="*/ 194310 h 1154113"/>
                  <a:gd name="connsiteX178" fmla="*/ 523221 w 1363452"/>
                  <a:gd name="connsiteY178" fmla="*/ 128587 h 1154113"/>
                  <a:gd name="connsiteX179" fmla="*/ 603826 w 1363452"/>
                  <a:gd name="connsiteY179" fmla="*/ 114300 h 1154113"/>
                  <a:gd name="connsiteX180" fmla="*/ 1170237 w 1363452"/>
                  <a:gd name="connsiteY180" fmla="*/ 50800 h 1154113"/>
                  <a:gd name="connsiteX181" fmla="*/ 1273781 w 1363452"/>
                  <a:gd name="connsiteY181" fmla="*/ 148062 h 1154113"/>
                  <a:gd name="connsiteX182" fmla="*/ 1270211 w 1363452"/>
                  <a:gd name="connsiteY182" fmla="*/ 180244 h 1154113"/>
                  <a:gd name="connsiteX183" fmla="*/ 1259499 w 1363452"/>
                  <a:gd name="connsiteY183" fmla="*/ 194548 h 1154113"/>
                  <a:gd name="connsiteX184" fmla="*/ 1258071 w 1363452"/>
                  <a:gd name="connsiteY184" fmla="*/ 195263 h 1154113"/>
                  <a:gd name="connsiteX185" fmla="*/ 1253072 w 1363452"/>
                  <a:gd name="connsiteY185" fmla="*/ 195263 h 1154113"/>
                  <a:gd name="connsiteX186" fmla="*/ 1251644 w 1363452"/>
                  <a:gd name="connsiteY186" fmla="*/ 193117 h 1154113"/>
                  <a:gd name="connsiteX187" fmla="*/ 1250216 w 1363452"/>
                  <a:gd name="connsiteY187" fmla="*/ 128038 h 1154113"/>
                  <a:gd name="connsiteX188" fmla="*/ 1246645 w 1363452"/>
                  <a:gd name="connsiteY188" fmla="*/ 126607 h 1154113"/>
                  <a:gd name="connsiteX189" fmla="*/ 1195944 w 1363452"/>
                  <a:gd name="connsiteY189" fmla="*/ 133759 h 1154113"/>
                  <a:gd name="connsiteX190" fmla="*/ 1153812 w 1363452"/>
                  <a:gd name="connsiteY190" fmla="*/ 138765 h 1154113"/>
                  <a:gd name="connsiteX191" fmla="*/ 1151670 w 1363452"/>
                  <a:gd name="connsiteY191" fmla="*/ 135904 h 1154113"/>
                  <a:gd name="connsiteX192" fmla="*/ 1156669 w 1363452"/>
                  <a:gd name="connsiteY192" fmla="*/ 126607 h 1154113"/>
                  <a:gd name="connsiteX193" fmla="*/ 1153812 w 1363452"/>
                  <a:gd name="connsiteY193" fmla="*/ 123747 h 1154113"/>
                  <a:gd name="connsiteX194" fmla="*/ 1114537 w 1363452"/>
                  <a:gd name="connsiteY194" fmla="*/ 146632 h 1154113"/>
                  <a:gd name="connsiteX195" fmla="*/ 1111680 w 1363452"/>
                  <a:gd name="connsiteY195" fmla="*/ 145201 h 1154113"/>
                  <a:gd name="connsiteX196" fmla="*/ 1113823 w 1363452"/>
                  <a:gd name="connsiteY196" fmla="*/ 130898 h 1154113"/>
                  <a:gd name="connsiteX197" fmla="*/ 1110966 w 1363452"/>
                  <a:gd name="connsiteY197" fmla="*/ 129468 h 1154113"/>
                  <a:gd name="connsiteX198" fmla="*/ 1088115 w 1363452"/>
                  <a:gd name="connsiteY198" fmla="*/ 191687 h 1154113"/>
                  <a:gd name="connsiteX199" fmla="*/ 1085973 w 1363452"/>
                  <a:gd name="connsiteY199" fmla="*/ 193833 h 1154113"/>
                  <a:gd name="connsiteX200" fmla="*/ 1083116 w 1363452"/>
                  <a:gd name="connsiteY200" fmla="*/ 193117 h 1154113"/>
                  <a:gd name="connsiteX201" fmla="*/ 1080974 w 1363452"/>
                  <a:gd name="connsiteY201" fmla="*/ 192402 h 1154113"/>
                  <a:gd name="connsiteX202" fmla="*/ 1071691 w 1363452"/>
                  <a:gd name="connsiteY202" fmla="*/ 180960 h 1154113"/>
                  <a:gd name="connsiteX203" fmla="*/ 1067406 w 1363452"/>
                  <a:gd name="connsiteY203" fmla="*/ 148062 h 1154113"/>
                  <a:gd name="connsiteX204" fmla="*/ 1170237 w 1363452"/>
                  <a:gd name="connsiteY204" fmla="*/ 50800 h 1154113"/>
                  <a:gd name="connsiteX205" fmla="*/ 182375 w 1363452"/>
                  <a:gd name="connsiteY205" fmla="*/ 50800 h 1154113"/>
                  <a:gd name="connsiteX206" fmla="*/ 281594 w 1363452"/>
                  <a:gd name="connsiteY206" fmla="*/ 153349 h 1154113"/>
                  <a:gd name="connsiteX207" fmla="*/ 277311 w 1363452"/>
                  <a:gd name="connsiteY207" fmla="*/ 188245 h 1154113"/>
                  <a:gd name="connsiteX208" fmla="*/ 277311 w 1363452"/>
                  <a:gd name="connsiteY208" fmla="*/ 188957 h 1154113"/>
                  <a:gd name="connsiteX209" fmla="*/ 267318 w 1363452"/>
                  <a:gd name="connsiteY209" fmla="*/ 201776 h 1154113"/>
                  <a:gd name="connsiteX210" fmla="*/ 260893 w 1363452"/>
                  <a:gd name="connsiteY210" fmla="*/ 201776 h 1154113"/>
                  <a:gd name="connsiteX211" fmla="*/ 236624 w 1363452"/>
                  <a:gd name="connsiteY211" fmla="*/ 132697 h 1154113"/>
                  <a:gd name="connsiteX212" fmla="*/ 106711 w 1363452"/>
                  <a:gd name="connsiteY212" fmla="*/ 127712 h 1154113"/>
                  <a:gd name="connsiteX213" fmla="*/ 105284 w 1363452"/>
                  <a:gd name="connsiteY213" fmla="*/ 203200 h 1154113"/>
                  <a:gd name="connsiteX214" fmla="*/ 98146 w 1363452"/>
                  <a:gd name="connsiteY214" fmla="*/ 203200 h 1154113"/>
                  <a:gd name="connsiteX215" fmla="*/ 87439 w 1363452"/>
                  <a:gd name="connsiteY215" fmla="*/ 187533 h 1154113"/>
                  <a:gd name="connsiteX216" fmla="*/ 83870 w 1363452"/>
                  <a:gd name="connsiteY216" fmla="*/ 153349 h 1154113"/>
                  <a:gd name="connsiteX217" fmla="*/ 182375 w 1363452"/>
                  <a:gd name="connsiteY217" fmla="*/ 50800 h 1154113"/>
                  <a:gd name="connsiteX218" fmla="*/ 764194 w 1363452"/>
                  <a:gd name="connsiteY218" fmla="*/ 0 h 1154113"/>
                  <a:gd name="connsiteX219" fmla="*/ 764194 w 1363452"/>
                  <a:gd name="connsiteY219" fmla="*/ 715 h 1154113"/>
                  <a:gd name="connsiteX220" fmla="*/ 749814 w 1363452"/>
                  <a:gd name="connsiteY220" fmla="*/ 23607 h 1154113"/>
                  <a:gd name="connsiteX221" fmla="*/ 719617 w 1363452"/>
                  <a:gd name="connsiteY221" fmla="*/ 86558 h 1154113"/>
                  <a:gd name="connsiteX222" fmla="*/ 719617 w 1363452"/>
                  <a:gd name="connsiteY222" fmla="*/ 106588 h 1154113"/>
                  <a:gd name="connsiteX223" fmla="*/ 718179 w 1363452"/>
                  <a:gd name="connsiteY223" fmla="*/ 108734 h 1154113"/>
                  <a:gd name="connsiteX224" fmla="*/ 710270 w 1363452"/>
                  <a:gd name="connsiteY224" fmla="*/ 115888 h 1154113"/>
                  <a:gd name="connsiteX225" fmla="*/ 710270 w 1363452"/>
                  <a:gd name="connsiteY225" fmla="*/ 93712 h 1154113"/>
                  <a:gd name="connsiteX226" fmla="*/ 664256 w 1363452"/>
                  <a:gd name="connsiteY226" fmla="*/ 113742 h 1154113"/>
                  <a:gd name="connsiteX227" fmla="*/ 618960 w 1363452"/>
                  <a:gd name="connsiteY227" fmla="*/ 93712 h 1154113"/>
                  <a:gd name="connsiteX228" fmla="*/ 618960 w 1363452"/>
                  <a:gd name="connsiteY228" fmla="*/ 115888 h 1154113"/>
                  <a:gd name="connsiteX229" fmla="*/ 611051 w 1363452"/>
                  <a:gd name="connsiteY229" fmla="*/ 108734 h 1154113"/>
                  <a:gd name="connsiteX230" fmla="*/ 609613 w 1363452"/>
                  <a:gd name="connsiteY230" fmla="*/ 106588 h 1154113"/>
                  <a:gd name="connsiteX231" fmla="*/ 609613 w 1363452"/>
                  <a:gd name="connsiteY231" fmla="*/ 86558 h 1154113"/>
                  <a:gd name="connsiteX232" fmla="*/ 580135 w 1363452"/>
                  <a:gd name="connsiteY232" fmla="*/ 23607 h 1154113"/>
                  <a:gd name="connsiteX233" fmla="*/ 565756 w 1363452"/>
                  <a:gd name="connsiteY233" fmla="*/ 1431 h 1154113"/>
                  <a:gd name="connsiteX234" fmla="*/ 565756 w 1363452"/>
                  <a:gd name="connsiteY234" fmla="*/ 715 h 1154113"/>
                  <a:gd name="connsiteX235" fmla="*/ 575821 w 1363452"/>
                  <a:gd name="connsiteY235" fmla="*/ 5723 h 1154113"/>
                  <a:gd name="connsiteX236" fmla="*/ 585887 w 1363452"/>
                  <a:gd name="connsiteY236" fmla="*/ 15738 h 1154113"/>
                  <a:gd name="connsiteX237" fmla="*/ 588044 w 1363452"/>
                  <a:gd name="connsiteY237" fmla="*/ 18599 h 1154113"/>
                  <a:gd name="connsiteX238" fmla="*/ 617522 w 1363452"/>
                  <a:gd name="connsiteY238" fmla="*/ 81551 h 1154113"/>
                  <a:gd name="connsiteX239" fmla="*/ 664256 w 1363452"/>
                  <a:gd name="connsiteY239" fmla="*/ 104442 h 1154113"/>
                  <a:gd name="connsiteX240" fmla="*/ 711708 w 1363452"/>
                  <a:gd name="connsiteY240" fmla="*/ 81551 h 1154113"/>
                  <a:gd name="connsiteX241" fmla="*/ 741186 w 1363452"/>
                  <a:gd name="connsiteY241" fmla="*/ 18599 h 1154113"/>
                  <a:gd name="connsiteX242" fmla="*/ 743343 w 1363452"/>
                  <a:gd name="connsiteY242" fmla="*/ 15738 h 1154113"/>
                  <a:gd name="connsiteX243" fmla="*/ 753409 w 1363452"/>
                  <a:gd name="connsiteY243" fmla="*/ 5723 h 1154113"/>
                  <a:gd name="connsiteX244" fmla="*/ 764194 w 1363452"/>
                  <a:gd name="connsiteY244" fmla="*/ 0 h 11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363452" h="1154113">
                    <a:moveTo>
                      <a:pt x="1096819" y="877888"/>
                    </a:moveTo>
                    <a:cubicBezTo>
                      <a:pt x="1096819" y="877888"/>
                      <a:pt x="1096819" y="877888"/>
                      <a:pt x="1054707" y="929919"/>
                    </a:cubicBezTo>
                    <a:cubicBezTo>
                      <a:pt x="1054707" y="929919"/>
                      <a:pt x="1054707" y="929919"/>
                      <a:pt x="1288107" y="1122363"/>
                    </a:cubicBezTo>
                    <a:cubicBezTo>
                      <a:pt x="1293103" y="1120938"/>
                      <a:pt x="1303096" y="1115236"/>
                      <a:pt x="1313802" y="1101693"/>
                    </a:cubicBezTo>
                    <a:cubicBezTo>
                      <a:pt x="1313802" y="1101693"/>
                      <a:pt x="1313802" y="1101693"/>
                      <a:pt x="1314516" y="1100980"/>
                    </a:cubicBezTo>
                    <a:lnTo>
                      <a:pt x="1315230" y="1100268"/>
                    </a:lnTo>
                    <a:cubicBezTo>
                      <a:pt x="1325936" y="1087438"/>
                      <a:pt x="1330218" y="1076034"/>
                      <a:pt x="1330932" y="1071045"/>
                    </a:cubicBezTo>
                    <a:cubicBezTo>
                      <a:pt x="1330932" y="1071045"/>
                      <a:pt x="1330932" y="1071045"/>
                      <a:pt x="1096819" y="877888"/>
                    </a:cubicBezTo>
                    <a:close/>
                    <a:moveTo>
                      <a:pt x="1093256" y="838848"/>
                    </a:moveTo>
                    <a:cubicBezTo>
                      <a:pt x="1097289" y="838401"/>
                      <a:pt x="1101411" y="839474"/>
                      <a:pt x="1104637" y="842334"/>
                    </a:cubicBezTo>
                    <a:cubicBezTo>
                      <a:pt x="1104637" y="842334"/>
                      <a:pt x="1104637" y="842334"/>
                      <a:pt x="1355565" y="1048995"/>
                    </a:cubicBezTo>
                    <a:cubicBezTo>
                      <a:pt x="1370620" y="1061151"/>
                      <a:pt x="1363451" y="1093330"/>
                      <a:pt x="1339792" y="1120504"/>
                    </a:cubicBezTo>
                    <a:cubicBezTo>
                      <a:pt x="1323302" y="1141957"/>
                      <a:pt x="1302511" y="1154113"/>
                      <a:pt x="1286739" y="1154113"/>
                    </a:cubicBezTo>
                    <a:cubicBezTo>
                      <a:pt x="1281003" y="1154113"/>
                      <a:pt x="1276702" y="1152683"/>
                      <a:pt x="1272400" y="1149823"/>
                    </a:cubicBezTo>
                    <a:cubicBezTo>
                      <a:pt x="1272400" y="1149823"/>
                      <a:pt x="1272400" y="1149823"/>
                      <a:pt x="1022190" y="943162"/>
                    </a:cubicBezTo>
                    <a:cubicBezTo>
                      <a:pt x="1015737" y="937441"/>
                      <a:pt x="1015020" y="927430"/>
                      <a:pt x="1020039" y="920994"/>
                    </a:cubicBezTo>
                    <a:cubicBezTo>
                      <a:pt x="1020039" y="920994"/>
                      <a:pt x="1020039" y="920994"/>
                      <a:pt x="1082412" y="844479"/>
                    </a:cubicBezTo>
                    <a:cubicBezTo>
                      <a:pt x="1085280" y="841261"/>
                      <a:pt x="1089223" y="839295"/>
                      <a:pt x="1093256" y="838848"/>
                    </a:cubicBezTo>
                    <a:close/>
                    <a:moveTo>
                      <a:pt x="126043" y="801687"/>
                    </a:moveTo>
                    <a:cubicBezTo>
                      <a:pt x="126043" y="801687"/>
                      <a:pt x="166006" y="834548"/>
                      <a:pt x="185273" y="849550"/>
                    </a:cubicBezTo>
                    <a:cubicBezTo>
                      <a:pt x="185987" y="850265"/>
                      <a:pt x="187414" y="850265"/>
                      <a:pt x="188128" y="849550"/>
                    </a:cubicBezTo>
                    <a:cubicBezTo>
                      <a:pt x="213818" y="828833"/>
                      <a:pt x="246645" y="801687"/>
                      <a:pt x="246645" y="801687"/>
                    </a:cubicBezTo>
                    <a:cubicBezTo>
                      <a:pt x="246645" y="801687"/>
                      <a:pt x="299452" y="801687"/>
                      <a:pt x="327284" y="814546"/>
                    </a:cubicBezTo>
                    <a:cubicBezTo>
                      <a:pt x="350833" y="825261"/>
                      <a:pt x="366533" y="865267"/>
                      <a:pt x="372242" y="880268"/>
                    </a:cubicBezTo>
                    <a:cubicBezTo>
                      <a:pt x="373669" y="883126"/>
                      <a:pt x="371528" y="887412"/>
                      <a:pt x="367960" y="887412"/>
                    </a:cubicBezTo>
                    <a:cubicBezTo>
                      <a:pt x="367960" y="887412"/>
                      <a:pt x="367960" y="887412"/>
                      <a:pt x="4728" y="887412"/>
                    </a:cubicBezTo>
                    <a:cubicBezTo>
                      <a:pt x="1160" y="887412"/>
                      <a:pt x="-981" y="883126"/>
                      <a:pt x="446" y="880268"/>
                    </a:cubicBezTo>
                    <a:cubicBezTo>
                      <a:pt x="6155" y="865267"/>
                      <a:pt x="22568" y="825261"/>
                      <a:pt x="45404" y="814546"/>
                    </a:cubicBezTo>
                    <a:cubicBezTo>
                      <a:pt x="73949" y="801687"/>
                      <a:pt x="126043" y="801687"/>
                      <a:pt x="126043" y="801687"/>
                    </a:cubicBezTo>
                    <a:close/>
                    <a:moveTo>
                      <a:pt x="86331" y="687387"/>
                    </a:moveTo>
                    <a:cubicBezTo>
                      <a:pt x="86331" y="687387"/>
                      <a:pt x="86331" y="687387"/>
                      <a:pt x="97046" y="692364"/>
                    </a:cubicBezTo>
                    <a:cubicBezTo>
                      <a:pt x="98475" y="696629"/>
                      <a:pt x="101333" y="700895"/>
                      <a:pt x="107048" y="704450"/>
                    </a:cubicBezTo>
                    <a:cubicBezTo>
                      <a:pt x="107762" y="704450"/>
                      <a:pt x="108476" y="705872"/>
                      <a:pt x="109191" y="706583"/>
                    </a:cubicBezTo>
                    <a:cubicBezTo>
                      <a:pt x="117763" y="727912"/>
                      <a:pt x="132765" y="763461"/>
                      <a:pt x="138480" y="768437"/>
                    </a:cubicBezTo>
                    <a:cubicBezTo>
                      <a:pt x="147767" y="776969"/>
                      <a:pt x="172770" y="791899"/>
                      <a:pt x="186343" y="791899"/>
                    </a:cubicBezTo>
                    <a:cubicBezTo>
                      <a:pt x="199202" y="791899"/>
                      <a:pt x="224205" y="776969"/>
                      <a:pt x="233492" y="768437"/>
                    </a:cubicBezTo>
                    <a:cubicBezTo>
                      <a:pt x="239207" y="763461"/>
                      <a:pt x="255638" y="727912"/>
                      <a:pt x="264210" y="706583"/>
                    </a:cubicBezTo>
                    <a:cubicBezTo>
                      <a:pt x="264925" y="705872"/>
                      <a:pt x="265639" y="704450"/>
                      <a:pt x="266353" y="704450"/>
                    </a:cubicBezTo>
                    <a:cubicBezTo>
                      <a:pt x="271354" y="700895"/>
                      <a:pt x="274211" y="696629"/>
                      <a:pt x="275640" y="692364"/>
                    </a:cubicBezTo>
                    <a:cubicBezTo>
                      <a:pt x="275640" y="692364"/>
                      <a:pt x="275640" y="692364"/>
                      <a:pt x="286356" y="687387"/>
                    </a:cubicBezTo>
                    <a:cubicBezTo>
                      <a:pt x="286356" y="687387"/>
                      <a:pt x="286356" y="687387"/>
                      <a:pt x="286356" y="688098"/>
                    </a:cubicBezTo>
                    <a:cubicBezTo>
                      <a:pt x="285641" y="692364"/>
                      <a:pt x="282784" y="705161"/>
                      <a:pt x="272068" y="710849"/>
                    </a:cubicBezTo>
                    <a:cubicBezTo>
                      <a:pt x="267782" y="722224"/>
                      <a:pt x="250637" y="762039"/>
                      <a:pt x="241350" y="773414"/>
                    </a:cubicBezTo>
                    <a:cubicBezTo>
                      <a:pt x="241350" y="773414"/>
                      <a:pt x="241350" y="773414"/>
                      <a:pt x="241350" y="793321"/>
                    </a:cubicBezTo>
                    <a:cubicBezTo>
                      <a:pt x="241350" y="793321"/>
                      <a:pt x="241350" y="793321"/>
                      <a:pt x="239921" y="795454"/>
                    </a:cubicBezTo>
                    <a:cubicBezTo>
                      <a:pt x="239921" y="795454"/>
                      <a:pt x="237064" y="799009"/>
                      <a:pt x="232063" y="803275"/>
                    </a:cubicBezTo>
                    <a:cubicBezTo>
                      <a:pt x="232063" y="803275"/>
                      <a:pt x="232063" y="803275"/>
                      <a:pt x="232063" y="780524"/>
                    </a:cubicBezTo>
                    <a:cubicBezTo>
                      <a:pt x="219919" y="789766"/>
                      <a:pt x="199202" y="801142"/>
                      <a:pt x="186343" y="801142"/>
                    </a:cubicBezTo>
                    <a:cubicBezTo>
                      <a:pt x="172770" y="801142"/>
                      <a:pt x="152768" y="789766"/>
                      <a:pt x="139909" y="780524"/>
                    </a:cubicBezTo>
                    <a:cubicBezTo>
                      <a:pt x="139909" y="780524"/>
                      <a:pt x="139909" y="780524"/>
                      <a:pt x="139909" y="803275"/>
                    </a:cubicBezTo>
                    <a:cubicBezTo>
                      <a:pt x="134908" y="799009"/>
                      <a:pt x="132765" y="795454"/>
                      <a:pt x="132051" y="795454"/>
                    </a:cubicBezTo>
                    <a:cubicBezTo>
                      <a:pt x="132051" y="795454"/>
                      <a:pt x="132051" y="795454"/>
                      <a:pt x="130622" y="793321"/>
                    </a:cubicBezTo>
                    <a:cubicBezTo>
                      <a:pt x="130622" y="793321"/>
                      <a:pt x="130622" y="793321"/>
                      <a:pt x="130622" y="773414"/>
                    </a:cubicBezTo>
                    <a:cubicBezTo>
                      <a:pt x="122050" y="762039"/>
                      <a:pt x="105619" y="722224"/>
                      <a:pt x="101333" y="710849"/>
                    </a:cubicBezTo>
                    <a:cubicBezTo>
                      <a:pt x="90617" y="705161"/>
                      <a:pt x="87760" y="694497"/>
                      <a:pt x="86331" y="688098"/>
                    </a:cubicBezTo>
                    <a:cubicBezTo>
                      <a:pt x="86331" y="688098"/>
                      <a:pt x="86331" y="688098"/>
                      <a:pt x="86331" y="687387"/>
                    </a:cubicBezTo>
                    <a:close/>
                    <a:moveTo>
                      <a:pt x="548294" y="525462"/>
                    </a:moveTo>
                    <a:cubicBezTo>
                      <a:pt x="548294" y="525462"/>
                      <a:pt x="548294" y="525462"/>
                      <a:pt x="562627" y="532613"/>
                    </a:cubicBezTo>
                    <a:cubicBezTo>
                      <a:pt x="564777" y="538333"/>
                      <a:pt x="569077" y="544054"/>
                      <a:pt x="576960" y="548345"/>
                    </a:cubicBezTo>
                    <a:cubicBezTo>
                      <a:pt x="578394" y="549060"/>
                      <a:pt x="579110" y="549775"/>
                      <a:pt x="579827" y="551205"/>
                    </a:cubicBezTo>
                    <a:cubicBezTo>
                      <a:pt x="591294" y="579809"/>
                      <a:pt x="612794" y="628435"/>
                      <a:pt x="620677" y="635586"/>
                    </a:cubicBezTo>
                    <a:cubicBezTo>
                      <a:pt x="633577" y="647027"/>
                      <a:pt x="666544" y="667765"/>
                      <a:pt x="685177" y="667765"/>
                    </a:cubicBezTo>
                    <a:cubicBezTo>
                      <a:pt x="703810" y="667765"/>
                      <a:pt x="737494" y="647027"/>
                      <a:pt x="750394" y="635586"/>
                    </a:cubicBezTo>
                    <a:cubicBezTo>
                      <a:pt x="758277" y="628435"/>
                      <a:pt x="779060" y="579809"/>
                      <a:pt x="791244" y="551205"/>
                    </a:cubicBezTo>
                    <a:cubicBezTo>
                      <a:pt x="791244" y="549775"/>
                      <a:pt x="792677" y="549060"/>
                      <a:pt x="794110" y="548345"/>
                    </a:cubicBezTo>
                    <a:cubicBezTo>
                      <a:pt x="801277" y="544054"/>
                      <a:pt x="805577" y="538333"/>
                      <a:pt x="807727" y="532613"/>
                    </a:cubicBezTo>
                    <a:cubicBezTo>
                      <a:pt x="807727" y="532613"/>
                      <a:pt x="807727" y="532613"/>
                      <a:pt x="821344" y="525462"/>
                    </a:cubicBezTo>
                    <a:cubicBezTo>
                      <a:pt x="821344" y="526177"/>
                      <a:pt x="821344" y="526177"/>
                      <a:pt x="821344" y="526177"/>
                    </a:cubicBezTo>
                    <a:cubicBezTo>
                      <a:pt x="820627" y="533328"/>
                      <a:pt x="816327" y="549060"/>
                      <a:pt x="801994" y="557641"/>
                    </a:cubicBezTo>
                    <a:cubicBezTo>
                      <a:pt x="795544" y="573373"/>
                      <a:pt x="773327" y="627005"/>
                      <a:pt x="761144" y="642737"/>
                    </a:cubicBezTo>
                    <a:cubicBezTo>
                      <a:pt x="761144" y="642737"/>
                      <a:pt x="761144" y="642737"/>
                      <a:pt x="761144" y="669910"/>
                    </a:cubicBezTo>
                    <a:cubicBezTo>
                      <a:pt x="761144" y="669910"/>
                      <a:pt x="761144" y="669910"/>
                      <a:pt x="758994" y="672770"/>
                    </a:cubicBezTo>
                    <a:cubicBezTo>
                      <a:pt x="758994" y="673486"/>
                      <a:pt x="755410" y="677776"/>
                      <a:pt x="748244" y="684212"/>
                    </a:cubicBezTo>
                    <a:cubicBezTo>
                      <a:pt x="748244" y="684212"/>
                      <a:pt x="748244" y="684212"/>
                      <a:pt x="748244" y="653463"/>
                    </a:cubicBezTo>
                    <a:cubicBezTo>
                      <a:pt x="731044" y="664904"/>
                      <a:pt x="704527" y="680636"/>
                      <a:pt x="685177" y="680636"/>
                    </a:cubicBezTo>
                    <a:cubicBezTo>
                      <a:pt x="666544" y="680636"/>
                      <a:pt x="639310" y="664904"/>
                      <a:pt x="622827" y="653463"/>
                    </a:cubicBezTo>
                    <a:cubicBezTo>
                      <a:pt x="622827" y="653463"/>
                      <a:pt x="622827" y="653463"/>
                      <a:pt x="622827" y="684212"/>
                    </a:cubicBezTo>
                    <a:cubicBezTo>
                      <a:pt x="615660" y="678491"/>
                      <a:pt x="612077" y="673486"/>
                      <a:pt x="612077" y="672770"/>
                    </a:cubicBezTo>
                    <a:cubicBezTo>
                      <a:pt x="612077" y="672770"/>
                      <a:pt x="612077" y="672770"/>
                      <a:pt x="609927" y="669910"/>
                    </a:cubicBezTo>
                    <a:cubicBezTo>
                      <a:pt x="609927" y="669910"/>
                      <a:pt x="609927" y="669910"/>
                      <a:pt x="609927" y="642737"/>
                    </a:cubicBezTo>
                    <a:cubicBezTo>
                      <a:pt x="597744" y="627005"/>
                      <a:pt x="575527" y="573373"/>
                      <a:pt x="568360" y="557641"/>
                    </a:cubicBezTo>
                    <a:cubicBezTo>
                      <a:pt x="554027" y="549775"/>
                      <a:pt x="549727" y="535473"/>
                      <a:pt x="548294" y="526892"/>
                    </a:cubicBezTo>
                    <a:cubicBezTo>
                      <a:pt x="548294" y="526892"/>
                      <a:pt x="548294" y="526177"/>
                      <a:pt x="548294" y="525462"/>
                    </a:cubicBezTo>
                    <a:close/>
                    <a:moveTo>
                      <a:pt x="682874" y="292100"/>
                    </a:moveTo>
                    <a:cubicBezTo>
                      <a:pt x="520062" y="292100"/>
                      <a:pt x="387956" y="424011"/>
                      <a:pt x="387956" y="586582"/>
                    </a:cubicBezTo>
                    <a:cubicBezTo>
                      <a:pt x="387956" y="650041"/>
                      <a:pt x="407951" y="708510"/>
                      <a:pt x="441513" y="756283"/>
                    </a:cubicBezTo>
                    <a:cubicBezTo>
                      <a:pt x="441513" y="756283"/>
                      <a:pt x="441513" y="756283"/>
                      <a:pt x="442227" y="755570"/>
                    </a:cubicBezTo>
                    <a:cubicBezTo>
                      <a:pt x="452224" y="734179"/>
                      <a:pt x="467934" y="708510"/>
                      <a:pt x="490785" y="697814"/>
                    </a:cubicBezTo>
                    <a:cubicBezTo>
                      <a:pt x="525775" y="682841"/>
                      <a:pt x="586472" y="680702"/>
                      <a:pt x="599326" y="680702"/>
                    </a:cubicBezTo>
                    <a:cubicBezTo>
                      <a:pt x="599326" y="680702"/>
                      <a:pt x="600040" y="681415"/>
                      <a:pt x="600754" y="682841"/>
                    </a:cubicBezTo>
                    <a:cubicBezTo>
                      <a:pt x="630032" y="776248"/>
                      <a:pt x="648598" y="840420"/>
                      <a:pt x="655739" y="866803"/>
                    </a:cubicBezTo>
                    <a:cubicBezTo>
                      <a:pt x="655739" y="866803"/>
                      <a:pt x="655739" y="866803"/>
                      <a:pt x="657881" y="874646"/>
                    </a:cubicBezTo>
                    <a:cubicBezTo>
                      <a:pt x="658595" y="877498"/>
                      <a:pt x="661452" y="879637"/>
                      <a:pt x="664308" y="879637"/>
                    </a:cubicBezTo>
                    <a:cubicBezTo>
                      <a:pt x="664308" y="879637"/>
                      <a:pt x="664308" y="879637"/>
                      <a:pt x="672163" y="880350"/>
                    </a:cubicBezTo>
                    <a:cubicBezTo>
                      <a:pt x="679304" y="881063"/>
                      <a:pt x="687159" y="881063"/>
                      <a:pt x="694300" y="880350"/>
                    </a:cubicBezTo>
                    <a:cubicBezTo>
                      <a:pt x="694300" y="880350"/>
                      <a:pt x="694300" y="880350"/>
                      <a:pt x="702155" y="879637"/>
                    </a:cubicBezTo>
                    <a:cubicBezTo>
                      <a:pt x="705725" y="879637"/>
                      <a:pt x="707867" y="877498"/>
                      <a:pt x="708581" y="874646"/>
                    </a:cubicBezTo>
                    <a:cubicBezTo>
                      <a:pt x="708581" y="874646"/>
                      <a:pt x="708581" y="874646"/>
                      <a:pt x="712866" y="861098"/>
                    </a:cubicBezTo>
                    <a:cubicBezTo>
                      <a:pt x="721435" y="834716"/>
                      <a:pt x="737145" y="782665"/>
                      <a:pt x="766422" y="682841"/>
                    </a:cubicBezTo>
                    <a:cubicBezTo>
                      <a:pt x="766422" y="681415"/>
                      <a:pt x="767851" y="680702"/>
                      <a:pt x="769279" y="680702"/>
                    </a:cubicBezTo>
                    <a:cubicBezTo>
                      <a:pt x="782132" y="680702"/>
                      <a:pt x="842830" y="682841"/>
                      <a:pt x="877106" y="697814"/>
                    </a:cubicBezTo>
                    <a:cubicBezTo>
                      <a:pt x="888531" y="703519"/>
                      <a:pt x="897814" y="712788"/>
                      <a:pt x="906383" y="722770"/>
                    </a:cubicBezTo>
                    <a:cubicBezTo>
                      <a:pt x="906383" y="722770"/>
                      <a:pt x="906383" y="722770"/>
                      <a:pt x="925664" y="754144"/>
                    </a:cubicBezTo>
                    <a:lnTo>
                      <a:pt x="927806" y="752005"/>
                    </a:lnTo>
                    <a:cubicBezTo>
                      <a:pt x="959940" y="704945"/>
                      <a:pt x="978506" y="647902"/>
                      <a:pt x="978506" y="586582"/>
                    </a:cubicBezTo>
                    <a:cubicBezTo>
                      <a:pt x="978506" y="424011"/>
                      <a:pt x="846400" y="292100"/>
                      <a:pt x="682874" y="292100"/>
                    </a:cubicBezTo>
                    <a:close/>
                    <a:moveTo>
                      <a:pt x="713786" y="261703"/>
                    </a:moveTo>
                    <a:cubicBezTo>
                      <a:pt x="776637" y="267421"/>
                      <a:pt x="838060" y="291721"/>
                      <a:pt x="890913" y="334603"/>
                    </a:cubicBezTo>
                    <a:cubicBezTo>
                      <a:pt x="1013045" y="435376"/>
                      <a:pt x="1043756" y="608335"/>
                      <a:pt x="969477" y="742699"/>
                    </a:cubicBezTo>
                    <a:cubicBezTo>
                      <a:pt x="1055184" y="813455"/>
                      <a:pt x="1055184" y="813455"/>
                      <a:pt x="1055184" y="813455"/>
                    </a:cubicBezTo>
                    <a:cubicBezTo>
                      <a:pt x="1058755" y="817029"/>
                      <a:pt x="1059469" y="822746"/>
                      <a:pt x="1056612" y="826320"/>
                    </a:cubicBezTo>
                    <a:cubicBezTo>
                      <a:pt x="995189" y="901364"/>
                      <a:pt x="995189" y="901364"/>
                      <a:pt x="995189" y="901364"/>
                    </a:cubicBezTo>
                    <a:cubicBezTo>
                      <a:pt x="992332" y="904937"/>
                      <a:pt x="986619" y="905652"/>
                      <a:pt x="982333" y="902793"/>
                    </a:cubicBezTo>
                    <a:cubicBezTo>
                      <a:pt x="898055" y="832752"/>
                      <a:pt x="898055" y="832752"/>
                      <a:pt x="898055" y="832752"/>
                    </a:cubicBezTo>
                    <a:cubicBezTo>
                      <a:pt x="780922" y="934955"/>
                      <a:pt x="602367" y="941387"/>
                      <a:pt x="478092" y="839184"/>
                    </a:cubicBezTo>
                    <a:cubicBezTo>
                      <a:pt x="338819" y="724832"/>
                      <a:pt x="318106" y="520426"/>
                      <a:pt x="431668" y="380344"/>
                    </a:cubicBezTo>
                    <a:cubicBezTo>
                      <a:pt x="503090" y="293150"/>
                      <a:pt x="609509" y="252412"/>
                      <a:pt x="713786" y="261703"/>
                    </a:cubicBezTo>
                    <a:close/>
                    <a:moveTo>
                      <a:pt x="83156" y="203200"/>
                    </a:moveTo>
                    <a:cubicBezTo>
                      <a:pt x="83156" y="203200"/>
                      <a:pt x="83156" y="203200"/>
                      <a:pt x="93880" y="207498"/>
                    </a:cubicBezTo>
                    <a:cubicBezTo>
                      <a:pt x="96025" y="211796"/>
                      <a:pt x="98884" y="216093"/>
                      <a:pt x="103174" y="218959"/>
                    </a:cubicBezTo>
                    <a:cubicBezTo>
                      <a:pt x="104604" y="219675"/>
                      <a:pt x="105319" y="220391"/>
                      <a:pt x="105319" y="221108"/>
                    </a:cubicBezTo>
                    <a:cubicBezTo>
                      <a:pt x="114613" y="242597"/>
                      <a:pt x="130342" y="279845"/>
                      <a:pt x="136776" y="284859"/>
                    </a:cubicBezTo>
                    <a:cubicBezTo>
                      <a:pt x="146070" y="292739"/>
                      <a:pt x="170378" y="308498"/>
                      <a:pt x="183962" y="308498"/>
                    </a:cubicBezTo>
                    <a:cubicBezTo>
                      <a:pt x="198261" y="308498"/>
                      <a:pt x="222569" y="292739"/>
                      <a:pt x="231863" y="284859"/>
                    </a:cubicBezTo>
                    <a:cubicBezTo>
                      <a:pt x="238298" y="279845"/>
                      <a:pt x="254026" y="242597"/>
                      <a:pt x="262606" y="221108"/>
                    </a:cubicBezTo>
                    <a:cubicBezTo>
                      <a:pt x="263321" y="220391"/>
                      <a:pt x="264036" y="219675"/>
                      <a:pt x="264750" y="218959"/>
                    </a:cubicBezTo>
                    <a:cubicBezTo>
                      <a:pt x="269755" y="216093"/>
                      <a:pt x="271900" y="211796"/>
                      <a:pt x="273330" y="207498"/>
                    </a:cubicBezTo>
                    <a:cubicBezTo>
                      <a:pt x="273330" y="207498"/>
                      <a:pt x="273330" y="207498"/>
                      <a:pt x="284769" y="203200"/>
                    </a:cubicBezTo>
                    <a:cubicBezTo>
                      <a:pt x="284769" y="203200"/>
                      <a:pt x="284769" y="203200"/>
                      <a:pt x="284054" y="203916"/>
                    </a:cubicBezTo>
                    <a:cubicBezTo>
                      <a:pt x="283339" y="208214"/>
                      <a:pt x="280479" y="219675"/>
                      <a:pt x="270470" y="226838"/>
                    </a:cubicBezTo>
                    <a:cubicBezTo>
                      <a:pt x="265465" y="238299"/>
                      <a:pt x="249737" y="278413"/>
                      <a:pt x="240442" y="289873"/>
                    </a:cubicBezTo>
                    <a:cubicBezTo>
                      <a:pt x="240442" y="289873"/>
                      <a:pt x="240442" y="289873"/>
                      <a:pt x="240442" y="309930"/>
                    </a:cubicBezTo>
                    <a:cubicBezTo>
                      <a:pt x="240442" y="309930"/>
                      <a:pt x="240442" y="309930"/>
                      <a:pt x="238298" y="312079"/>
                    </a:cubicBezTo>
                    <a:cubicBezTo>
                      <a:pt x="238298" y="312795"/>
                      <a:pt x="235438" y="316377"/>
                      <a:pt x="230433" y="320675"/>
                    </a:cubicBezTo>
                    <a:cubicBezTo>
                      <a:pt x="230433" y="320675"/>
                      <a:pt x="230433" y="320675"/>
                      <a:pt x="230433" y="297037"/>
                    </a:cubicBezTo>
                    <a:cubicBezTo>
                      <a:pt x="218279" y="306349"/>
                      <a:pt x="198261" y="317810"/>
                      <a:pt x="183962" y="317810"/>
                    </a:cubicBezTo>
                    <a:cubicBezTo>
                      <a:pt x="170378" y="317810"/>
                      <a:pt x="150360" y="306349"/>
                      <a:pt x="137491" y="297037"/>
                    </a:cubicBezTo>
                    <a:cubicBezTo>
                      <a:pt x="137491" y="297037"/>
                      <a:pt x="137491" y="297037"/>
                      <a:pt x="137491" y="320675"/>
                    </a:cubicBezTo>
                    <a:cubicBezTo>
                      <a:pt x="132487" y="316377"/>
                      <a:pt x="130342" y="312795"/>
                      <a:pt x="129627" y="312079"/>
                    </a:cubicBezTo>
                    <a:cubicBezTo>
                      <a:pt x="129627" y="312079"/>
                      <a:pt x="129627" y="312079"/>
                      <a:pt x="128197" y="309930"/>
                    </a:cubicBezTo>
                    <a:cubicBezTo>
                      <a:pt x="128197" y="309930"/>
                      <a:pt x="128197" y="309930"/>
                      <a:pt x="128197" y="289873"/>
                    </a:cubicBezTo>
                    <a:cubicBezTo>
                      <a:pt x="118903" y="278413"/>
                      <a:pt x="102459" y="238299"/>
                      <a:pt x="98169" y="226838"/>
                    </a:cubicBezTo>
                    <a:cubicBezTo>
                      <a:pt x="87445" y="220391"/>
                      <a:pt x="84586" y="209647"/>
                      <a:pt x="83156" y="203916"/>
                    </a:cubicBezTo>
                    <a:cubicBezTo>
                      <a:pt x="83156" y="203916"/>
                      <a:pt x="83156" y="203916"/>
                      <a:pt x="83156" y="203200"/>
                    </a:cubicBezTo>
                    <a:close/>
                    <a:moveTo>
                      <a:pt x="1271480" y="198437"/>
                    </a:moveTo>
                    <a:cubicBezTo>
                      <a:pt x="1272194" y="199153"/>
                      <a:pt x="1272194" y="199870"/>
                      <a:pt x="1271480" y="199870"/>
                    </a:cubicBezTo>
                    <a:cubicBezTo>
                      <a:pt x="1270765" y="205601"/>
                      <a:pt x="1267908" y="217780"/>
                      <a:pt x="1257192" y="225660"/>
                    </a:cubicBezTo>
                    <a:cubicBezTo>
                      <a:pt x="1252192" y="237839"/>
                      <a:pt x="1238619" y="277242"/>
                      <a:pt x="1228617" y="289421"/>
                    </a:cubicBezTo>
                    <a:cubicBezTo>
                      <a:pt x="1228617" y="289421"/>
                      <a:pt x="1228617" y="289421"/>
                      <a:pt x="1228617" y="328824"/>
                    </a:cubicBezTo>
                    <a:cubicBezTo>
                      <a:pt x="1225760" y="332406"/>
                      <a:pt x="1222188" y="335271"/>
                      <a:pt x="1217902" y="338137"/>
                    </a:cubicBezTo>
                    <a:cubicBezTo>
                      <a:pt x="1217902" y="338137"/>
                      <a:pt x="1217902" y="338137"/>
                      <a:pt x="1217902" y="298734"/>
                    </a:cubicBezTo>
                    <a:cubicBezTo>
                      <a:pt x="1205043" y="308764"/>
                      <a:pt x="1185755" y="320943"/>
                      <a:pt x="1171467" y="320943"/>
                    </a:cubicBezTo>
                    <a:cubicBezTo>
                      <a:pt x="1157894" y="320943"/>
                      <a:pt x="1138606" y="308764"/>
                      <a:pt x="1125747" y="299451"/>
                    </a:cubicBezTo>
                    <a:cubicBezTo>
                      <a:pt x="1125747" y="299451"/>
                      <a:pt x="1125747" y="299451"/>
                      <a:pt x="1125747" y="338137"/>
                    </a:cubicBezTo>
                    <a:cubicBezTo>
                      <a:pt x="1121461" y="335271"/>
                      <a:pt x="1118604" y="332406"/>
                      <a:pt x="1115032" y="329540"/>
                    </a:cubicBezTo>
                    <a:cubicBezTo>
                      <a:pt x="1115032" y="329540"/>
                      <a:pt x="1115032" y="329540"/>
                      <a:pt x="1115032" y="289421"/>
                    </a:cubicBezTo>
                    <a:cubicBezTo>
                      <a:pt x="1105745" y="277242"/>
                      <a:pt x="1091457" y="237839"/>
                      <a:pt x="1087171" y="225660"/>
                    </a:cubicBezTo>
                    <a:cubicBezTo>
                      <a:pt x="1076455" y="218496"/>
                      <a:pt x="1073598" y="207034"/>
                      <a:pt x="1072169" y="200586"/>
                    </a:cubicBezTo>
                    <a:cubicBezTo>
                      <a:pt x="1072169" y="200586"/>
                      <a:pt x="1072169" y="200586"/>
                      <a:pt x="1072169" y="199870"/>
                    </a:cubicBezTo>
                    <a:cubicBezTo>
                      <a:pt x="1072169" y="199870"/>
                      <a:pt x="1072169" y="199870"/>
                      <a:pt x="1084314" y="205601"/>
                    </a:cubicBezTo>
                    <a:cubicBezTo>
                      <a:pt x="1085742" y="209899"/>
                      <a:pt x="1088600" y="214198"/>
                      <a:pt x="1094315" y="217064"/>
                    </a:cubicBezTo>
                    <a:cubicBezTo>
                      <a:pt x="1095029" y="217780"/>
                      <a:pt x="1095029" y="218496"/>
                      <a:pt x="1095744" y="219929"/>
                    </a:cubicBezTo>
                    <a:cubicBezTo>
                      <a:pt x="1103602" y="242138"/>
                      <a:pt x="1118604" y="278675"/>
                      <a:pt x="1124319" y="284406"/>
                    </a:cubicBezTo>
                    <a:cubicBezTo>
                      <a:pt x="1133605" y="293003"/>
                      <a:pt x="1158609" y="310197"/>
                      <a:pt x="1171467" y="310197"/>
                    </a:cubicBezTo>
                    <a:cubicBezTo>
                      <a:pt x="1185755" y="310197"/>
                      <a:pt x="1210044" y="293003"/>
                      <a:pt x="1219330" y="284406"/>
                    </a:cubicBezTo>
                    <a:cubicBezTo>
                      <a:pt x="1225760" y="278675"/>
                      <a:pt x="1240047" y="242138"/>
                      <a:pt x="1247905" y="219929"/>
                    </a:cubicBezTo>
                    <a:cubicBezTo>
                      <a:pt x="1248620" y="218496"/>
                      <a:pt x="1249334" y="217780"/>
                      <a:pt x="1250049" y="217064"/>
                    </a:cubicBezTo>
                    <a:cubicBezTo>
                      <a:pt x="1255764" y="213481"/>
                      <a:pt x="1258621" y="209183"/>
                      <a:pt x="1260050" y="204168"/>
                    </a:cubicBezTo>
                    <a:cubicBezTo>
                      <a:pt x="1260050" y="204168"/>
                      <a:pt x="1260050" y="204168"/>
                      <a:pt x="1271480" y="198437"/>
                    </a:cubicBezTo>
                    <a:close/>
                    <a:moveTo>
                      <a:pt x="603826" y="114300"/>
                    </a:moveTo>
                    <a:cubicBezTo>
                      <a:pt x="603826" y="114300"/>
                      <a:pt x="643771" y="147875"/>
                      <a:pt x="662317" y="162877"/>
                    </a:cubicBezTo>
                    <a:cubicBezTo>
                      <a:pt x="663031" y="163592"/>
                      <a:pt x="664457" y="163592"/>
                      <a:pt x="665171" y="162877"/>
                    </a:cubicBezTo>
                    <a:cubicBezTo>
                      <a:pt x="690850" y="142875"/>
                      <a:pt x="724376" y="114300"/>
                      <a:pt x="724376" y="114300"/>
                    </a:cubicBezTo>
                    <a:cubicBezTo>
                      <a:pt x="724376" y="114300"/>
                      <a:pt x="775734" y="115014"/>
                      <a:pt x="804267" y="128587"/>
                    </a:cubicBezTo>
                    <a:cubicBezTo>
                      <a:pt x="827093" y="139303"/>
                      <a:pt x="843499" y="179308"/>
                      <a:pt x="849205" y="194310"/>
                    </a:cubicBezTo>
                    <a:cubicBezTo>
                      <a:pt x="849919" y="197167"/>
                      <a:pt x="847779" y="200025"/>
                      <a:pt x="844926" y="200025"/>
                    </a:cubicBezTo>
                    <a:cubicBezTo>
                      <a:pt x="844926" y="200025"/>
                      <a:pt x="844926" y="200025"/>
                      <a:pt x="482562" y="200025"/>
                    </a:cubicBezTo>
                    <a:cubicBezTo>
                      <a:pt x="478996" y="200025"/>
                      <a:pt x="476856" y="197167"/>
                      <a:pt x="478282" y="194310"/>
                    </a:cubicBezTo>
                    <a:cubicBezTo>
                      <a:pt x="483989" y="179308"/>
                      <a:pt x="500395" y="139303"/>
                      <a:pt x="523221" y="128587"/>
                    </a:cubicBezTo>
                    <a:cubicBezTo>
                      <a:pt x="551040" y="115014"/>
                      <a:pt x="603826" y="114300"/>
                      <a:pt x="603826" y="114300"/>
                    </a:cubicBezTo>
                    <a:close/>
                    <a:moveTo>
                      <a:pt x="1170237" y="50800"/>
                    </a:moveTo>
                    <a:cubicBezTo>
                      <a:pt x="1228793" y="50800"/>
                      <a:pt x="1273781" y="93710"/>
                      <a:pt x="1273781" y="148062"/>
                    </a:cubicBezTo>
                    <a:cubicBezTo>
                      <a:pt x="1273781" y="159505"/>
                      <a:pt x="1273781" y="170232"/>
                      <a:pt x="1270211" y="180244"/>
                    </a:cubicBezTo>
                    <a:cubicBezTo>
                      <a:pt x="1269497" y="180244"/>
                      <a:pt x="1268068" y="185251"/>
                      <a:pt x="1259499" y="194548"/>
                    </a:cubicBezTo>
                    <a:cubicBezTo>
                      <a:pt x="1259499" y="195263"/>
                      <a:pt x="1258785" y="195263"/>
                      <a:pt x="1258071" y="195263"/>
                    </a:cubicBezTo>
                    <a:cubicBezTo>
                      <a:pt x="1258071" y="195263"/>
                      <a:pt x="1258071" y="195263"/>
                      <a:pt x="1253072" y="195263"/>
                    </a:cubicBezTo>
                    <a:cubicBezTo>
                      <a:pt x="1252358" y="195263"/>
                      <a:pt x="1251644" y="194548"/>
                      <a:pt x="1251644" y="193117"/>
                    </a:cubicBezTo>
                    <a:cubicBezTo>
                      <a:pt x="1251644" y="188826"/>
                      <a:pt x="1250930" y="174523"/>
                      <a:pt x="1250216" y="128038"/>
                    </a:cubicBezTo>
                    <a:cubicBezTo>
                      <a:pt x="1250216" y="126607"/>
                      <a:pt x="1248074" y="125177"/>
                      <a:pt x="1246645" y="126607"/>
                    </a:cubicBezTo>
                    <a:cubicBezTo>
                      <a:pt x="1232363" y="137335"/>
                      <a:pt x="1199515" y="134474"/>
                      <a:pt x="1195944" y="133759"/>
                    </a:cubicBezTo>
                    <a:cubicBezTo>
                      <a:pt x="1195944" y="133759"/>
                      <a:pt x="1195944" y="133759"/>
                      <a:pt x="1153812" y="138765"/>
                    </a:cubicBezTo>
                    <a:cubicBezTo>
                      <a:pt x="1151670" y="138765"/>
                      <a:pt x="1150242" y="137335"/>
                      <a:pt x="1151670" y="135904"/>
                    </a:cubicBezTo>
                    <a:cubicBezTo>
                      <a:pt x="1153812" y="133044"/>
                      <a:pt x="1155241" y="129468"/>
                      <a:pt x="1156669" y="126607"/>
                    </a:cubicBezTo>
                    <a:cubicBezTo>
                      <a:pt x="1157383" y="124462"/>
                      <a:pt x="1155241" y="123031"/>
                      <a:pt x="1153812" y="123747"/>
                    </a:cubicBezTo>
                    <a:cubicBezTo>
                      <a:pt x="1141673" y="133044"/>
                      <a:pt x="1121678" y="143056"/>
                      <a:pt x="1114537" y="146632"/>
                    </a:cubicBezTo>
                    <a:cubicBezTo>
                      <a:pt x="1113109" y="148062"/>
                      <a:pt x="1110966" y="146632"/>
                      <a:pt x="1111680" y="145201"/>
                    </a:cubicBezTo>
                    <a:cubicBezTo>
                      <a:pt x="1111680" y="145201"/>
                      <a:pt x="1111680" y="145201"/>
                      <a:pt x="1113823" y="130898"/>
                    </a:cubicBezTo>
                    <a:cubicBezTo>
                      <a:pt x="1113823" y="129468"/>
                      <a:pt x="1112395" y="128753"/>
                      <a:pt x="1110966" y="129468"/>
                    </a:cubicBezTo>
                    <a:cubicBezTo>
                      <a:pt x="1086687" y="139480"/>
                      <a:pt x="1088115" y="181675"/>
                      <a:pt x="1088115" y="191687"/>
                    </a:cubicBezTo>
                    <a:cubicBezTo>
                      <a:pt x="1088115" y="193117"/>
                      <a:pt x="1087401" y="193833"/>
                      <a:pt x="1085973" y="193833"/>
                    </a:cubicBezTo>
                    <a:cubicBezTo>
                      <a:pt x="1085973" y="193833"/>
                      <a:pt x="1085973" y="193833"/>
                      <a:pt x="1083116" y="193117"/>
                    </a:cubicBezTo>
                    <a:cubicBezTo>
                      <a:pt x="1082402" y="193117"/>
                      <a:pt x="1080974" y="193117"/>
                      <a:pt x="1080974" y="192402"/>
                    </a:cubicBezTo>
                    <a:cubicBezTo>
                      <a:pt x="1080260" y="190972"/>
                      <a:pt x="1078118" y="187396"/>
                      <a:pt x="1071691" y="180960"/>
                    </a:cubicBezTo>
                    <a:cubicBezTo>
                      <a:pt x="1067406" y="170232"/>
                      <a:pt x="1067406" y="159505"/>
                      <a:pt x="1067406" y="148062"/>
                    </a:cubicBezTo>
                    <a:cubicBezTo>
                      <a:pt x="1067406" y="93710"/>
                      <a:pt x="1112395" y="50800"/>
                      <a:pt x="1170237" y="50800"/>
                    </a:cubicBezTo>
                    <a:close/>
                    <a:moveTo>
                      <a:pt x="182375" y="50800"/>
                    </a:moveTo>
                    <a:cubicBezTo>
                      <a:pt x="238052" y="50800"/>
                      <a:pt x="281594" y="97090"/>
                      <a:pt x="281594" y="153349"/>
                    </a:cubicBezTo>
                    <a:cubicBezTo>
                      <a:pt x="281594" y="165456"/>
                      <a:pt x="281594" y="177562"/>
                      <a:pt x="277311" y="188245"/>
                    </a:cubicBezTo>
                    <a:cubicBezTo>
                      <a:pt x="277311" y="188957"/>
                      <a:pt x="277311" y="188957"/>
                      <a:pt x="277311" y="188957"/>
                    </a:cubicBezTo>
                    <a:cubicBezTo>
                      <a:pt x="267318" y="196791"/>
                      <a:pt x="267318" y="201776"/>
                      <a:pt x="267318" y="201776"/>
                    </a:cubicBezTo>
                    <a:cubicBezTo>
                      <a:pt x="260893" y="201776"/>
                      <a:pt x="260893" y="201776"/>
                      <a:pt x="260893" y="201776"/>
                    </a:cubicBezTo>
                    <a:cubicBezTo>
                      <a:pt x="260893" y="201776"/>
                      <a:pt x="265890" y="141955"/>
                      <a:pt x="236624" y="132697"/>
                    </a:cubicBezTo>
                    <a:cubicBezTo>
                      <a:pt x="236624" y="132697"/>
                      <a:pt x="118132" y="185396"/>
                      <a:pt x="106711" y="127712"/>
                    </a:cubicBezTo>
                    <a:cubicBezTo>
                      <a:pt x="105284" y="198927"/>
                      <a:pt x="105284" y="203200"/>
                      <a:pt x="105284" y="203200"/>
                    </a:cubicBezTo>
                    <a:cubicBezTo>
                      <a:pt x="98146" y="203200"/>
                      <a:pt x="98146" y="203200"/>
                      <a:pt x="98146" y="203200"/>
                    </a:cubicBezTo>
                    <a:cubicBezTo>
                      <a:pt x="89580" y="191805"/>
                      <a:pt x="87439" y="187533"/>
                      <a:pt x="87439" y="187533"/>
                    </a:cubicBezTo>
                    <a:cubicBezTo>
                      <a:pt x="83156" y="176850"/>
                      <a:pt x="83870" y="164744"/>
                      <a:pt x="83870" y="153349"/>
                    </a:cubicBezTo>
                    <a:cubicBezTo>
                      <a:pt x="83870" y="97090"/>
                      <a:pt x="126698" y="50800"/>
                      <a:pt x="182375" y="50800"/>
                    </a:cubicBezTo>
                    <a:close/>
                    <a:moveTo>
                      <a:pt x="764194" y="0"/>
                    </a:moveTo>
                    <a:cubicBezTo>
                      <a:pt x="764194" y="715"/>
                      <a:pt x="764194" y="715"/>
                      <a:pt x="764194" y="715"/>
                    </a:cubicBezTo>
                    <a:cubicBezTo>
                      <a:pt x="763475" y="5723"/>
                      <a:pt x="760599" y="17168"/>
                      <a:pt x="749814" y="23607"/>
                    </a:cubicBezTo>
                    <a:cubicBezTo>
                      <a:pt x="744781" y="35052"/>
                      <a:pt x="728245" y="74397"/>
                      <a:pt x="719617" y="86558"/>
                    </a:cubicBezTo>
                    <a:cubicBezTo>
                      <a:pt x="719617" y="86558"/>
                      <a:pt x="719617" y="86558"/>
                      <a:pt x="719617" y="106588"/>
                    </a:cubicBezTo>
                    <a:cubicBezTo>
                      <a:pt x="719617" y="106588"/>
                      <a:pt x="719617" y="106588"/>
                      <a:pt x="718179" y="108734"/>
                    </a:cubicBezTo>
                    <a:cubicBezTo>
                      <a:pt x="718179" y="108734"/>
                      <a:pt x="715303" y="112311"/>
                      <a:pt x="710270" y="115888"/>
                    </a:cubicBezTo>
                    <a:cubicBezTo>
                      <a:pt x="710270" y="115888"/>
                      <a:pt x="710270" y="115888"/>
                      <a:pt x="710270" y="93712"/>
                    </a:cubicBezTo>
                    <a:cubicBezTo>
                      <a:pt x="698048" y="103011"/>
                      <a:pt x="677916" y="113742"/>
                      <a:pt x="664256" y="113742"/>
                    </a:cubicBezTo>
                    <a:cubicBezTo>
                      <a:pt x="650595" y="113742"/>
                      <a:pt x="631183" y="103011"/>
                      <a:pt x="618960" y="93712"/>
                    </a:cubicBezTo>
                    <a:cubicBezTo>
                      <a:pt x="618960" y="93712"/>
                      <a:pt x="618960" y="93712"/>
                      <a:pt x="618960" y="115888"/>
                    </a:cubicBezTo>
                    <a:cubicBezTo>
                      <a:pt x="613927" y="112311"/>
                      <a:pt x="611770" y="108734"/>
                      <a:pt x="611051" y="108734"/>
                    </a:cubicBezTo>
                    <a:cubicBezTo>
                      <a:pt x="611051" y="108734"/>
                      <a:pt x="611051" y="108734"/>
                      <a:pt x="609613" y="106588"/>
                    </a:cubicBezTo>
                    <a:cubicBezTo>
                      <a:pt x="609613" y="106588"/>
                      <a:pt x="609613" y="106588"/>
                      <a:pt x="609613" y="86558"/>
                    </a:cubicBezTo>
                    <a:cubicBezTo>
                      <a:pt x="600986" y="74397"/>
                      <a:pt x="584449" y="35052"/>
                      <a:pt x="580135" y="23607"/>
                    </a:cubicBezTo>
                    <a:cubicBezTo>
                      <a:pt x="569351" y="17168"/>
                      <a:pt x="567194" y="7153"/>
                      <a:pt x="565756" y="1431"/>
                    </a:cubicBezTo>
                    <a:cubicBezTo>
                      <a:pt x="565756" y="715"/>
                      <a:pt x="565756" y="715"/>
                      <a:pt x="565756" y="715"/>
                    </a:cubicBezTo>
                    <a:cubicBezTo>
                      <a:pt x="565756" y="715"/>
                      <a:pt x="565756" y="715"/>
                      <a:pt x="575821" y="5723"/>
                    </a:cubicBezTo>
                    <a:cubicBezTo>
                      <a:pt x="577259" y="9300"/>
                      <a:pt x="580135" y="13592"/>
                      <a:pt x="585887" y="15738"/>
                    </a:cubicBezTo>
                    <a:cubicBezTo>
                      <a:pt x="586606" y="16453"/>
                      <a:pt x="587325" y="17168"/>
                      <a:pt x="588044" y="18599"/>
                    </a:cubicBezTo>
                    <a:cubicBezTo>
                      <a:pt x="596672" y="39345"/>
                      <a:pt x="611770" y="75828"/>
                      <a:pt x="617522" y="81551"/>
                    </a:cubicBezTo>
                    <a:cubicBezTo>
                      <a:pt x="627588" y="89420"/>
                      <a:pt x="650595" y="104442"/>
                      <a:pt x="664256" y="104442"/>
                    </a:cubicBezTo>
                    <a:cubicBezTo>
                      <a:pt x="677916" y="104442"/>
                      <a:pt x="702362" y="89420"/>
                      <a:pt x="711708" y="81551"/>
                    </a:cubicBezTo>
                    <a:cubicBezTo>
                      <a:pt x="717460" y="75828"/>
                      <a:pt x="732559" y="39345"/>
                      <a:pt x="741186" y="18599"/>
                    </a:cubicBezTo>
                    <a:cubicBezTo>
                      <a:pt x="741905" y="17168"/>
                      <a:pt x="742624" y="16453"/>
                      <a:pt x="743343" y="15738"/>
                    </a:cubicBezTo>
                    <a:cubicBezTo>
                      <a:pt x="749095" y="13592"/>
                      <a:pt x="751971" y="9300"/>
                      <a:pt x="753409" y="5723"/>
                    </a:cubicBezTo>
                    <a:cubicBezTo>
                      <a:pt x="753409" y="5723"/>
                      <a:pt x="753409" y="5723"/>
                      <a:pt x="764194" y="0"/>
                    </a:cubicBezTo>
                    <a:close/>
                  </a:path>
                </a:pathLst>
              </a:custGeom>
              <a:solidFill>
                <a:schemeClr val="accent1">
                  <a:lumMod val="100000"/>
                </a:schemeClr>
              </a:solidFill>
              <a:ln>
                <a:noFill/>
              </a:ln>
            </p:spPr>
            <p:txBody>
              <a:bodyPr vert="horz" wrap="square" lIns="64008" tIns="32004" rIns="64008" bIns="32004" numCol="1" anchor="t" anchorCtr="0" compatLnSpc="1">
                <a:prstTxWarp prst="textNoShape">
                  <a:avLst/>
                </a:prstTxWarp>
                <a:noAutofit/>
              </a:bodyPr>
              <a:lstStyle/>
              <a:p>
                <a:endParaRPr lang="en-US" dirty="0">
                  <a:sym typeface="Georgia" panose="02040502050405020303" pitchFamily="18" charset="0"/>
                </a:endParaRPr>
              </a:p>
            </p:txBody>
          </p:sp>
          <p:sp>
            <p:nvSpPr>
              <p:cNvPr id="44" name="Freeform 13">
                <a:extLst>
                  <a:ext uri="{FF2B5EF4-FFF2-40B4-BE49-F238E27FC236}">
                    <a16:creationId xmlns:a16="http://schemas.microsoft.com/office/drawing/2014/main" id="{137C7AC0-272A-4287-92F2-AB0BAC4C13A4}"/>
                  </a:ext>
                </a:extLst>
              </p:cNvPr>
              <p:cNvSpPr>
                <a:spLocks/>
              </p:cNvSpPr>
              <p:nvPr/>
            </p:nvSpPr>
            <p:spPr bwMode="auto">
              <a:xfrm>
                <a:off x="6603395" y="2776538"/>
                <a:ext cx="1348393" cy="1019175"/>
              </a:xfrm>
              <a:custGeom>
                <a:avLst/>
                <a:gdLst>
                  <a:gd name="connsiteX0" fmla="*/ 691518 w 1348393"/>
                  <a:gd name="connsiteY0" fmla="*/ 855662 h 1019175"/>
                  <a:gd name="connsiteX1" fmla="*/ 709707 w 1348393"/>
                  <a:gd name="connsiteY1" fmla="*/ 859965 h 1019175"/>
                  <a:gd name="connsiteX2" fmla="*/ 711106 w 1348393"/>
                  <a:gd name="connsiteY2" fmla="*/ 864985 h 1019175"/>
                  <a:gd name="connsiteX3" fmla="*/ 699213 w 1348393"/>
                  <a:gd name="connsiteY3" fmla="*/ 899409 h 1019175"/>
                  <a:gd name="connsiteX4" fmla="*/ 699213 w 1348393"/>
                  <a:gd name="connsiteY4" fmla="*/ 902278 h 1019175"/>
                  <a:gd name="connsiteX5" fmla="*/ 709707 w 1348393"/>
                  <a:gd name="connsiteY5" fmla="*/ 1014872 h 1019175"/>
                  <a:gd name="connsiteX6" fmla="*/ 706908 w 1348393"/>
                  <a:gd name="connsiteY6" fmla="*/ 1017741 h 1019175"/>
                  <a:gd name="connsiteX7" fmla="*/ 690818 w 1348393"/>
                  <a:gd name="connsiteY7" fmla="*/ 1019175 h 1019175"/>
                  <a:gd name="connsiteX8" fmla="*/ 674728 w 1348393"/>
                  <a:gd name="connsiteY8" fmla="*/ 1017741 h 1019175"/>
                  <a:gd name="connsiteX9" fmla="*/ 671929 w 1348393"/>
                  <a:gd name="connsiteY9" fmla="*/ 1014872 h 1019175"/>
                  <a:gd name="connsiteX10" fmla="*/ 683123 w 1348393"/>
                  <a:gd name="connsiteY10" fmla="*/ 900843 h 1019175"/>
                  <a:gd name="connsiteX11" fmla="*/ 683123 w 1348393"/>
                  <a:gd name="connsiteY11" fmla="*/ 899409 h 1019175"/>
                  <a:gd name="connsiteX12" fmla="*/ 670530 w 1348393"/>
                  <a:gd name="connsiteY12" fmla="*/ 864985 h 1019175"/>
                  <a:gd name="connsiteX13" fmla="*/ 671929 w 1348393"/>
                  <a:gd name="connsiteY13" fmla="*/ 859965 h 1019175"/>
                  <a:gd name="connsiteX14" fmla="*/ 691518 w 1348393"/>
                  <a:gd name="connsiteY14" fmla="*/ 855662 h 1019175"/>
                  <a:gd name="connsiteX15" fmla="*/ 192693 w 1348393"/>
                  <a:gd name="connsiteY15" fmla="*/ 687387 h 1019175"/>
                  <a:gd name="connsiteX16" fmla="*/ 291118 w 1348393"/>
                  <a:gd name="connsiteY16" fmla="*/ 786632 h 1019175"/>
                  <a:gd name="connsiteX17" fmla="*/ 285412 w 1348393"/>
                  <a:gd name="connsiteY17" fmla="*/ 827330 h 1019175"/>
                  <a:gd name="connsiteX18" fmla="*/ 247611 w 1348393"/>
                  <a:gd name="connsiteY18" fmla="*/ 767355 h 1019175"/>
                  <a:gd name="connsiteX19" fmla="*/ 246185 w 1348393"/>
                  <a:gd name="connsiteY19" fmla="*/ 767355 h 1019175"/>
                  <a:gd name="connsiteX20" fmla="*/ 117091 w 1348393"/>
                  <a:gd name="connsiteY20" fmla="*/ 835898 h 1019175"/>
                  <a:gd name="connsiteX21" fmla="*/ 116378 w 1348393"/>
                  <a:gd name="connsiteY21" fmla="*/ 835898 h 1019175"/>
                  <a:gd name="connsiteX22" fmla="*/ 109959 w 1348393"/>
                  <a:gd name="connsiteY22" fmla="*/ 835898 h 1019175"/>
                  <a:gd name="connsiteX23" fmla="*/ 108532 w 1348393"/>
                  <a:gd name="connsiteY23" fmla="*/ 835184 h 1019175"/>
                  <a:gd name="connsiteX24" fmla="*/ 97834 w 1348393"/>
                  <a:gd name="connsiteY24" fmla="*/ 820190 h 1019175"/>
                  <a:gd name="connsiteX25" fmla="*/ 94268 w 1348393"/>
                  <a:gd name="connsiteY25" fmla="*/ 786632 h 1019175"/>
                  <a:gd name="connsiteX26" fmla="*/ 192693 w 1348393"/>
                  <a:gd name="connsiteY26" fmla="*/ 687387 h 1019175"/>
                  <a:gd name="connsiteX27" fmla="*/ 1105315 w 1348393"/>
                  <a:gd name="connsiteY27" fmla="*/ 476250 h 1019175"/>
                  <a:gd name="connsiteX28" fmla="*/ 1178454 w 1348393"/>
                  <a:gd name="connsiteY28" fmla="*/ 510102 h 1019175"/>
                  <a:gd name="connsiteX29" fmla="*/ 1248724 w 1348393"/>
                  <a:gd name="connsiteY29" fmla="*/ 476250 h 1019175"/>
                  <a:gd name="connsiteX30" fmla="*/ 1348393 w 1348393"/>
                  <a:gd name="connsiteY30" fmla="*/ 546836 h 1019175"/>
                  <a:gd name="connsiteX31" fmla="*/ 1348393 w 1348393"/>
                  <a:gd name="connsiteY31" fmla="*/ 548276 h 1019175"/>
                  <a:gd name="connsiteX32" fmla="*/ 1343374 w 1348393"/>
                  <a:gd name="connsiteY32" fmla="*/ 554038 h 1019175"/>
                  <a:gd name="connsiteX33" fmla="*/ 1012817 w 1348393"/>
                  <a:gd name="connsiteY33" fmla="*/ 554038 h 1019175"/>
                  <a:gd name="connsiteX34" fmla="*/ 1007797 w 1348393"/>
                  <a:gd name="connsiteY34" fmla="*/ 548276 h 1019175"/>
                  <a:gd name="connsiteX35" fmla="*/ 1008514 w 1348393"/>
                  <a:gd name="connsiteY35" fmla="*/ 543234 h 1019175"/>
                  <a:gd name="connsiteX36" fmla="*/ 1105315 w 1348393"/>
                  <a:gd name="connsiteY36" fmla="*/ 476250 h 1019175"/>
                  <a:gd name="connsiteX37" fmla="*/ 690450 w 1348393"/>
                  <a:gd name="connsiteY37" fmla="*/ 468312 h 1019175"/>
                  <a:gd name="connsiteX38" fmla="*/ 825387 w 1348393"/>
                  <a:gd name="connsiteY38" fmla="*/ 607562 h 1019175"/>
                  <a:gd name="connsiteX39" fmla="*/ 820363 w 1348393"/>
                  <a:gd name="connsiteY39" fmla="*/ 653978 h 1019175"/>
                  <a:gd name="connsiteX40" fmla="*/ 806008 w 1348393"/>
                  <a:gd name="connsiteY40" fmla="*/ 674687 h 1019175"/>
                  <a:gd name="connsiteX41" fmla="*/ 795960 w 1348393"/>
                  <a:gd name="connsiteY41" fmla="*/ 674687 h 1019175"/>
                  <a:gd name="connsiteX42" fmla="*/ 794524 w 1348393"/>
                  <a:gd name="connsiteY42" fmla="*/ 573285 h 1019175"/>
                  <a:gd name="connsiteX43" fmla="*/ 617239 w 1348393"/>
                  <a:gd name="connsiteY43" fmla="*/ 578998 h 1019175"/>
                  <a:gd name="connsiteX44" fmla="*/ 584223 w 1348393"/>
                  <a:gd name="connsiteY44" fmla="*/ 673259 h 1019175"/>
                  <a:gd name="connsiteX45" fmla="*/ 574892 w 1348393"/>
                  <a:gd name="connsiteY45" fmla="*/ 671831 h 1019175"/>
                  <a:gd name="connsiteX46" fmla="*/ 561254 w 1348393"/>
                  <a:gd name="connsiteY46" fmla="*/ 655406 h 1019175"/>
                  <a:gd name="connsiteX47" fmla="*/ 556948 w 1348393"/>
                  <a:gd name="connsiteY47" fmla="*/ 607562 h 1019175"/>
                  <a:gd name="connsiteX48" fmla="*/ 690450 w 1348393"/>
                  <a:gd name="connsiteY48" fmla="*/ 468312 h 1019175"/>
                  <a:gd name="connsiteX49" fmla="*/ 128400 w 1348393"/>
                  <a:gd name="connsiteY49" fmla="*/ 468312 h 1019175"/>
                  <a:gd name="connsiteX50" fmla="*/ 163427 w 1348393"/>
                  <a:gd name="connsiteY50" fmla="*/ 492601 h 1019175"/>
                  <a:gd name="connsiteX51" fmla="*/ 189875 w 1348393"/>
                  <a:gd name="connsiteY51" fmla="*/ 497602 h 1019175"/>
                  <a:gd name="connsiteX52" fmla="*/ 215609 w 1348393"/>
                  <a:gd name="connsiteY52" fmla="*/ 492601 h 1019175"/>
                  <a:gd name="connsiteX53" fmla="*/ 251350 w 1348393"/>
                  <a:gd name="connsiteY53" fmla="*/ 468312 h 1019175"/>
                  <a:gd name="connsiteX54" fmla="*/ 332840 w 1348393"/>
                  <a:gd name="connsiteY54" fmla="*/ 481885 h 1019175"/>
                  <a:gd name="connsiteX55" fmla="*/ 379303 w 1348393"/>
                  <a:gd name="connsiteY55" fmla="*/ 548322 h 1019175"/>
                  <a:gd name="connsiteX56" fmla="*/ 375014 w 1348393"/>
                  <a:gd name="connsiteY56" fmla="*/ 554037 h 1019175"/>
                  <a:gd name="connsiteX57" fmla="*/ 4736 w 1348393"/>
                  <a:gd name="connsiteY57" fmla="*/ 554037 h 1019175"/>
                  <a:gd name="connsiteX58" fmla="*/ 447 w 1348393"/>
                  <a:gd name="connsiteY58" fmla="*/ 548322 h 1019175"/>
                  <a:gd name="connsiteX59" fmla="*/ 46196 w 1348393"/>
                  <a:gd name="connsiteY59" fmla="*/ 481885 h 1019175"/>
                  <a:gd name="connsiteX60" fmla="*/ 128400 w 1348393"/>
                  <a:gd name="connsiteY60" fmla="*/ 468312 h 1019175"/>
                  <a:gd name="connsiteX61" fmla="*/ 759004 w 1348393"/>
                  <a:gd name="connsiteY61" fmla="*/ 188912 h 1019175"/>
                  <a:gd name="connsiteX62" fmla="*/ 783243 w 1348393"/>
                  <a:gd name="connsiteY62" fmla="*/ 240347 h 1019175"/>
                  <a:gd name="connsiteX63" fmla="*/ 734030 w 1348393"/>
                  <a:gd name="connsiteY63" fmla="*/ 257493 h 1019175"/>
                  <a:gd name="connsiteX64" fmla="*/ 734030 w 1348393"/>
                  <a:gd name="connsiteY64" fmla="*/ 239633 h 1019175"/>
                  <a:gd name="connsiteX65" fmla="*/ 752393 w 1348393"/>
                  <a:gd name="connsiteY65" fmla="*/ 205343 h 1019175"/>
                  <a:gd name="connsiteX66" fmla="*/ 759004 w 1348393"/>
                  <a:gd name="connsiteY66" fmla="*/ 188912 h 1019175"/>
                  <a:gd name="connsiteX67" fmla="*/ 580565 w 1348393"/>
                  <a:gd name="connsiteY67" fmla="*/ 188912 h 1019175"/>
                  <a:gd name="connsiteX68" fmla="*/ 587673 w 1348393"/>
                  <a:gd name="connsiteY68" fmla="*/ 206057 h 1019175"/>
                  <a:gd name="connsiteX69" fmla="*/ 605443 w 1348393"/>
                  <a:gd name="connsiteY69" fmla="*/ 240347 h 1019175"/>
                  <a:gd name="connsiteX70" fmla="*/ 605443 w 1348393"/>
                  <a:gd name="connsiteY70" fmla="*/ 257493 h 1019175"/>
                  <a:gd name="connsiteX71" fmla="*/ 557818 w 1348393"/>
                  <a:gd name="connsiteY71" fmla="*/ 241062 h 1019175"/>
                  <a:gd name="connsiteX72" fmla="*/ 580565 w 1348393"/>
                  <a:gd name="connsiteY72" fmla="*/ 188912 h 1019175"/>
                  <a:gd name="connsiteX73" fmla="*/ 671324 w 1348393"/>
                  <a:gd name="connsiteY73" fmla="*/ 0 h 1019175"/>
                  <a:gd name="connsiteX74" fmla="*/ 769824 w 1348393"/>
                  <a:gd name="connsiteY74" fmla="*/ 99959 h 1019175"/>
                  <a:gd name="connsiteX75" fmla="*/ 766229 w 1348393"/>
                  <a:gd name="connsiteY75" fmla="*/ 133517 h 1019175"/>
                  <a:gd name="connsiteX76" fmla="*/ 755445 w 1348393"/>
                  <a:gd name="connsiteY76" fmla="*/ 148511 h 1019175"/>
                  <a:gd name="connsiteX77" fmla="*/ 754007 w 1348393"/>
                  <a:gd name="connsiteY77" fmla="*/ 149225 h 1019175"/>
                  <a:gd name="connsiteX78" fmla="*/ 748255 w 1348393"/>
                  <a:gd name="connsiteY78" fmla="*/ 149225 h 1019175"/>
                  <a:gd name="connsiteX79" fmla="*/ 747536 w 1348393"/>
                  <a:gd name="connsiteY79" fmla="*/ 149225 h 1019175"/>
                  <a:gd name="connsiteX80" fmla="*/ 617401 w 1348393"/>
                  <a:gd name="connsiteY80" fmla="*/ 79968 h 1019175"/>
                  <a:gd name="connsiteX81" fmla="*/ 616682 w 1348393"/>
                  <a:gd name="connsiteY81" fmla="*/ 79968 h 1019175"/>
                  <a:gd name="connsiteX82" fmla="*/ 577138 w 1348393"/>
                  <a:gd name="connsiteY82" fmla="*/ 140657 h 1019175"/>
                  <a:gd name="connsiteX83" fmla="*/ 572105 w 1348393"/>
                  <a:gd name="connsiteY83" fmla="*/ 99959 h 1019175"/>
                  <a:gd name="connsiteX84" fmla="*/ 671324 w 1348393"/>
                  <a:gd name="connsiteY84"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48393" h="1019175">
                    <a:moveTo>
                      <a:pt x="691518" y="855662"/>
                    </a:moveTo>
                    <a:cubicBezTo>
                      <a:pt x="697814" y="855662"/>
                      <a:pt x="705509" y="857814"/>
                      <a:pt x="709707" y="859965"/>
                    </a:cubicBezTo>
                    <a:cubicBezTo>
                      <a:pt x="711106" y="859965"/>
                      <a:pt x="711805" y="862834"/>
                      <a:pt x="711106" y="864985"/>
                    </a:cubicBezTo>
                    <a:cubicBezTo>
                      <a:pt x="711106" y="864985"/>
                      <a:pt x="711106" y="864985"/>
                      <a:pt x="699213" y="899409"/>
                    </a:cubicBezTo>
                    <a:cubicBezTo>
                      <a:pt x="699213" y="900126"/>
                      <a:pt x="698513" y="900843"/>
                      <a:pt x="699213" y="902278"/>
                    </a:cubicBezTo>
                    <a:cubicBezTo>
                      <a:pt x="699213" y="902278"/>
                      <a:pt x="699213" y="894389"/>
                      <a:pt x="709707" y="1014872"/>
                    </a:cubicBezTo>
                    <a:cubicBezTo>
                      <a:pt x="709707" y="1016306"/>
                      <a:pt x="709007" y="1017741"/>
                      <a:pt x="706908" y="1017741"/>
                    </a:cubicBezTo>
                    <a:cubicBezTo>
                      <a:pt x="701312" y="1018458"/>
                      <a:pt x="696415" y="1019175"/>
                      <a:pt x="690818" y="1019175"/>
                    </a:cubicBezTo>
                    <a:cubicBezTo>
                      <a:pt x="685221" y="1019175"/>
                      <a:pt x="680324" y="1018458"/>
                      <a:pt x="674728" y="1017741"/>
                    </a:cubicBezTo>
                    <a:cubicBezTo>
                      <a:pt x="673329" y="1017741"/>
                      <a:pt x="671929" y="1016306"/>
                      <a:pt x="671929" y="1014872"/>
                    </a:cubicBezTo>
                    <a:cubicBezTo>
                      <a:pt x="673329" y="1004115"/>
                      <a:pt x="677526" y="963236"/>
                      <a:pt x="683123" y="900843"/>
                    </a:cubicBezTo>
                    <a:cubicBezTo>
                      <a:pt x="683123" y="900126"/>
                      <a:pt x="683123" y="900126"/>
                      <a:pt x="683123" y="899409"/>
                    </a:cubicBezTo>
                    <a:cubicBezTo>
                      <a:pt x="683123" y="899409"/>
                      <a:pt x="683123" y="899409"/>
                      <a:pt x="670530" y="864985"/>
                    </a:cubicBezTo>
                    <a:cubicBezTo>
                      <a:pt x="670530" y="862834"/>
                      <a:pt x="670530" y="859965"/>
                      <a:pt x="671929" y="859965"/>
                    </a:cubicBezTo>
                    <a:cubicBezTo>
                      <a:pt x="676127" y="857814"/>
                      <a:pt x="684522" y="855662"/>
                      <a:pt x="691518" y="855662"/>
                    </a:cubicBezTo>
                    <a:close/>
                    <a:moveTo>
                      <a:pt x="192693" y="687387"/>
                    </a:moveTo>
                    <a:cubicBezTo>
                      <a:pt x="248324" y="687387"/>
                      <a:pt x="291118" y="732369"/>
                      <a:pt x="291118" y="786632"/>
                    </a:cubicBezTo>
                    <a:cubicBezTo>
                      <a:pt x="291118" y="798770"/>
                      <a:pt x="289691" y="817334"/>
                      <a:pt x="285412" y="827330"/>
                    </a:cubicBezTo>
                    <a:cubicBezTo>
                      <a:pt x="276140" y="836612"/>
                      <a:pt x="276853" y="776637"/>
                      <a:pt x="247611" y="767355"/>
                    </a:cubicBezTo>
                    <a:cubicBezTo>
                      <a:pt x="246898" y="767355"/>
                      <a:pt x="246898" y="767355"/>
                      <a:pt x="246185" y="767355"/>
                    </a:cubicBezTo>
                    <a:cubicBezTo>
                      <a:pt x="117091" y="835898"/>
                      <a:pt x="117091" y="835898"/>
                      <a:pt x="117091" y="835898"/>
                    </a:cubicBezTo>
                    <a:cubicBezTo>
                      <a:pt x="116378" y="835898"/>
                      <a:pt x="116378" y="835898"/>
                      <a:pt x="116378" y="835898"/>
                    </a:cubicBezTo>
                    <a:cubicBezTo>
                      <a:pt x="109959" y="835898"/>
                      <a:pt x="109959" y="835898"/>
                      <a:pt x="109959" y="835898"/>
                    </a:cubicBezTo>
                    <a:cubicBezTo>
                      <a:pt x="109245" y="835898"/>
                      <a:pt x="109245" y="835898"/>
                      <a:pt x="108532" y="835184"/>
                    </a:cubicBezTo>
                    <a:cubicBezTo>
                      <a:pt x="99974" y="825188"/>
                      <a:pt x="97834" y="820190"/>
                      <a:pt x="97834" y="820190"/>
                    </a:cubicBezTo>
                    <a:cubicBezTo>
                      <a:pt x="94268" y="810194"/>
                      <a:pt x="94268" y="798770"/>
                      <a:pt x="94268" y="786632"/>
                    </a:cubicBezTo>
                    <a:cubicBezTo>
                      <a:pt x="94268" y="732369"/>
                      <a:pt x="137061" y="687387"/>
                      <a:pt x="192693" y="687387"/>
                    </a:cubicBezTo>
                    <a:close/>
                    <a:moveTo>
                      <a:pt x="1105315" y="476250"/>
                    </a:moveTo>
                    <a:cubicBezTo>
                      <a:pt x="1114637" y="485613"/>
                      <a:pt x="1133997" y="510102"/>
                      <a:pt x="1178454" y="510102"/>
                    </a:cubicBezTo>
                    <a:cubicBezTo>
                      <a:pt x="1220759" y="510102"/>
                      <a:pt x="1237968" y="489935"/>
                      <a:pt x="1248724" y="476250"/>
                    </a:cubicBezTo>
                    <a:cubicBezTo>
                      <a:pt x="1254460" y="476250"/>
                      <a:pt x="1340506" y="487054"/>
                      <a:pt x="1348393" y="546836"/>
                    </a:cubicBezTo>
                    <a:cubicBezTo>
                      <a:pt x="1348393" y="547556"/>
                      <a:pt x="1348393" y="547556"/>
                      <a:pt x="1348393" y="548276"/>
                    </a:cubicBezTo>
                    <a:cubicBezTo>
                      <a:pt x="1348393" y="551157"/>
                      <a:pt x="1346242" y="554038"/>
                      <a:pt x="1343374" y="554038"/>
                    </a:cubicBezTo>
                    <a:cubicBezTo>
                      <a:pt x="1343374" y="554038"/>
                      <a:pt x="1343374" y="554038"/>
                      <a:pt x="1012817" y="554038"/>
                    </a:cubicBezTo>
                    <a:cubicBezTo>
                      <a:pt x="1009948" y="554038"/>
                      <a:pt x="1007080" y="551157"/>
                      <a:pt x="1007797" y="548276"/>
                    </a:cubicBezTo>
                    <a:cubicBezTo>
                      <a:pt x="1007797" y="546836"/>
                      <a:pt x="1007797" y="544675"/>
                      <a:pt x="1008514" y="543234"/>
                    </a:cubicBezTo>
                    <a:cubicBezTo>
                      <a:pt x="1015685" y="478411"/>
                      <a:pt x="1099579" y="476250"/>
                      <a:pt x="1105315" y="476250"/>
                    </a:cubicBezTo>
                    <a:close/>
                    <a:moveTo>
                      <a:pt x="690450" y="468312"/>
                    </a:moveTo>
                    <a:cubicBezTo>
                      <a:pt x="767250" y="468312"/>
                      <a:pt x="825387" y="531153"/>
                      <a:pt x="825387" y="607562"/>
                    </a:cubicBezTo>
                    <a:cubicBezTo>
                      <a:pt x="825387" y="623986"/>
                      <a:pt x="826105" y="638982"/>
                      <a:pt x="820363" y="653978"/>
                    </a:cubicBezTo>
                    <a:cubicBezTo>
                      <a:pt x="820363" y="653978"/>
                      <a:pt x="817492" y="661119"/>
                      <a:pt x="806008" y="674687"/>
                    </a:cubicBezTo>
                    <a:cubicBezTo>
                      <a:pt x="806008" y="674687"/>
                      <a:pt x="806008" y="674687"/>
                      <a:pt x="795960" y="674687"/>
                    </a:cubicBezTo>
                    <a:cubicBezTo>
                      <a:pt x="795960" y="674687"/>
                      <a:pt x="795960" y="670403"/>
                      <a:pt x="794524" y="573285"/>
                    </a:cubicBezTo>
                    <a:cubicBezTo>
                      <a:pt x="779451" y="651122"/>
                      <a:pt x="617239" y="578998"/>
                      <a:pt x="617239" y="578998"/>
                    </a:cubicBezTo>
                    <a:cubicBezTo>
                      <a:pt x="577045" y="592566"/>
                      <a:pt x="584223" y="673259"/>
                      <a:pt x="584223" y="673259"/>
                    </a:cubicBezTo>
                    <a:cubicBezTo>
                      <a:pt x="584223" y="673259"/>
                      <a:pt x="584223" y="673259"/>
                      <a:pt x="574892" y="671831"/>
                    </a:cubicBezTo>
                    <a:cubicBezTo>
                      <a:pt x="574892" y="671831"/>
                      <a:pt x="574892" y="667546"/>
                      <a:pt x="561254" y="655406"/>
                    </a:cubicBezTo>
                    <a:cubicBezTo>
                      <a:pt x="556230" y="640410"/>
                      <a:pt x="556948" y="624700"/>
                      <a:pt x="556948" y="607562"/>
                    </a:cubicBezTo>
                    <a:cubicBezTo>
                      <a:pt x="556948" y="531153"/>
                      <a:pt x="614368" y="468312"/>
                      <a:pt x="690450" y="468312"/>
                    </a:cubicBezTo>
                    <a:close/>
                    <a:moveTo>
                      <a:pt x="128400" y="468312"/>
                    </a:moveTo>
                    <a:cubicBezTo>
                      <a:pt x="128400" y="468312"/>
                      <a:pt x="139838" y="484743"/>
                      <a:pt x="163427" y="492601"/>
                    </a:cubicBezTo>
                    <a:cubicBezTo>
                      <a:pt x="163427" y="492601"/>
                      <a:pt x="163427" y="492601"/>
                      <a:pt x="189875" y="497602"/>
                    </a:cubicBezTo>
                    <a:cubicBezTo>
                      <a:pt x="189875" y="497602"/>
                      <a:pt x="189875" y="497602"/>
                      <a:pt x="215609" y="492601"/>
                    </a:cubicBezTo>
                    <a:cubicBezTo>
                      <a:pt x="239198" y="484743"/>
                      <a:pt x="251350" y="468312"/>
                      <a:pt x="251350" y="468312"/>
                    </a:cubicBezTo>
                    <a:cubicBezTo>
                      <a:pt x="251350" y="468312"/>
                      <a:pt x="304961" y="469027"/>
                      <a:pt x="332840" y="481885"/>
                    </a:cubicBezTo>
                    <a:cubicBezTo>
                      <a:pt x="356429" y="492601"/>
                      <a:pt x="373584" y="532606"/>
                      <a:pt x="379303" y="548322"/>
                    </a:cubicBezTo>
                    <a:cubicBezTo>
                      <a:pt x="380018" y="551180"/>
                      <a:pt x="377873" y="554037"/>
                      <a:pt x="375014" y="554037"/>
                    </a:cubicBezTo>
                    <a:cubicBezTo>
                      <a:pt x="375014" y="554037"/>
                      <a:pt x="375014" y="554037"/>
                      <a:pt x="4736" y="554037"/>
                    </a:cubicBezTo>
                    <a:cubicBezTo>
                      <a:pt x="1162" y="554037"/>
                      <a:pt x="-982" y="551180"/>
                      <a:pt x="447" y="548322"/>
                    </a:cubicBezTo>
                    <a:cubicBezTo>
                      <a:pt x="6166" y="532606"/>
                      <a:pt x="22607" y="492601"/>
                      <a:pt x="46196" y="481885"/>
                    </a:cubicBezTo>
                    <a:cubicBezTo>
                      <a:pt x="74789" y="469027"/>
                      <a:pt x="128400" y="468312"/>
                      <a:pt x="128400" y="468312"/>
                    </a:cubicBezTo>
                    <a:close/>
                    <a:moveTo>
                      <a:pt x="759004" y="188912"/>
                    </a:moveTo>
                    <a:cubicBezTo>
                      <a:pt x="759739" y="207486"/>
                      <a:pt x="761208" y="238204"/>
                      <a:pt x="783243" y="240347"/>
                    </a:cubicBezTo>
                    <a:cubicBezTo>
                      <a:pt x="762677" y="260350"/>
                      <a:pt x="743579" y="259636"/>
                      <a:pt x="734030" y="257493"/>
                    </a:cubicBezTo>
                    <a:cubicBezTo>
                      <a:pt x="734030" y="257493"/>
                      <a:pt x="734030" y="257493"/>
                      <a:pt x="734030" y="239633"/>
                    </a:cubicBezTo>
                    <a:cubicBezTo>
                      <a:pt x="738437" y="233918"/>
                      <a:pt x="743579" y="224631"/>
                      <a:pt x="752393" y="205343"/>
                    </a:cubicBezTo>
                    <a:cubicBezTo>
                      <a:pt x="755331" y="198913"/>
                      <a:pt x="756800" y="193198"/>
                      <a:pt x="759004" y="188912"/>
                    </a:cubicBezTo>
                    <a:close/>
                    <a:moveTo>
                      <a:pt x="580565" y="188912"/>
                    </a:moveTo>
                    <a:cubicBezTo>
                      <a:pt x="582697" y="193913"/>
                      <a:pt x="585540" y="199628"/>
                      <a:pt x="587673" y="206057"/>
                    </a:cubicBezTo>
                    <a:cubicBezTo>
                      <a:pt x="596203" y="225346"/>
                      <a:pt x="601889" y="234632"/>
                      <a:pt x="605443" y="240347"/>
                    </a:cubicBezTo>
                    <a:cubicBezTo>
                      <a:pt x="605443" y="240347"/>
                      <a:pt x="605443" y="240347"/>
                      <a:pt x="605443" y="257493"/>
                    </a:cubicBezTo>
                    <a:cubicBezTo>
                      <a:pt x="596203" y="259636"/>
                      <a:pt x="577010" y="260350"/>
                      <a:pt x="557818" y="241062"/>
                    </a:cubicBezTo>
                    <a:cubicBezTo>
                      <a:pt x="578432" y="238919"/>
                      <a:pt x="579854" y="208200"/>
                      <a:pt x="580565" y="188912"/>
                    </a:cubicBezTo>
                    <a:close/>
                    <a:moveTo>
                      <a:pt x="671324" y="0"/>
                    </a:moveTo>
                    <a:cubicBezTo>
                      <a:pt x="725967" y="0"/>
                      <a:pt x="769824" y="44268"/>
                      <a:pt x="769824" y="99959"/>
                    </a:cubicBezTo>
                    <a:cubicBezTo>
                      <a:pt x="769824" y="111383"/>
                      <a:pt x="770543" y="122807"/>
                      <a:pt x="766229" y="133517"/>
                    </a:cubicBezTo>
                    <a:cubicBezTo>
                      <a:pt x="766229" y="133517"/>
                      <a:pt x="764791" y="138515"/>
                      <a:pt x="755445" y="148511"/>
                    </a:cubicBezTo>
                    <a:cubicBezTo>
                      <a:pt x="754726" y="149225"/>
                      <a:pt x="754726" y="149225"/>
                      <a:pt x="754007" y="149225"/>
                    </a:cubicBezTo>
                    <a:cubicBezTo>
                      <a:pt x="754007" y="149225"/>
                      <a:pt x="754007" y="149225"/>
                      <a:pt x="748255" y="149225"/>
                    </a:cubicBezTo>
                    <a:cubicBezTo>
                      <a:pt x="747536" y="149225"/>
                      <a:pt x="747536" y="149225"/>
                      <a:pt x="747536" y="149225"/>
                    </a:cubicBezTo>
                    <a:cubicBezTo>
                      <a:pt x="747536" y="149225"/>
                      <a:pt x="747536" y="149225"/>
                      <a:pt x="617401" y="79968"/>
                    </a:cubicBezTo>
                    <a:cubicBezTo>
                      <a:pt x="617401" y="79968"/>
                      <a:pt x="617401" y="79968"/>
                      <a:pt x="616682" y="79968"/>
                    </a:cubicBezTo>
                    <a:cubicBezTo>
                      <a:pt x="586485" y="89250"/>
                      <a:pt x="587204" y="149225"/>
                      <a:pt x="577138" y="140657"/>
                    </a:cubicBezTo>
                    <a:cubicBezTo>
                      <a:pt x="573543" y="129233"/>
                      <a:pt x="572105" y="111383"/>
                      <a:pt x="572105" y="99959"/>
                    </a:cubicBezTo>
                    <a:cubicBezTo>
                      <a:pt x="572105" y="44268"/>
                      <a:pt x="615244" y="0"/>
                      <a:pt x="671324" y="0"/>
                    </a:cubicBezTo>
                    <a:close/>
                  </a:path>
                </a:pathLst>
              </a:custGeom>
              <a:solidFill>
                <a:schemeClr val="tx2">
                  <a:lumMod val="100000"/>
                </a:schemeClr>
              </a:solidFill>
              <a:ln>
                <a:noFill/>
              </a:ln>
            </p:spPr>
            <p:txBody>
              <a:bodyPr vert="horz" wrap="square" lIns="64008" tIns="32004" rIns="64008" bIns="32004" numCol="1" anchor="t" anchorCtr="0" compatLnSpc="1">
                <a:prstTxWarp prst="textNoShape">
                  <a:avLst/>
                </a:prstTxWarp>
                <a:noAutofit/>
              </a:bodyPr>
              <a:lstStyle/>
              <a:p>
                <a:endParaRPr lang="en-US" dirty="0">
                  <a:sym typeface="Georgia" panose="02040502050405020303" pitchFamily="18" charset="0"/>
                </a:endParaRPr>
              </a:p>
            </p:txBody>
          </p:sp>
        </p:grpSp>
      </p:grpSp>
      <p:sp>
        <p:nvSpPr>
          <p:cNvPr id="31" name="NavigationTriangle">
            <a:extLst>
              <a:ext uri="{FF2B5EF4-FFF2-40B4-BE49-F238E27FC236}">
                <a16:creationId xmlns:a16="http://schemas.microsoft.com/office/drawing/2014/main" id="{70259048-1B42-42A9-9489-E15EAC00A82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32" name="NavigationIcon">
            <a:extLst>
              <a:ext uri="{FF2B5EF4-FFF2-40B4-BE49-F238E27FC236}">
                <a16:creationId xmlns:a16="http://schemas.microsoft.com/office/drawing/2014/main" id="{6FC2D315-6CFE-406A-9552-5654ABAF1A8A}"/>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Tree>
    <p:custDataLst>
      <p:tags r:id="rId2"/>
    </p:custDataLst>
    <p:extLst>
      <p:ext uri="{BB962C8B-B14F-4D97-AF65-F5344CB8AC3E}">
        <p14:creationId xmlns:p14="http://schemas.microsoft.com/office/powerpoint/2010/main" val="4069911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0BBA429-54AF-4445-B9CB-44B30E1132C1}"/>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560318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120" name="think-cell Slide" r:id="rId6" imgW="395" imgH="394" progId="TCLayout.ActiveDocument.1">
                  <p:embed/>
                </p:oleObj>
              </mc:Choice>
              <mc:Fallback>
                <p:oleObj name="think-cell Slide" r:id="rId6" imgW="395" imgH="394" progId="TCLayout.ActiveDocument.1">
                  <p:embed/>
                  <p:pic>
                    <p:nvPicPr>
                      <p:cNvPr id="9" name="Object 8" hidden="1">
                        <a:extLst>
                          <a:ext uri="{FF2B5EF4-FFF2-40B4-BE49-F238E27FC236}">
                            <a16:creationId xmlns:a16="http://schemas.microsoft.com/office/drawing/2014/main" id="{E0BBA429-54AF-4445-B9CB-44B30E1132C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1" name="Rectangle 90">
            <a:extLst>
              <a:ext uri="{FF2B5EF4-FFF2-40B4-BE49-F238E27FC236}">
                <a16:creationId xmlns:a16="http://schemas.microsoft.com/office/drawing/2014/main" id="{B2512BB0-B349-4B23-BEE9-03194E7744DB}"/>
              </a:ext>
              <a:ext uri="{C183D7F6-B498-43B3-948B-1728B52AA6E4}">
                <adec:decorative xmlns:adec="http://schemas.microsoft.com/office/drawing/2017/decorative" val="1"/>
              </a:ext>
            </a:extLst>
          </p:cNvPr>
          <p:cNvSpPr/>
          <p:nvPr/>
        </p:nvSpPr>
        <p:spPr>
          <a:xfrm>
            <a:off x="8888413" y="1846263"/>
            <a:ext cx="2662238" cy="4079875"/>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nvGrpSpPr>
          <p:cNvPr id="92" name="Group 91">
            <a:extLst>
              <a:ext uri="{FF2B5EF4-FFF2-40B4-BE49-F238E27FC236}">
                <a16:creationId xmlns:a16="http://schemas.microsoft.com/office/drawing/2014/main" id="{72E3139C-65A2-4DCF-83FF-9D568DAE1D68}"/>
              </a:ext>
              <a:ext uri="{C183D7F6-B498-43B3-948B-1728B52AA6E4}">
                <adec:decorative xmlns:adec="http://schemas.microsoft.com/office/drawing/2017/decorative" val="1"/>
              </a:ext>
            </a:extLst>
          </p:cNvPr>
          <p:cNvGrpSpPr/>
          <p:nvPr/>
        </p:nvGrpSpPr>
        <p:grpSpPr>
          <a:xfrm>
            <a:off x="8745538" y="3749675"/>
            <a:ext cx="274638" cy="273050"/>
            <a:chOff x="5937564" y="3833745"/>
            <a:chExt cx="306171" cy="306910"/>
          </a:xfrm>
        </p:grpSpPr>
        <p:sp>
          <p:nvSpPr>
            <p:cNvPr id="93" name="Freeform 94">
              <a:extLst>
                <a:ext uri="{FF2B5EF4-FFF2-40B4-BE49-F238E27FC236}">
                  <a16:creationId xmlns:a16="http://schemas.microsoft.com/office/drawing/2014/main" id="{E8DF794F-03A6-478D-ADEE-F82B569AC126}"/>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94" name="Freeform 95">
              <a:extLst>
                <a:ext uri="{FF2B5EF4-FFF2-40B4-BE49-F238E27FC236}">
                  <a16:creationId xmlns:a16="http://schemas.microsoft.com/office/drawing/2014/main" id="{6743DAB3-92DC-4FD9-B4FD-EA37C439F4F5}"/>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sp>
        <p:nvSpPr>
          <p:cNvPr id="28" name="NavigationTriangle">
            <a:extLst>
              <a:ext uri="{FF2B5EF4-FFF2-40B4-BE49-F238E27FC236}">
                <a16:creationId xmlns:a16="http://schemas.microsoft.com/office/drawing/2014/main" id="{0A1958BC-5FED-4E01-B651-4290EE0408CA}"/>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30" name="NavigationIcon">
            <a:extLst>
              <a:ext uri="{FF2B5EF4-FFF2-40B4-BE49-F238E27FC236}">
                <a16:creationId xmlns:a16="http://schemas.microsoft.com/office/drawing/2014/main" id="{2D2298EC-25B1-4F59-BC62-6CD57BB555DA}"/>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
        <p:nvSpPr>
          <p:cNvPr id="2" name="Title 1">
            <a:extLst>
              <a:ext uri="{FF2B5EF4-FFF2-40B4-BE49-F238E27FC236}">
                <a16:creationId xmlns:a16="http://schemas.microsoft.com/office/drawing/2014/main" id="{96E149F6-CDD7-46A5-A0E7-F701C9EAC622}"/>
              </a:ext>
              <a:ext uri="{C183D7F6-B498-43B3-948B-1728B52AA6E4}">
                <adec:decorative xmlns:adec="http://schemas.microsoft.com/office/drawing/2017/decorative" val="0"/>
              </a:ext>
            </a:extLst>
          </p:cNvPr>
          <p:cNvSpPr>
            <a:spLocks noGrp="1"/>
          </p:cNvSpPr>
          <p:nvPr>
            <p:ph type="title"/>
          </p:nvPr>
        </p:nvSpPr>
        <p:spPr>
          <a:xfrm>
            <a:off x="630000" y="622800"/>
            <a:ext cx="10933350" cy="664797"/>
          </a:xfrm>
        </p:spPr>
        <p:txBody>
          <a:bodyPr vert="horz"/>
          <a:lstStyle/>
          <a:p>
            <a:r>
              <a:rPr lang="en-US" dirty="0" err="1">
                <a:latin typeface="+mj-lt"/>
              </a:rPr>
              <a:t>JSCI</a:t>
            </a:r>
            <a:r>
              <a:rPr lang="en-US" dirty="0">
                <a:latin typeface="+mj-lt"/>
              </a:rPr>
              <a:t> scores are only weakly correlated with ESAt results, illustrating how ESAts add nuance to assessments </a:t>
            </a:r>
            <a:endParaRPr lang="en-US" dirty="0">
              <a:latin typeface="+mj-lt"/>
              <a:sym typeface="Georgia" panose="02040502050405020303" pitchFamily="18" charset="0"/>
            </a:endParaRPr>
          </a:p>
        </p:txBody>
      </p:sp>
      <p:sp>
        <p:nvSpPr>
          <p:cNvPr id="136" name="TextBox 135">
            <a:extLst>
              <a:ext uri="{FF2B5EF4-FFF2-40B4-BE49-F238E27FC236}">
                <a16:creationId xmlns:a16="http://schemas.microsoft.com/office/drawing/2014/main" id="{30124A54-30C5-46C8-846B-E0CB34B03D79}"/>
              </a:ext>
              <a:ext uri="{C183D7F6-B498-43B3-948B-1728B52AA6E4}">
                <adec:decorative xmlns:adec="http://schemas.microsoft.com/office/drawing/2017/decorative" val="0"/>
              </a:ext>
            </a:extLst>
          </p:cNvPr>
          <p:cNvSpPr txBox="1"/>
          <p:nvPr/>
        </p:nvSpPr>
        <p:spPr>
          <a:xfrm>
            <a:off x="630238" y="1858963"/>
            <a:ext cx="7972425" cy="2159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defPPr>
              <a:defRPr lang="en-US"/>
            </a:defPPr>
            <a:lvl1pPr>
              <a:defRPr sz="1600">
                <a:solidFill>
                  <a:srgbClr val="275D38"/>
                </a:solidFill>
                <a:latin typeface="Georgia" panose="02040502050405020303" pitchFamily="18" charset="0"/>
              </a:defRPr>
            </a:lvl1pPr>
          </a:lstStyle>
          <a:p>
            <a:r>
              <a:rPr lang="en-US" sz="1400" dirty="0" err="1">
                <a:latin typeface="+mn-lt"/>
                <a:sym typeface="Georgia" panose="02040502050405020303" pitchFamily="18" charset="0"/>
              </a:rPr>
              <a:t>JSCI</a:t>
            </a:r>
            <a:r>
              <a:rPr lang="en-US" sz="1400" dirty="0">
                <a:latin typeface="+mn-lt"/>
                <a:sym typeface="Georgia" panose="02040502050405020303" pitchFamily="18" charset="0"/>
              </a:rPr>
              <a:t> scores overlap across program recommendations and work capacity estimates</a:t>
            </a:r>
          </a:p>
        </p:txBody>
      </p:sp>
      <p:sp>
        <p:nvSpPr>
          <p:cNvPr id="135" name="TextBox 134">
            <a:extLst>
              <a:ext uri="{FF2B5EF4-FFF2-40B4-BE49-F238E27FC236}">
                <a16:creationId xmlns:a16="http://schemas.microsoft.com/office/drawing/2014/main" id="{442D907D-3AF2-474C-860D-02A874859D1C}"/>
              </a:ext>
              <a:ext uri="{C183D7F6-B498-43B3-948B-1728B52AA6E4}">
                <adec:decorative xmlns:adec="http://schemas.microsoft.com/office/drawing/2017/decorative" val="0"/>
              </a:ext>
            </a:extLst>
          </p:cNvPr>
          <p:cNvSpPr txBox="1"/>
          <p:nvPr/>
        </p:nvSpPr>
        <p:spPr>
          <a:xfrm>
            <a:off x="630238" y="2384167"/>
            <a:ext cx="2689839"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1200" dirty="0" err="1">
                <a:solidFill>
                  <a:srgbClr val="000000"/>
                </a:solidFill>
                <a:sym typeface="Georgia" panose="02040502050405020303" pitchFamily="18" charset="0"/>
              </a:rPr>
              <a:t>JSCI</a:t>
            </a:r>
            <a:r>
              <a:rPr lang="en-US" sz="1200" dirty="0">
                <a:solidFill>
                  <a:srgbClr val="000000"/>
                </a:solidFill>
                <a:sym typeface="Georgia" panose="02040502050405020303" pitchFamily="18" charset="0"/>
              </a:rPr>
              <a:t> scores by program referral (FY20)</a:t>
            </a:r>
          </a:p>
        </p:txBody>
      </p:sp>
      <p:pic>
        <p:nvPicPr>
          <p:cNvPr id="17" name="Picture 16" descr="Line graph shows the distribution of JSCI scores by eventual program referred to, across D-E-S and jobactive. Overall, there is a large amount of overlap across the programs.">
            <a:extLst>
              <a:ext uri="{FF2B5EF4-FFF2-40B4-BE49-F238E27FC236}">
                <a16:creationId xmlns:a16="http://schemas.microsoft.com/office/drawing/2014/main" id="{54B00E3F-1916-4862-8980-5B36F7FC1E7E}"/>
              </a:ext>
            </a:extLst>
          </p:cNvPr>
          <p:cNvPicPr>
            <a:picLocks noChangeAspect="1"/>
          </p:cNvPicPr>
          <p:nvPr/>
        </p:nvPicPr>
        <p:blipFill>
          <a:blip r:embed="rId8"/>
          <a:stretch>
            <a:fillRect/>
          </a:stretch>
        </p:blipFill>
        <p:spPr>
          <a:xfrm>
            <a:off x="614897" y="2727326"/>
            <a:ext cx="3700593" cy="3365284"/>
          </a:xfrm>
          <a:prstGeom prst="rect">
            <a:avLst/>
          </a:prstGeom>
        </p:spPr>
      </p:pic>
      <p:sp>
        <p:nvSpPr>
          <p:cNvPr id="60" name="TextBox 59">
            <a:extLst>
              <a:ext uri="{FF2B5EF4-FFF2-40B4-BE49-F238E27FC236}">
                <a16:creationId xmlns:a16="http://schemas.microsoft.com/office/drawing/2014/main" id="{9CCE4236-3961-4633-A2A9-37FE5BC17C62}"/>
              </a:ext>
              <a:ext uri="{C183D7F6-B498-43B3-948B-1728B52AA6E4}">
                <adec:decorative xmlns:adec="http://schemas.microsoft.com/office/drawing/2017/decorative" val="0"/>
              </a:ext>
            </a:extLst>
          </p:cNvPr>
          <p:cNvSpPr txBox="1"/>
          <p:nvPr/>
        </p:nvSpPr>
        <p:spPr>
          <a:xfrm>
            <a:off x="4885802" y="2384167"/>
            <a:ext cx="2519921"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1200" dirty="0" err="1">
                <a:solidFill>
                  <a:srgbClr val="000000"/>
                </a:solidFill>
                <a:sym typeface="Georgia" panose="02040502050405020303" pitchFamily="18" charset="0"/>
              </a:rPr>
              <a:t>JSCI</a:t>
            </a:r>
            <a:r>
              <a:rPr lang="en-US" sz="1200" dirty="0">
                <a:solidFill>
                  <a:srgbClr val="000000"/>
                </a:solidFill>
                <a:sym typeface="Georgia" panose="02040502050405020303" pitchFamily="18" charset="0"/>
              </a:rPr>
              <a:t> scores by work capacity (FY20)</a:t>
            </a:r>
          </a:p>
        </p:txBody>
      </p:sp>
      <p:pic>
        <p:nvPicPr>
          <p:cNvPr id="18" name="Picture 17" descr="Line graphs shows the distribution of work capacity assessments in relation to JSCI scores. Again, there is a large amount of overlap in the distribution of JSCI scores across all work capacity ranges. &#10;">
            <a:extLst>
              <a:ext uri="{FF2B5EF4-FFF2-40B4-BE49-F238E27FC236}">
                <a16:creationId xmlns:a16="http://schemas.microsoft.com/office/drawing/2014/main" id="{D6927FD2-CB7C-49A6-BDBA-1421B14706B6}"/>
              </a:ext>
            </a:extLst>
          </p:cNvPr>
          <p:cNvPicPr>
            <a:picLocks noChangeAspect="1"/>
          </p:cNvPicPr>
          <p:nvPr/>
        </p:nvPicPr>
        <p:blipFill>
          <a:blip r:embed="rId9"/>
          <a:stretch>
            <a:fillRect/>
          </a:stretch>
        </p:blipFill>
        <p:spPr>
          <a:xfrm>
            <a:off x="4804526" y="2727326"/>
            <a:ext cx="3798137" cy="3365284"/>
          </a:xfrm>
          <a:prstGeom prst="rect">
            <a:avLst/>
          </a:prstGeom>
        </p:spPr>
      </p:pic>
      <p:sp>
        <p:nvSpPr>
          <p:cNvPr id="95" name="ee4pHeader1">
            <a:extLst>
              <a:ext uri="{FF2B5EF4-FFF2-40B4-BE49-F238E27FC236}">
                <a16:creationId xmlns:a16="http://schemas.microsoft.com/office/drawing/2014/main" id="{0769A179-1A24-4CB1-AE10-B6F945CA4C81}"/>
              </a:ext>
            </a:extLst>
          </p:cNvPr>
          <p:cNvSpPr txBox="1"/>
          <p:nvPr/>
        </p:nvSpPr>
        <p:spPr>
          <a:xfrm>
            <a:off x="9305925" y="2243138"/>
            <a:ext cx="1979613" cy="3232150"/>
          </a:xfrm>
          <a:prstGeom prst="rect">
            <a:avLst/>
          </a:prstGeom>
          <a:noFill/>
          <a:ln cap="rnd">
            <a:noFill/>
          </a:ln>
        </p:spPr>
        <p:txBody>
          <a:bodyPr wrap="square" lIns="0" tIns="0" rIns="0" bIns="0" rtlCol="0" anchor="ctr">
            <a:noAutofit/>
          </a:bodyPr>
          <a:lstStyle/>
          <a:p>
            <a:pPr>
              <a:spcBef>
                <a:spcPct val="0"/>
              </a:spcBef>
              <a:spcAft>
                <a:spcPct val="0"/>
              </a:spcAft>
            </a:pPr>
            <a:endParaRPr lang="en-US" sz="1200" dirty="0">
              <a:solidFill>
                <a:srgbClr val="000000"/>
              </a:solidFill>
              <a:sym typeface="Georgia" panose="02040502050405020303" pitchFamily="18" charset="0"/>
            </a:endParaRPr>
          </a:p>
          <a:p>
            <a:pPr>
              <a:spcBef>
                <a:spcPct val="0"/>
              </a:spcBef>
              <a:spcAft>
                <a:spcPct val="0"/>
              </a:spcAft>
            </a:pPr>
            <a:r>
              <a:rPr lang="en-US" sz="1200" dirty="0" err="1">
                <a:solidFill>
                  <a:srgbClr val="000000"/>
                </a:solidFill>
                <a:sym typeface="Georgia" panose="02040502050405020303" pitchFamily="18" charset="0"/>
              </a:rPr>
              <a:t>JSCI</a:t>
            </a:r>
            <a:r>
              <a:rPr lang="en-US" sz="1200" dirty="0">
                <a:solidFill>
                  <a:srgbClr val="000000"/>
                </a:solidFill>
                <a:sym typeface="Georgia" panose="02040502050405020303" pitchFamily="18" charset="0"/>
              </a:rPr>
              <a:t> scores reflects a job seeker's </a:t>
            </a:r>
            <a:r>
              <a:rPr lang="en-US" sz="1200" dirty="0">
                <a:solidFill>
                  <a:schemeClr val="accent1">
                    <a:lumMod val="75000"/>
                    <a:lumOff val="25000"/>
                  </a:schemeClr>
                </a:solidFill>
                <a:sym typeface="Georgia" panose="02040502050405020303" pitchFamily="18" charset="0"/>
              </a:rPr>
              <a:t>relative disadvantage </a:t>
            </a:r>
            <a:r>
              <a:rPr lang="en-US" sz="1200" dirty="0">
                <a:solidFill>
                  <a:srgbClr val="000000"/>
                </a:solidFill>
                <a:sym typeface="Georgia" panose="02040502050405020303" pitchFamily="18" charset="0"/>
              </a:rPr>
              <a:t>in the </a:t>
            </a:r>
            <a:r>
              <a:rPr lang="en-US" sz="1200" dirty="0" err="1">
                <a:solidFill>
                  <a:srgbClr val="000000"/>
                </a:solidFill>
                <a:sym typeface="Georgia" panose="02040502050405020303" pitchFamily="18" charset="0"/>
              </a:rPr>
              <a:t>labour</a:t>
            </a:r>
            <a:r>
              <a:rPr lang="en-US" sz="1200" dirty="0">
                <a:solidFill>
                  <a:srgbClr val="000000"/>
                </a:solidFill>
                <a:sym typeface="Georgia" panose="02040502050405020303" pitchFamily="18" charset="0"/>
              </a:rPr>
              <a:t> market which alone is an insufficient basis for decision-making as programs such as DES </a:t>
            </a:r>
            <a:r>
              <a:rPr lang="en-US" sz="1200" dirty="0" err="1">
                <a:solidFill>
                  <a:schemeClr val="accent1">
                    <a:lumMod val="75000"/>
                    <a:lumOff val="25000"/>
                  </a:schemeClr>
                </a:solidFill>
                <a:sym typeface="Georgia" panose="02040502050405020303" pitchFamily="18" charset="0"/>
              </a:rPr>
              <a:t>specialise</a:t>
            </a:r>
            <a:r>
              <a:rPr lang="en-US" sz="1200" dirty="0">
                <a:solidFill>
                  <a:schemeClr val="accent1">
                    <a:lumMod val="75000"/>
                    <a:lumOff val="25000"/>
                  </a:schemeClr>
                </a:solidFill>
                <a:sym typeface="Georgia" panose="02040502050405020303" pitchFamily="18" charset="0"/>
              </a:rPr>
              <a:t> in </a:t>
            </a:r>
            <a:r>
              <a:rPr lang="en-US" sz="1200" dirty="0">
                <a:solidFill>
                  <a:srgbClr val="000000"/>
                </a:solidFill>
                <a:sym typeface="Georgia" panose="02040502050405020303" pitchFamily="18" charset="0"/>
              </a:rPr>
              <a:t>addressing a particular type of barrier (i.e. disability) rather than an overall disadvantage level. </a:t>
            </a:r>
          </a:p>
          <a:p>
            <a:pPr>
              <a:spcBef>
                <a:spcPct val="0"/>
              </a:spcBef>
              <a:spcAft>
                <a:spcPct val="0"/>
              </a:spcAft>
            </a:pPr>
            <a:endParaRPr lang="en-US" sz="1200" dirty="0">
              <a:solidFill>
                <a:srgbClr val="000000"/>
              </a:solidFill>
              <a:sym typeface="Georgia" panose="02040502050405020303" pitchFamily="18" charset="0"/>
            </a:endParaRPr>
          </a:p>
          <a:p>
            <a:pPr>
              <a:spcBef>
                <a:spcPct val="0"/>
              </a:spcBef>
              <a:spcAft>
                <a:spcPct val="0"/>
              </a:spcAft>
            </a:pPr>
            <a:r>
              <a:rPr lang="en-US" sz="1200" dirty="0">
                <a:solidFill>
                  <a:srgbClr val="000000"/>
                </a:solidFill>
                <a:sym typeface="Georgia" panose="02040502050405020303" pitchFamily="18" charset="0"/>
              </a:rPr>
              <a:t>Work capacity and medical conditions are also factors in the </a:t>
            </a:r>
            <a:r>
              <a:rPr lang="en-US" sz="1200" dirty="0" err="1">
                <a:solidFill>
                  <a:srgbClr val="000000"/>
                </a:solidFill>
                <a:sym typeface="Georgia" panose="02040502050405020303" pitchFamily="18" charset="0"/>
              </a:rPr>
              <a:t>JSCI</a:t>
            </a:r>
            <a:r>
              <a:rPr lang="en-US" sz="1200" dirty="0">
                <a:solidFill>
                  <a:srgbClr val="000000"/>
                </a:solidFill>
                <a:sym typeface="Georgia" panose="02040502050405020303" pitchFamily="18" charset="0"/>
              </a:rPr>
              <a:t>, hence higher work capacities are on average associated with lower </a:t>
            </a:r>
            <a:r>
              <a:rPr lang="en-US" sz="1200" dirty="0" err="1">
                <a:solidFill>
                  <a:srgbClr val="000000"/>
                </a:solidFill>
                <a:sym typeface="Georgia" panose="02040502050405020303" pitchFamily="18" charset="0"/>
              </a:rPr>
              <a:t>JSCI</a:t>
            </a:r>
            <a:r>
              <a:rPr lang="en-US" sz="1200" dirty="0">
                <a:solidFill>
                  <a:srgbClr val="000000"/>
                </a:solidFill>
                <a:sym typeface="Georgia" panose="02040502050405020303" pitchFamily="18" charset="0"/>
              </a:rPr>
              <a:t> scores</a:t>
            </a:r>
            <a:endParaRPr lang="en-US" sz="1200" dirty="0">
              <a:solidFill>
                <a:srgbClr val="000000"/>
              </a:solidFill>
              <a:sym typeface="+mn-lt"/>
            </a:endParaRPr>
          </a:p>
        </p:txBody>
      </p:sp>
      <p:sp>
        <p:nvSpPr>
          <p:cNvPr id="33" name="ee4pFootnotes">
            <a:extLst>
              <a:ext uri="{FF2B5EF4-FFF2-40B4-BE49-F238E27FC236}">
                <a16:creationId xmlns:a16="http://schemas.microsoft.com/office/drawing/2014/main" id="{B8623365-9126-43AA-A62E-1515A9774B32}"/>
              </a:ext>
              <a:ext uri="{C183D7F6-B498-43B3-948B-1728B52AA6E4}">
                <adec:decorative xmlns:adec="http://schemas.microsoft.com/office/drawing/2017/decorative" val="0"/>
              </a:ext>
            </a:extLst>
          </p:cNvPr>
          <p:cNvSpPr>
            <a:spLocks noChangeArrowheads="1"/>
          </p:cNvSpPr>
          <p:nvPr/>
        </p:nvSpPr>
        <p:spPr bwMode="auto">
          <a:xfrm>
            <a:off x="619125" y="6282941"/>
            <a:ext cx="1582164" cy="276999"/>
          </a:xfrm>
          <a:prstGeom prst="rect">
            <a:avLst/>
          </a:prstGeom>
          <a:noFill/>
          <a:ln w="9525" algn="ctr">
            <a:noFill/>
            <a:miter lim="800000"/>
            <a:headEnd type="none" w="lg" len="lg"/>
            <a:tailEnd type="none" w="lg" len="lg"/>
          </a:ln>
        </p:spPr>
        <p:txBody>
          <a:bodyPr vert="horz" wrap="non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&lt;23 hours/week </a:t>
            </a:r>
          </a:p>
          <a:p>
            <a:pPr>
              <a:lnSpc>
                <a:spcPct val="90000"/>
              </a:lnSpc>
            </a:pPr>
            <a:r>
              <a:rPr lang="en-US" sz="1000" dirty="0">
                <a:solidFill>
                  <a:srgbClr val="7F7F7F">
                    <a:lumMod val="100000"/>
                  </a:srgbClr>
                </a:solidFill>
                <a:sym typeface="Georgia" panose="02040502050405020303" pitchFamily="18" charset="0"/>
              </a:rPr>
              <a:t>Source: DSS; BCG analysis</a:t>
            </a:r>
          </a:p>
        </p:txBody>
      </p:sp>
    </p:spTree>
    <p:extLst>
      <p:ext uri="{BB962C8B-B14F-4D97-AF65-F5344CB8AC3E}">
        <p14:creationId xmlns:p14="http://schemas.microsoft.com/office/powerpoint/2010/main" val="3568889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DD1B0-A571-4929-B2A0-B820B4EF82E9}"/>
              </a:ext>
            </a:extLst>
          </p:cNvPr>
          <p:cNvSpPr>
            <a:spLocks noGrp="1"/>
          </p:cNvSpPr>
          <p:nvPr>
            <p:ph type="title" idx="4294967295"/>
          </p:nvPr>
        </p:nvSpPr>
        <p:spPr>
          <a:xfrm>
            <a:off x="630000" y="-364908"/>
            <a:ext cx="10933350" cy="364908"/>
          </a:xfrm>
        </p:spPr>
        <p:txBody>
          <a:bodyPr vert="horz" wrap="square" lIns="0" tIns="0" rIns="0" bIns="0" rtlCol="0" anchor="b">
            <a:spAutoFit/>
          </a:bodyPr>
          <a:lstStyle/>
          <a:p>
            <a:pPr marL="0" indent="0">
              <a:lnSpc>
                <a:spcPct val="106000"/>
              </a:lnSpc>
              <a:spcAft>
                <a:spcPts val="700"/>
              </a:spcAft>
            </a:pPr>
            <a:r>
              <a:rPr lang="en-US" dirty="0">
                <a:solidFill>
                  <a:srgbClr val="275D38"/>
                </a:solidFill>
                <a:latin typeface="+mj-lt"/>
              </a:rPr>
              <a:t>Table of contents</a:t>
            </a:r>
          </a:p>
        </p:txBody>
      </p:sp>
      <p:sp>
        <p:nvSpPr>
          <p:cNvPr id="18" name="Rectangle 17">
            <a:hlinkClick r:id="rId21" action="ppaction://hlinksldjump"/>
            <a:extLst>
              <a:ext uri="{FF2B5EF4-FFF2-40B4-BE49-F238E27FC236}">
                <a16:creationId xmlns:a16="http://schemas.microsoft.com/office/drawing/2014/main" id="{4C4A5928-C69D-4BCA-9317-33B15E2D51AF}"/>
              </a:ext>
              <a:ext uri="{C183D7F6-B498-43B3-948B-1728B52AA6E4}">
                <adec:decorative xmlns:adec="http://schemas.microsoft.com/office/drawing/2017/decorative" val="1"/>
              </a:ext>
            </a:extLst>
          </p:cNvPr>
          <p:cNvSpPr/>
          <p:nvPr>
            <p:custDataLst>
              <p:tags r:id="rId3"/>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1</a:t>
            </a:r>
            <a:endParaRPr lang="en-US" sz="1600" dirty="0">
              <a:solidFill>
                <a:srgbClr val="FFFFFF">
                  <a:lumMod val="100000"/>
                </a:srgbClr>
              </a:solidFill>
            </a:endParaRPr>
          </a:p>
        </p:txBody>
      </p:sp>
      <p:sp>
        <p:nvSpPr>
          <p:cNvPr id="19" name="Rectangle 18">
            <a:hlinkClick r:id="rId21" action="ppaction://hlinksldjump"/>
            <a:extLst>
              <a:ext uri="{FF2B5EF4-FFF2-40B4-BE49-F238E27FC236}">
                <a16:creationId xmlns:a16="http://schemas.microsoft.com/office/drawing/2014/main" id="{40E5854F-2E18-4A80-A313-70A522E83B73}"/>
              </a:ext>
            </a:extLst>
          </p:cNvPr>
          <p:cNvSpPr/>
          <p:nvPr>
            <p:custDataLst>
              <p:tags r:id="rId4"/>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FFFFFF">
                    <a:lumMod val="100000"/>
                  </a:srgbClr>
                </a:solidFill>
              </a:rPr>
              <a:t>Executive summary</a:t>
            </a:r>
            <a:br>
              <a:rPr lang="en-AU" sz="1600" dirty="0">
                <a:solidFill>
                  <a:srgbClr val="FFFFFF">
                    <a:lumMod val="100000"/>
                  </a:srgbClr>
                </a:solidFill>
              </a:rPr>
            </a:br>
            <a:r>
              <a:rPr lang="en-AU" sz="1600" dirty="0">
                <a:solidFill>
                  <a:srgbClr val="FFFFFF">
                    <a:lumMod val="100000"/>
                  </a:srgbClr>
                </a:solidFill>
              </a:rPr>
              <a:t>Summary of recommendations</a:t>
            </a:r>
            <a:br>
              <a:rPr lang="en-AU" sz="1600" dirty="0">
                <a:solidFill>
                  <a:srgbClr val="FFFFFF">
                    <a:lumMod val="100000"/>
                  </a:srgbClr>
                </a:solidFill>
              </a:rPr>
            </a:br>
            <a:r>
              <a:rPr lang="en-AU" sz="1600" dirty="0">
                <a:solidFill>
                  <a:srgbClr val="FFFFFF">
                    <a:lumMod val="100000"/>
                  </a:srgbClr>
                </a:solidFill>
              </a:rPr>
              <a:t>List of terminology</a:t>
            </a:r>
            <a:endParaRPr lang="en-US" sz="1600" dirty="0">
              <a:solidFill>
                <a:srgbClr val="FFFFFF">
                  <a:lumMod val="100000"/>
                </a:srgbClr>
              </a:solidFill>
            </a:endParaRPr>
          </a:p>
        </p:txBody>
      </p:sp>
      <p:sp>
        <p:nvSpPr>
          <p:cNvPr id="20" name="Rectangle 19">
            <a:hlinkClick r:id="rId22" action="ppaction://hlinksldjump"/>
            <a:extLst>
              <a:ext uri="{FF2B5EF4-FFF2-40B4-BE49-F238E27FC236}">
                <a16:creationId xmlns:a16="http://schemas.microsoft.com/office/drawing/2014/main" id="{20646FFF-693F-4B70-B786-F98FB10B62F9}"/>
              </a:ext>
              <a:ext uri="{C183D7F6-B498-43B3-948B-1728B52AA6E4}">
                <adec:decorative xmlns:adec="http://schemas.microsoft.com/office/drawing/2017/decorative" val="1"/>
              </a:ext>
            </a:extLst>
          </p:cNvPr>
          <p:cNvSpPr/>
          <p:nvPr>
            <p:custDataLst>
              <p:tags r:id="rId5"/>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6</a:t>
            </a:r>
            <a:endParaRPr lang="en-US" sz="1600" dirty="0">
              <a:solidFill>
                <a:srgbClr val="94D2A8">
                  <a:lumMod val="100000"/>
                </a:srgbClr>
              </a:solidFill>
            </a:endParaRPr>
          </a:p>
        </p:txBody>
      </p:sp>
      <p:sp>
        <p:nvSpPr>
          <p:cNvPr id="21" name="Rectangle 20">
            <a:hlinkClick r:id="rId22" action="ppaction://hlinksldjump"/>
            <a:extLst>
              <a:ext uri="{FF2B5EF4-FFF2-40B4-BE49-F238E27FC236}">
                <a16:creationId xmlns:a16="http://schemas.microsoft.com/office/drawing/2014/main" id="{21BA4080-7175-4AA1-8835-BB2F41A3E14B}"/>
              </a:ext>
            </a:extLst>
          </p:cNvPr>
          <p:cNvSpPr/>
          <p:nvPr>
            <p:custDataLst>
              <p:tags r:id="rId6"/>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1: Context and introduction</a:t>
            </a:r>
            <a:endParaRPr lang="en-US" sz="1600" dirty="0">
              <a:solidFill>
                <a:srgbClr val="94D2A8">
                  <a:lumMod val="100000"/>
                </a:srgbClr>
              </a:solidFill>
            </a:endParaRPr>
          </a:p>
        </p:txBody>
      </p:sp>
      <p:sp>
        <p:nvSpPr>
          <p:cNvPr id="22" name="Rectangle 21">
            <a:hlinkClick r:id="rId23" action="ppaction://hlinksldjump"/>
            <a:extLst>
              <a:ext uri="{FF2B5EF4-FFF2-40B4-BE49-F238E27FC236}">
                <a16:creationId xmlns:a16="http://schemas.microsoft.com/office/drawing/2014/main" id="{7E36C0BA-741B-4C04-95F4-639E88A90B02}"/>
              </a:ext>
              <a:ext uri="{C183D7F6-B498-43B3-948B-1728B52AA6E4}">
                <adec:decorative xmlns:adec="http://schemas.microsoft.com/office/drawing/2017/decorative" val="1"/>
              </a:ext>
            </a:extLst>
          </p:cNvPr>
          <p:cNvSpPr/>
          <p:nvPr>
            <p:custDataLst>
              <p:tags r:id="rId7"/>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32</a:t>
            </a:r>
            <a:endParaRPr lang="en-US" sz="1600" dirty="0">
              <a:solidFill>
                <a:srgbClr val="94D2A8">
                  <a:lumMod val="100000"/>
                </a:srgbClr>
              </a:solidFill>
            </a:endParaRPr>
          </a:p>
        </p:txBody>
      </p:sp>
      <p:sp>
        <p:nvSpPr>
          <p:cNvPr id="23" name="Rectangle 22">
            <a:hlinkClick r:id="rId23" action="ppaction://hlinksldjump"/>
            <a:extLst>
              <a:ext uri="{FF2B5EF4-FFF2-40B4-BE49-F238E27FC236}">
                <a16:creationId xmlns:a16="http://schemas.microsoft.com/office/drawing/2014/main" id="{43204436-B2A3-46E5-A731-07D280944581}"/>
              </a:ext>
            </a:extLst>
          </p:cNvPr>
          <p:cNvSpPr/>
          <p:nvPr>
            <p:custDataLst>
              <p:tags r:id="rId8"/>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2: Referrals (triggers and triaging)</a:t>
            </a:r>
            <a:endParaRPr lang="en-US" sz="1600" dirty="0">
              <a:solidFill>
                <a:srgbClr val="94D2A8">
                  <a:lumMod val="100000"/>
                </a:srgbClr>
              </a:solidFill>
            </a:endParaRPr>
          </a:p>
        </p:txBody>
      </p:sp>
      <p:sp>
        <p:nvSpPr>
          <p:cNvPr id="24" name="Rectangle 23">
            <a:hlinkClick r:id="rId24" action="ppaction://hlinksldjump"/>
            <a:extLst>
              <a:ext uri="{FF2B5EF4-FFF2-40B4-BE49-F238E27FC236}">
                <a16:creationId xmlns:a16="http://schemas.microsoft.com/office/drawing/2014/main" id="{875CD107-B1A5-4578-85CB-D4D5A92350CE}"/>
              </a:ext>
              <a:ext uri="{C183D7F6-B498-43B3-948B-1728B52AA6E4}">
                <adec:decorative xmlns:adec="http://schemas.microsoft.com/office/drawing/2017/decorative" val="1"/>
              </a:ext>
            </a:extLst>
          </p:cNvPr>
          <p:cNvSpPr/>
          <p:nvPr>
            <p:custDataLst>
              <p:tags r:id="rId9"/>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47</a:t>
            </a:r>
            <a:endParaRPr lang="en-US" sz="1600" dirty="0">
              <a:solidFill>
                <a:srgbClr val="94D2A8">
                  <a:lumMod val="100000"/>
                </a:srgbClr>
              </a:solidFill>
            </a:endParaRPr>
          </a:p>
        </p:txBody>
      </p:sp>
      <p:sp>
        <p:nvSpPr>
          <p:cNvPr id="25" name="Rectangle 24">
            <a:hlinkClick r:id="rId24" action="ppaction://hlinksldjump"/>
            <a:extLst>
              <a:ext uri="{FF2B5EF4-FFF2-40B4-BE49-F238E27FC236}">
                <a16:creationId xmlns:a16="http://schemas.microsoft.com/office/drawing/2014/main" id="{EEBE50DE-D9CD-462D-AFA7-571E2189340E}"/>
              </a:ext>
            </a:extLst>
          </p:cNvPr>
          <p:cNvSpPr/>
          <p:nvPr>
            <p:custDataLst>
              <p:tags r:id="rId10"/>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3: Program recommendations and work capacity</a:t>
            </a:r>
            <a:endParaRPr lang="en-US" sz="1600" dirty="0">
              <a:solidFill>
                <a:srgbClr val="94D2A8">
                  <a:lumMod val="100000"/>
                </a:srgbClr>
              </a:solidFill>
            </a:endParaRPr>
          </a:p>
        </p:txBody>
      </p:sp>
      <p:sp>
        <p:nvSpPr>
          <p:cNvPr id="26" name="Rectangle 25">
            <a:hlinkClick r:id="" action="ppaction://noaction"/>
            <a:extLst>
              <a:ext uri="{FF2B5EF4-FFF2-40B4-BE49-F238E27FC236}">
                <a16:creationId xmlns:a16="http://schemas.microsoft.com/office/drawing/2014/main" id="{001F5DA5-F443-4851-95D6-69C28F8D6639}"/>
              </a:ext>
              <a:ext uri="{C183D7F6-B498-43B3-948B-1728B52AA6E4}">
                <adec:decorative xmlns:adec="http://schemas.microsoft.com/office/drawing/2017/decorative" val="1"/>
              </a:ext>
            </a:extLst>
          </p:cNvPr>
          <p:cNvSpPr/>
          <p:nvPr>
            <p:custDataLst>
              <p:tags r:id="rId11"/>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75</a:t>
            </a:r>
            <a:endParaRPr lang="en-US" sz="1600" dirty="0">
              <a:solidFill>
                <a:srgbClr val="94D2A8">
                  <a:lumMod val="100000"/>
                </a:srgbClr>
              </a:solidFill>
            </a:endParaRPr>
          </a:p>
        </p:txBody>
      </p:sp>
      <p:sp>
        <p:nvSpPr>
          <p:cNvPr id="27" name="Rectangle 26">
            <a:hlinkClick r:id="" action="ppaction://noaction"/>
            <a:extLst>
              <a:ext uri="{FF2B5EF4-FFF2-40B4-BE49-F238E27FC236}">
                <a16:creationId xmlns:a16="http://schemas.microsoft.com/office/drawing/2014/main" id="{8927EC86-A859-4C48-9414-5FC0D92D8A98}"/>
              </a:ext>
            </a:extLst>
          </p:cNvPr>
          <p:cNvSpPr/>
          <p:nvPr>
            <p:custDataLst>
              <p:tags r:id="rId12"/>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4: Further opportunities for change</a:t>
            </a:r>
            <a:endParaRPr lang="en-US" sz="1600" dirty="0">
              <a:solidFill>
                <a:srgbClr val="94D2A8">
                  <a:lumMod val="100000"/>
                </a:srgbClr>
              </a:solidFill>
            </a:endParaRPr>
          </a:p>
        </p:txBody>
      </p:sp>
      <p:sp>
        <p:nvSpPr>
          <p:cNvPr id="28" name="Rectangle 27">
            <a:hlinkClick r:id="" action="ppaction://noaction"/>
            <a:extLst>
              <a:ext uri="{FF2B5EF4-FFF2-40B4-BE49-F238E27FC236}">
                <a16:creationId xmlns:a16="http://schemas.microsoft.com/office/drawing/2014/main" id="{CA07A3C4-93A9-4A69-BE3E-7815BFE1C5B3}"/>
              </a:ext>
              <a:ext uri="{C183D7F6-B498-43B3-948B-1728B52AA6E4}">
                <adec:decorative xmlns:adec="http://schemas.microsoft.com/office/drawing/2017/decorative" val="1"/>
              </a:ext>
            </a:extLst>
          </p:cNvPr>
          <p:cNvSpPr/>
          <p:nvPr>
            <p:custDataLst>
              <p:tags r:id="rId13"/>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endParaRPr lang="en-US" sz="1600" dirty="0">
              <a:solidFill>
                <a:srgbClr val="94D2A8">
                  <a:lumMod val="100000"/>
                </a:srgbClr>
              </a:solidFill>
            </a:endParaRPr>
          </a:p>
        </p:txBody>
      </p:sp>
      <p:sp>
        <p:nvSpPr>
          <p:cNvPr id="29" name="Rectangle 28">
            <a:hlinkClick r:id="" action="ppaction://noaction"/>
            <a:extLst>
              <a:ext uri="{FF2B5EF4-FFF2-40B4-BE49-F238E27FC236}">
                <a16:creationId xmlns:a16="http://schemas.microsoft.com/office/drawing/2014/main" id="{889930C3-EA96-423C-8AE5-9BC41903CFDB}"/>
              </a:ext>
            </a:extLst>
          </p:cNvPr>
          <p:cNvSpPr/>
          <p:nvPr>
            <p:custDataLst>
              <p:tags r:id="rId14"/>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5: Implementation and impact assessment</a:t>
            </a:r>
            <a:endParaRPr lang="en-US" sz="1600" dirty="0">
              <a:solidFill>
                <a:srgbClr val="94D2A8">
                  <a:lumMod val="100000"/>
                </a:srgbClr>
              </a:solidFill>
            </a:endParaRPr>
          </a:p>
        </p:txBody>
      </p:sp>
      <p:sp>
        <p:nvSpPr>
          <p:cNvPr id="30" name="Rectangle 29">
            <a:hlinkClick r:id="" action="ppaction://noaction"/>
            <a:extLst>
              <a:ext uri="{FF2B5EF4-FFF2-40B4-BE49-F238E27FC236}">
                <a16:creationId xmlns:a16="http://schemas.microsoft.com/office/drawing/2014/main" id="{84378E3A-FD87-45E5-8829-843DFD5530C0}"/>
              </a:ext>
              <a:ext uri="{C183D7F6-B498-43B3-948B-1728B52AA6E4}">
                <adec:decorative xmlns:adec="http://schemas.microsoft.com/office/drawing/2017/decorative" val="1"/>
              </a:ext>
            </a:extLst>
          </p:cNvPr>
          <p:cNvSpPr/>
          <p:nvPr>
            <p:custDataLst>
              <p:tags r:id="rId15"/>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endParaRPr lang="en-US" sz="1600" dirty="0">
              <a:solidFill>
                <a:srgbClr val="94D2A8">
                  <a:lumMod val="100000"/>
                </a:srgbClr>
              </a:solidFill>
            </a:endParaRPr>
          </a:p>
        </p:txBody>
      </p:sp>
      <p:sp>
        <p:nvSpPr>
          <p:cNvPr id="31" name="Rectangle 30">
            <a:hlinkClick r:id="" action="ppaction://noaction"/>
            <a:extLst>
              <a:ext uri="{FF2B5EF4-FFF2-40B4-BE49-F238E27FC236}">
                <a16:creationId xmlns:a16="http://schemas.microsoft.com/office/drawing/2014/main" id="{38AE9AC2-FC38-471A-BA28-6CCA81F97F35}"/>
              </a:ext>
            </a:extLst>
          </p:cNvPr>
          <p:cNvSpPr/>
          <p:nvPr>
            <p:custDataLst>
              <p:tags r:id="rId16"/>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dirty="0">
                <a:solidFill>
                  <a:srgbClr val="94D2A8">
                    <a:lumMod val="100000"/>
                  </a:srgbClr>
                </a:solidFill>
              </a:rPr>
              <a:t>Appendix</a:t>
            </a:r>
          </a:p>
        </p:txBody>
      </p:sp>
      <p:sp>
        <p:nvSpPr>
          <p:cNvPr id="32" name="Rectangle 31">
            <a:extLst>
              <a:ext uri="{FF2B5EF4-FFF2-40B4-BE49-F238E27FC236}">
                <a16:creationId xmlns:a16="http://schemas.microsoft.com/office/drawing/2014/main" id="{8E3D1129-C7EA-4653-8837-27508352C2C2}"/>
              </a:ext>
              <a:ext uri="{C183D7F6-B498-43B3-948B-1728B52AA6E4}">
                <adec:decorative xmlns:adec="http://schemas.microsoft.com/office/drawing/2017/decorative" val="1"/>
              </a:ext>
            </a:extLst>
          </p:cNvPr>
          <p:cNvSpPr/>
          <p:nvPr>
            <p:custDataLst>
              <p:tags r:id="rId17"/>
            </p:custDataLst>
          </p:nvPr>
        </p:nvSpPr>
        <p:spPr>
          <a:xfrm>
            <a:off x="5597340" y="1843152"/>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dirty="0">
              <a:solidFill>
                <a:srgbClr val="FFFFFF">
                  <a:lumMod val="100000"/>
                </a:srgbClr>
              </a:solidFill>
            </a:endParaRPr>
          </a:p>
        </p:txBody>
      </p:sp>
      <p:graphicFrame>
        <p:nvGraphicFramePr>
          <p:cNvPr id="2" name="Object 1" hidden="1">
            <a:extLst>
              <a:ext uri="{FF2B5EF4-FFF2-40B4-BE49-F238E27FC236}">
                <a16:creationId xmlns:a16="http://schemas.microsoft.com/office/drawing/2014/main" id="{9814AE4A-DA39-4312-BE91-7050F3D18712}"/>
              </a:ext>
              <a:ext uri="{C183D7F6-B498-43B3-948B-1728B52AA6E4}">
                <adec:decorative xmlns:adec="http://schemas.microsoft.com/office/drawing/2017/decorative" val="1"/>
              </a:ext>
            </a:extLst>
          </p:cNvPr>
          <p:cNvGraphicFramePr>
            <a:graphicFrameLocks noChangeAspect="1"/>
          </p:cNvGraphicFramePr>
          <p:nvPr>
            <p:custDataLst>
              <p:tags r:id="rId18"/>
            </p:custDataLst>
            <p:extLst>
              <p:ext uri="{D42A27DB-BD31-4B8C-83A1-F6EECF244321}">
                <p14:modId xmlns:p14="http://schemas.microsoft.com/office/powerpoint/2010/main" val="1120701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244" name="think-cell Slide" r:id="rId25" imgW="532" imgH="530" progId="TCLayout.ActiveDocument.1">
                  <p:embed/>
                </p:oleObj>
              </mc:Choice>
              <mc:Fallback>
                <p:oleObj name="think-cell Slide" r:id="rId25" imgW="532" imgH="530" progId="TCLayout.ActiveDocument.1">
                  <p:embed/>
                  <p:pic>
                    <p:nvPicPr>
                      <p:cNvPr id="2" name="Object 1" hidden="1">
                        <a:extLst>
                          <a:ext uri="{FF2B5EF4-FFF2-40B4-BE49-F238E27FC236}">
                            <a16:creationId xmlns:a16="http://schemas.microsoft.com/office/drawing/2014/main" id="{9814AE4A-DA39-4312-BE91-7050F3D18712}"/>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92306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EA8E05-922D-4309-AFFB-EFE21313AA3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39753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14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7EA8E05-922D-4309-AFFB-EFE21313AA3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70015E-228A-4299-8B7C-196E026BC3F3}"/>
              </a:ext>
            </a:extLst>
          </p:cNvPr>
          <p:cNvSpPr>
            <a:spLocks noGrp="1"/>
          </p:cNvSpPr>
          <p:nvPr>
            <p:ph type="title"/>
          </p:nvPr>
        </p:nvSpPr>
        <p:spPr>
          <a:xfrm>
            <a:off x="630000" y="622300"/>
            <a:ext cx="10933350" cy="665163"/>
          </a:xfrm>
        </p:spPr>
        <p:txBody>
          <a:bodyPr vert="horz">
            <a:spAutoFit/>
          </a:bodyPr>
          <a:lstStyle/>
          <a:p>
            <a:r>
              <a:rPr lang="en-US" dirty="0">
                <a:latin typeface="+mj-lt"/>
                <a:sym typeface="Georgia" panose="02040502050405020303" pitchFamily="18" charset="0"/>
              </a:rPr>
              <a:t>Systematic differences observed between </a:t>
            </a:r>
            <a:r>
              <a:rPr lang="en-US" dirty="0" err="1">
                <a:latin typeface="+mj-lt"/>
                <a:sym typeface="Georgia" panose="02040502050405020303" pitchFamily="18" charset="0"/>
              </a:rPr>
              <a:t>jobactive</a:t>
            </a:r>
            <a:r>
              <a:rPr lang="en-US" dirty="0">
                <a:latin typeface="+mj-lt"/>
                <a:sym typeface="Georgia" panose="02040502050405020303" pitchFamily="18" charset="0"/>
              </a:rPr>
              <a:t> Stream C and DES participants</a:t>
            </a:r>
          </a:p>
        </p:txBody>
      </p:sp>
      <p:sp>
        <p:nvSpPr>
          <p:cNvPr id="30" name="TextBox 29">
            <a:extLst>
              <a:ext uri="{FF2B5EF4-FFF2-40B4-BE49-F238E27FC236}">
                <a16:creationId xmlns:a16="http://schemas.microsoft.com/office/drawing/2014/main" id="{DAB78595-5F0D-4F46-B459-5F5E66D16BB5}"/>
              </a:ext>
            </a:extLst>
          </p:cNvPr>
          <p:cNvSpPr txBox="1"/>
          <p:nvPr/>
        </p:nvSpPr>
        <p:spPr>
          <a:xfrm>
            <a:off x="628651" y="1666875"/>
            <a:ext cx="2671762" cy="372586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000000"/>
                </a:solidFill>
                <a:sym typeface="Georgia" panose="02040502050405020303" pitchFamily="18" charset="0"/>
              </a:rPr>
              <a:t>Majority of participants referred to Stream C have not provided evidence of a disability… </a:t>
            </a:r>
            <a:r>
              <a:rPr lang="en-US" sz="1200" i="1" dirty="0">
                <a:solidFill>
                  <a:srgbClr val="000000"/>
                </a:solidFill>
                <a:sym typeface="Georgia" panose="02040502050405020303" pitchFamily="18" charset="0"/>
              </a:rPr>
              <a:t>(’000)</a:t>
            </a:r>
          </a:p>
        </p:txBody>
      </p:sp>
      <p:pic>
        <p:nvPicPr>
          <p:cNvPr id="7" name="Picture 6" descr="Stacked 100% column chart showing the percentage of participants reporting different types of disability, in jobactive Stream C and D-E-S. 82% of Stream C participants have not provided evidence of a disability, while almost all D-E-S participants have.&#10;">
            <a:extLst>
              <a:ext uri="{FF2B5EF4-FFF2-40B4-BE49-F238E27FC236}">
                <a16:creationId xmlns:a16="http://schemas.microsoft.com/office/drawing/2014/main" id="{CA61A179-E0C5-4F2F-BF5C-24AA3202975A}"/>
              </a:ext>
            </a:extLst>
          </p:cNvPr>
          <p:cNvPicPr>
            <a:picLocks noChangeAspect="1"/>
          </p:cNvPicPr>
          <p:nvPr/>
        </p:nvPicPr>
        <p:blipFill>
          <a:blip r:embed="rId8"/>
          <a:stretch>
            <a:fillRect/>
          </a:stretch>
        </p:blipFill>
        <p:spPr>
          <a:xfrm>
            <a:off x="642368" y="2451671"/>
            <a:ext cx="2676376" cy="2938527"/>
          </a:xfrm>
          <a:prstGeom prst="rect">
            <a:avLst/>
          </a:prstGeom>
        </p:spPr>
      </p:pic>
      <p:sp>
        <p:nvSpPr>
          <p:cNvPr id="250" name="TextBox 249">
            <a:extLst>
              <a:ext uri="{FF2B5EF4-FFF2-40B4-BE49-F238E27FC236}">
                <a16:creationId xmlns:a16="http://schemas.microsoft.com/office/drawing/2014/main" id="{656D1EC9-0B15-4607-91BF-30C1D28325B4}"/>
              </a:ext>
            </a:extLst>
          </p:cNvPr>
          <p:cNvSpPr txBox="1"/>
          <p:nvPr/>
        </p:nvSpPr>
        <p:spPr>
          <a:xfrm>
            <a:off x="3382964" y="1666875"/>
            <a:ext cx="2671762" cy="372586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000000"/>
                </a:solidFill>
                <a:sym typeface="Georgia" panose="02040502050405020303" pitchFamily="18" charset="0"/>
              </a:rPr>
              <a:t>…in general, have a relatively younger age profile… </a:t>
            </a:r>
            <a:r>
              <a:rPr lang="en-US" sz="1200" i="1" dirty="0">
                <a:solidFill>
                  <a:srgbClr val="000000"/>
                </a:solidFill>
                <a:sym typeface="Georgia" panose="02040502050405020303" pitchFamily="18" charset="0"/>
              </a:rPr>
              <a:t>(’000)</a:t>
            </a:r>
          </a:p>
        </p:txBody>
      </p:sp>
      <p:pic>
        <p:nvPicPr>
          <p:cNvPr id="9" name="Picture 8" descr="Stacked 100% column chart showing age profiles in jobactive Stream C and D-E-S. 64% of the participants in stream C and 46% in D-E-S are below 44  years of age.&#10;">
            <a:extLst>
              <a:ext uri="{FF2B5EF4-FFF2-40B4-BE49-F238E27FC236}">
                <a16:creationId xmlns:a16="http://schemas.microsoft.com/office/drawing/2014/main" id="{1BE73EFE-38D1-4FDC-9861-B52FBB0FEE9F}"/>
              </a:ext>
            </a:extLst>
          </p:cNvPr>
          <p:cNvPicPr>
            <a:picLocks noChangeAspect="1"/>
          </p:cNvPicPr>
          <p:nvPr/>
        </p:nvPicPr>
        <p:blipFill>
          <a:blip r:embed="rId9"/>
          <a:stretch>
            <a:fillRect/>
          </a:stretch>
        </p:blipFill>
        <p:spPr>
          <a:xfrm>
            <a:off x="3811014" y="2457012"/>
            <a:ext cx="1981372" cy="2773920"/>
          </a:xfrm>
          <a:prstGeom prst="rect">
            <a:avLst/>
          </a:prstGeom>
        </p:spPr>
      </p:pic>
      <p:sp>
        <p:nvSpPr>
          <p:cNvPr id="179" name="TextBox 178">
            <a:extLst>
              <a:ext uri="{FF2B5EF4-FFF2-40B4-BE49-F238E27FC236}">
                <a16:creationId xmlns:a16="http://schemas.microsoft.com/office/drawing/2014/main" id="{EAA62DE3-7BC0-4DC3-96ED-21D3FC0628DF}"/>
              </a:ext>
            </a:extLst>
          </p:cNvPr>
          <p:cNvSpPr txBox="1"/>
          <p:nvPr/>
        </p:nvSpPr>
        <p:spPr>
          <a:xfrm>
            <a:off x="6137277" y="1666875"/>
            <a:ext cx="2671762" cy="372586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000000"/>
                </a:solidFill>
                <a:sym typeface="Georgia" panose="02040502050405020303" pitchFamily="18" charset="0"/>
              </a:rPr>
              <a:t>… relatively high work capacity in comparison to DES… </a:t>
            </a:r>
            <a:r>
              <a:rPr lang="en-US" sz="1200" i="1" dirty="0">
                <a:solidFill>
                  <a:srgbClr val="000000"/>
                </a:solidFill>
                <a:sym typeface="Georgia" panose="02040502050405020303" pitchFamily="18" charset="0"/>
              </a:rPr>
              <a:t>(’000)</a:t>
            </a:r>
          </a:p>
        </p:txBody>
      </p:sp>
      <p:pic>
        <p:nvPicPr>
          <p:cNvPr id="14" name="Picture 13" descr="Stacked 100% column chart showing the work capacity among participants in jobactive Stream C and D-E-S participants. 48% of Stream C participants have an assessed work capacity of 30+ hours, compared to 6% in D-E-S. &#10;">
            <a:extLst>
              <a:ext uri="{FF2B5EF4-FFF2-40B4-BE49-F238E27FC236}">
                <a16:creationId xmlns:a16="http://schemas.microsoft.com/office/drawing/2014/main" id="{5A0F4789-3DE5-44C9-B473-EFDA87DA1870}"/>
              </a:ext>
            </a:extLst>
          </p:cNvPr>
          <p:cNvPicPr>
            <a:picLocks noChangeAspect="1"/>
          </p:cNvPicPr>
          <p:nvPr/>
        </p:nvPicPr>
        <p:blipFill>
          <a:blip r:embed="rId10"/>
          <a:stretch>
            <a:fillRect/>
          </a:stretch>
        </p:blipFill>
        <p:spPr>
          <a:xfrm>
            <a:off x="6491531" y="2451670"/>
            <a:ext cx="1798476" cy="2938527"/>
          </a:xfrm>
          <a:prstGeom prst="rect">
            <a:avLst/>
          </a:prstGeom>
        </p:spPr>
      </p:pic>
      <p:sp>
        <p:nvSpPr>
          <p:cNvPr id="223" name="TextBox 222">
            <a:extLst>
              <a:ext uri="{FF2B5EF4-FFF2-40B4-BE49-F238E27FC236}">
                <a16:creationId xmlns:a16="http://schemas.microsoft.com/office/drawing/2014/main" id="{07B48B3C-9571-47A0-ABDD-EF1F19B5C475}"/>
              </a:ext>
            </a:extLst>
          </p:cNvPr>
          <p:cNvSpPr txBox="1"/>
          <p:nvPr/>
        </p:nvSpPr>
        <p:spPr>
          <a:xfrm>
            <a:off x="8891589" y="1666875"/>
            <a:ext cx="2671762" cy="372586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000000"/>
                </a:solidFill>
                <a:sym typeface="Georgia" panose="02040502050405020303" pitchFamily="18" charset="0"/>
              </a:rPr>
              <a:t>… and are also slightly more likely to live in metropolitan areas </a:t>
            </a:r>
            <a:r>
              <a:rPr lang="en-US" sz="1200" i="1" dirty="0">
                <a:solidFill>
                  <a:srgbClr val="000000"/>
                </a:solidFill>
                <a:sym typeface="Georgia" panose="02040502050405020303" pitchFamily="18" charset="0"/>
              </a:rPr>
              <a:t>(’000)</a:t>
            </a:r>
          </a:p>
        </p:txBody>
      </p:sp>
      <p:pic>
        <p:nvPicPr>
          <p:cNvPr id="16" name="Picture 15" descr="Stacked 100% column chart shows the distribution of participants between metropolitan and regional areas in jobactive Stream C and D-E-S. In both cases majority of participants are likely to live in regional areas;, 45% of Stream C participants and 37% of D-E-S participants live in metro areas.&#10;">
            <a:extLst>
              <a:ext uri="{FF2B5EF4-FFF2-40B4-BE49-F238E27FC236}">
                <a16:creationId xmlns:a16="http://schemas.microsoft.com/office/drawing/2014/main" id="{136E331B-4DD9-4345-BF78-FDE3807E9AA8}"/>
              </a:ext>
            </a:extLst>
          </p:cNvPr>
          <p:cNvPicPr>
            <a:picLocks noChangeAspect="1"/>
          </p:cNvPicPr>
          <p:nvPr/>
        </p:nvPicPr>
        <p:blipFill>
          <a:blip r:embed="rId11"/>
          <a:stretch>
            <a:fillRect/>
          </a:stretch>
        </p:blipFill>
        <p:spPr>
          <a:xfrm>
            <a:off x="9127157" y="2451669"/>
            <a:ext cx="1816765" cy="2938527"/>
          </a:xfrm>
          <a:prstGeom prst="rect">
            <a:avLst/>
          </a:prstGeom>
        </p:spPr>
      </p:pic>
      <p:sp>
        <p:nvSpPr>
          <p:cNvPr id="331" name="ee4pFootnotes">
            <a:extLst>
              <a:ext uri="{FF2B5EF4-FFF2-40B4-BE49-F238E27FC236}">
                <a16:creationId xmlns:a16="http://schemas.microsoft.com/office/drawing/2014/main" id="{ABA9B372-5072-40B8-8D56-479F1EFE63D4}"/>
              </a:ext>
            </a:extLst>
          </p:cNvPr>
          <p:cNvSpPr>
            <a:spLocks noChangeArrowheads="1"/>
          </p:cNvSpPr>
          <p:nvPr/>
        </p:nvSpPr>
        <p:spPr bwMode="auto">
          <a:xfrm>
            <a:off x="630000" y="6005513"/>
            <a:ext cx="8864982" cy="55403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At the time of referral no primary disability was recorded with supporting evidence . </a:t>
            </a:r>
          </a:p>
          <a:p>
            <a:pPr>
              <a:lnSpc>
                <a:spcPct val="90000"/>
              </a:lnSpc>
            </a:pPr>
            <a:r>
              <a:rPr lang="en-US" sz="1000" dirty="0">
                <a:solidFill>
                  <a:srgbClr val="7F7F7F">
                    <a:lumMod val="100000"/>
                  </a:srgbClr>
                </a:solidFill>
                <a:sym typeface="Georgia" panose="02040502050405020303" pitchFamily="18" charset="0"/>
              </a:rPr>
              <a:t>Note: For 2019-20. Assumes NA work capacity to be 30+. 8+ work capacity category is for DSP participants. Unknown geography refers to sensitive individuals that do not have their postcode disclosed. Characteristics of referred participants may not entirely equate with actual participants on the program.</a:t>
            </a:r>
          </a:p>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130" name="NavigationTriangle">
            <a:extLst>
              <a:ext uri="{FF2B5EF4-FFF2-40B4-BE49-F238E27FC236}">
                <a16:creationId xmlns:a16="http://schemas.microsoft.com/office/drawing/2014/main" id="{60495B69-3F78-444F-92BE-3348E0612EF8}"/>
              </a:ext>
              <a:ext uri="{C183D7F6-B498-43B3-948B-1728B52AA6E4}">
                <adec:decorative xmlns:adec="http://schemas.microsoft.com/office/drawing/2017/decorative" val="1"/>
              </a:ext>
            </a:extLst>
          </p:cNvPr>
          <p:cNvSpPr/>
          <p:nvPr/>
        </p:nvSpPr>
        <p:spPr>
          <a:xfrm rot="16200000">
            <a:off x="11115675" y="-22225"/>
            <a:ext cx="1054387" cy="109855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33" name="NavigationIcon">
            <a:extLst>
              <a:ext uri="{FF2B5EF4-FFF2-40B4-BE49-F238E27FC236}">
                <a16:creationId xmlns:a16="http://schemas.microsoft.com/office/drawing/2014/main" id="{F1CAD9C1-9EC5-4226-B19B-0526B55DF015}"/>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5" y="133350"/>
            <a:ext cx="365125" cy="365125"/>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Tree>
    <p:extLst>
      <p:ext uri="{BB962C8B-B14F-4D97-AF65-F5344CB8AC3E}">
        <p14:creationId xmlns:p14="http://schemas.microsoft.com/office/powerpoint/2010/main" val="900533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52676CE-06B5-4533-8157-1D61C86A428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378712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15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52676CE-06B5-4533-8157-1D61C86A42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AC6DE2-3595-4DE0-BD1E-7B75EB0256B2}"/>
              </a:ext>
              <a:ext uri="{C183D7F6-B498-43B3-948B-1728B52AA6E4}">
                <adec:decorative xmlns:adec="http://schemas.microsoft.com/office/drawing/2017/decorative" val="0"/>
              </a:ext>
            </a:extLst>
          </p:cNvPr>
          <p:cNvSpPr>
            <a:spLocks noGrp="1"/>
          </p:cNvSpPr>
          <p:nvPr>
            <p:ph type="title"/>
          </p:nvPr>
        </p:nvSpPr>
        <p:spPr>
          <a:xfrm>
            <a:off x="630000" y="2431804"/>
            <a:ext cx="3127881" cy="1994392"/>
          </a:xfrm>
        </p:spPr>
        <p:txBody>
          <a:bodyPr vert="horz">
            <a:spAutoFit/>
          </a:bodyPr>
          <a:lstStyle/>
          <a:p>
            <a:r>
              <a:rPr lang="en-US" sz="2400" dirty="0">
                <a:solidFill>
                  <a:srgbClr val="FF9221"/>
                </a:solidFill>
                <a:latin typeface="+mj-lt"/>
                <a:sym typeface="Georgia" panose="02040502050405020303" pitchFamily="18" charset="0"/>
              </a:rPr>
              <a:t>Section 1.2</a:t>
            </a:r>
            <a:r>
              <a:rPr lang="en-US" sz="2400" dirty="0">
                <a:latin typeface="+mj-lt"/>
                <a:sym typeface="Georgia" panose="02040502050405020303" pitchFamily="18" charset="0"/>
              </a:rPr>
              <a:t> </a:t>
            </a:r>
            <a:br>
              <a:rPr lang="en-US" sz="2400" dirty="0">
                <a:latin typeface="+mj-lt"/>
                <a:sym typeface="Georgia" panose="02040502050405020303" pitchFamily="18" charset="0"/>
              </a:rPr>
            </a:br>
            <a:r>
              <a:rPr lang="en-US" sz="2400" dirty="0">
                <a:latin typeface="+mj-lt"/>
                <a:sym typeface="Georgia" panose="02040502050405020303" pitchFamily="18" charset="0"/>
              </a:rPr>
              <a:t>Declining DES performance and rising costs has </a:t>
            </a:r>
            <a:br>
              <a:rPr lang="en-US" sz="2400" dirty="0">
                <a:latin typeface="+mj-lt"/>
                <a:sym typeface="Georgia" panose="02040502050405020303" pitchFamily="18" charset="0"/>
              </a:rPr>
            </a:br>
            <a:r>
              <a:rPr lang="en-US" sz="2400" dirty="0">
                <a:latin typeface="+mj-lt"/>
                <a:sym typeface="Georgia" panose="02040502050405020303" pitchFamily="18" charset="0"/>
              </a:rPr>
              <a:t>drawn attention to </a:t>
            </a:r>
            <a:br>
              <a:rPr lang="en-US" sz="2400" dirty="0">
                <a:latin typeface="+mj-lt"/>
                <a:sym typeface="Georgia" panose="02040502050405020303" pitchFamily="18" charset="0"/>
              </a:rPr>
            </a:br>
            <a:r>
              <a:rPr lang="en-US" sz="2400" dirty="0">
                <a:latin typeface="+mj-lt"/>
                <a:sym typeface="Georgia" panose="02040502050405020303" pitchFamily="18" charset="0"/>
              </a:rPr>
              <a:t>role of ESAts</a:t>
            </a:r>
          </a:p>
        </p:txBody>
      </p:sp>
      <p:sp>
        <p:nvSpPr>
          <p:cNvPr id="5" name="TextBox 4">
            <a:extLst>
              <a:ext uri="{FF2B5EF4-FFF2-40B4-BE49-F238E27FC236}">
                <a16:creationId xmlns:a16="http://schemas.microsoft.com/office/drawing/2014/main" id="{8D779F1A-F123-4F05-B888-CF0A54D0A4AA}"/>
              </a:ext>
            </a:extLst>
          </p:cNvPr>
          <p:cNvSpPr txBox="1"/>
          <p:nvPr/>
        </p:nvSpPr>
        <p:spPr>
          <a:xfrm>
            <a:off x="4757342" y="1448960"/>
            <a:ext cx="6804657" cy="4431983"/>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259200" lvl="1" indent="-1728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Following the 2018 reforms, </a:t>
            </a:r>
            <a:r>
              <a:rPr lang="en-US" sz="1600" dirty="0">
                <a:solidFill>
                  <a:srgbClr val="78BE20"/>
                </a:solidFill>
                <a:sym typeface="Georgia" panose="02040502050405020303" pitchFamily="18" charset="0"/>
              </a:rPr>
              <a:t>DES caseload grew substantially</a:t>
            </a:r>
            <a:r>
              <a:rPr lang="en-US" sz="1600" dirty="0">
                <a:solidFill>
                  <a:srgbClr val="000000">
                    <a:lumMod val="100000"/>
                  </a:srgbClr>
                </a:solidFill>
                <a:sym typeface="Georgia" panose="02040502050405020303" pitchFamily="18" charset="0"/>
              </a:rPr>
              <a:t>, but employment outcome growth has been soft, resulting in </a:t>
            </a:r>
            <a:r>
              <a:rPr lang="en-US" sz="1600" dirty="0">
                <a:solidFill>
                  <a:srgbClr val="78BE20"/>
                </a:solidFill>
                <a:sym typeface="Georgia" panose="02040502050405020303" pitchFamily="18" charset="0"/>
              </a:rPr>
              <a:t>declining overall efficiency</a:t>
            </a:r>
          </a:p>
          <a:p>
            <a:pPr marL="486000" lvl="1" indent="-324000">
              <a:buClr>
                <a:srgbClr val="275D38">
                  <a:lumMod val="100000"/>
                </a:srgbClr>
              </a:buClr>
              <a:buSzPct val="100000"/>
              <a:buFont typeface="Trebuchet MS" panose="020B0603020202020204" pitchFamily="34" charset="0"/>
              <a:buChar char="•"/>
            </a:pPr>
            <a:endParaRPr lang="en-US" sz="1600" dirty="0">
              <a:solidFill>
                <a:srgbClr val="000000">
                  <a:lumMod val="100000"/>
                </a:srgbClr>
              </a:solidFill>
              <a:sym typeface="Georgia" panose="02040502050405020303" pitchFamily="18" charset="0"/>
            </a:endParaRPr>
          </a:p>
          <a:p>
            <a:pPr marL="259200" lvl="1" indent="-172800">
              <a:buClr>
                <a:srgbClr val="275D38">
                  <a:lumMod val="100000"/>
                </a:srgbClr>
              </a:buClr>
              <a:buSzPct val="100000"/>
              <a:buFont typeface="Trebuchet MS" panose="020B0603020202020204" pitchFamily="34" charset="0"/>
              <a:buChar char="•"/>
            </a:pPr>
            <a:r>
              <a:rPr lang="en-US" sz="1600" dirty="0">
                <a:solidFill>
                  <a:srgbClr val="78BE20"/>
                </a:solidFill>
                <a:sym typeface="Georgia" panose="02040502050405020303" pitchFamily="18" charset="0"/>
              </a:rPr>
              <a:t>Changes in incentives for providers and participants </a:t>
            </a:r>
            <a:r>
              <a:rPr lang="en-US" sz="1600" dirty="0">
                <a:solidFill>
                  <a:srgbClr val="000000">
                    <a:lumMod val="100000"/>
                  </a:srgbClr>
                </a:solidFill>
                <a:sym typeface="Georgia" panose="02040502050405020303" pitchFamily="18" charset="0"/>
              </a:rPr>
              <a:t>have encouraged caseload growth, particularly for volunteers and former jobactive participants</a:t>
            </a:r>
          </a:p>
          <a:p>
            <a:pPr marL="486000" lvl="1" indent="-324000">
              <a:buClr>
                <a:srgbClr val="275D38">
                  <a:lumMod val="100000"/>
                </a:srgbClr>
              </a:buClr>
              <a:buSzPct val="100000"/>
              <a:buFont typeface="Trebuchet MS" panose="020B0603020202020204" pitchFamily="34" charset="0"/>
              <a:buChar char="•"/>
            </a:pPr>
            <a:endParaRPr lang="en-US" sz="1600" dirty="0">
              <a:solidFill>
                <a:srgbClr val="000000">
                  <a:lumMod val="100000"/>
                </a:srgbClr>
              </a:solidFill>
              <a:sym typeface="Georgia" panose="02040502050405020303" pitchFamily="18" charset="0"/>
            </a:endParaRPr>
          </a:p>
          <a:p>
            <a:pPr marL="259200" lvl="1" indent="-1728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In recent years, ESAts are: </a:t>
            </a:r>
          </a:p>
          <a:p>
            <a:pPr marL="518400" lvl="2" indent="-1728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Increasingly </a:t>
            </a:r>
            <a:r>
              <a:rPr lang="en-US" sz="1600" dirty="0">
                <a:solidFill>
                  <a:srgbClr val="78BE20"/>
                </a:solidFill>
                <a:sym typeface="Georgia" panose="02040502050405020303" pitchFamily="18" charset="0"/>
              </a:rPr>
              <a:t>provider-initiated</a:t>
            </a:r>
          </a:p>
          <a:p>
            <a:pPr marL="518400" lvl="2" indent="-1728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More likely to </a:t>
            </a:r>
            <a:r>
              <a:rPr lang="en-US" sz="1600" dirty="0">
                <a:solidFill>
                  <a:srgbClr val="78BE20"/>
                </a:solidFill>
                <a:sym typeface="Georgia" panose="02040502050405020303" pitchFamily="18" charset="0"/>
              </a:rPr>
              <a:t>recommend individuals towards DES</a:t>
            </a:r>
            <a:r>
              <a:rPr lang="en-US" sz="1600" dirty="0">
                <a:solidFill>
                  <a:srgbClr val="000000">
                    <a:lumMod val="100000"/>
                  </a:srgbClr>
                </a:solidFill>
                <a:sym typeface="Georgia" panose="02040502050405020303" pitchFamily="18" charset="0"/>
              </a:rPr>
              <a:t>, rather than jobactive Stream C</a:t>
            </a:r>
          </a:p>
          <a:p>
            <a:pPr marL="518400" lvl="2" indent="-1728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Tend to give </a:t>
            </a:r>
            <a:r>
              <a:rPr lang="en-US" sz="1600" dirty="0">
                <a:solidFill>
                  <a:srgbClr val="78BE20"/>
                </a:solidFill>
                <a:sym typeface="Georgia" panose="02040502050405020303" pitchFamily="18" charset="0"/>
              </a:rPr>
              <a:t>lower assessments of work capacity</a:t>
            </a:r>
          </a:p>
          <a:p>
            <a:pPr marL="972000" lvl="2" indent="-324000">
              <a:buClr>
                <a:srgbClr val="275D38">
                  <a:lumMod val="100000"/>
                </a:srgbClr>
              </a:buClr>
              <a:buSzPct val="100000"/>
              <a:buFont typeface="Trebuchet MS" panose="020B0603020202020204" pitchFamily="34" charset="0"/>
              <a:buChar char="–"/>
            </a:pPr>
            <a:endParaRPr lang="en-US" sz="1600" dirty="0">
              <a:solidFill>
                <a:srgbClr val="78BE20"/>
              </a:solidFill>
              <a:sym typeface="Georgia" panose="02040502050405020303" pitchFamily="18" charset="0"/>
            </a:endParaRPr>
          </a:p>
          <a:p>
            <a:pPr marL="259200" lvl="1" indent="-172800">
              <a:buClr>
                <a:srgbClr val="275D38">
                  <a:lumMod val="100000"/>
                </a:srgbClr>
              </a:buClr>
              <a:buSzPct val="100000"/>
              <a:buFont typeface="Trebuchet MS" panose="020B0603020202020204" pitchFamily="34" charset="0"/>
              <a:buChar char="•"/>
            </a:pPr>
            <a:r>
              <a:rPr lang="en-US" sz="1600" dirty="0">
                <a:solidFill>
                  <a:srgbClr val="78BE20"/>
                </a:solidFill>
                <a:sym typeface="Georgia" panose="02040502050405020303" pitchFamily="18" charset="0"/>
              </a:rPr>
              <a:t>The relatively high expense of DES</a:t>
            </a:r>
            <a:r>
              <a:rPr lang="en-US" sz="1600" dirty="0">
                <a:solidFill>
                  <a:srgbClr val="000000">
                    <a:lumMod val="100000"/>
                  </a:srgbClr>
                </a:solidFill>
                <a:sym typeface="Georgia" panose="02040502050405020303" pitchFamily="18" charset="0"/>
              </a:rPr>
              <a:t>, the </a:t>
            </a:r>
            <a:r>
              <a:rPr lang="en-US" sz="1600" dirty="0">
                <a:solidFill>
                  <a:srgbClr val="78BE20"/>
                </a:solidFill>
                <a:sym typeface="Georgia" panose="02040502050405020303" pitchFamily="18" charset="0"/>
              </a:rPr>
              <a:t>importance of accurate work capacity assessments</a:t>
            </a:r>
            <a:r>
              <a:rPr lang="en-US" sz="1600" dirty="0">
                <a:solidFill>
                  <a:srgbClr val="000000">
                    <a:lumMod val="100000"/>
                  </a:srgbClr>
                </a:solidFill>
                <a:sym typeface="Georgia" panose="02040502050405020303" pitchFamily="18" charset="0"/>
              </a:rPr>
              <a:t>, and the criticality of ensuring DES is targeted towards </a:t>
            </a:r>
            <a:r>
              <a:rPr lang="en-US" sz="1600" dirty="0">
                <a:solidFill>
                  <a:srgbClr val="78BE20"/>
                </a:solidFill>
                <a:sym typeface="Georgia" panose="02040502050405020303" pitchFamily="18" charset="0"/>
              </a:rPr>
              <a:t>those who benefit the most</a:t>
            </a:r>
            <a:r>
              <a:rPr lang="en-US" sz="1600" dirty="0">
                <a:solidFill>
                  <a:srgbClr val="000000">
                    <a:lumMod val="100000"/>
                  </a:srgbClr>
                </a:solidFill>
                <a:sym typeface="Georgia" panose="02040502050405020303" pitchFamily="18" charset="0"/>
              </a:rPr>
              <a:t>, all emphasise the importance of </a:t>
            </a:r>
            <a:r>
              <a:rPr lang="en-US" sz="1600" dirty="0">
                <a:solidFill>
                  <a:srgbClr val="78BE20"/>
                </a:solidFill>
                <a:sym typeface="Georgia" panose="02040502050405020303" pitchFamily="18" charset="0"/>
              </a:rPr>
              <a:t>ensuring ESAts are operating effectively </a:t>
            </a:r>
          </a:p>
        </p:txBody>
      </p:sp>
      <p:sp>
        <p:nvSpPr>
          <p:cNvPr id="8" name="NavigationTriangle">
            <a:extLst>
              <a:ext uri="{FF2B5EF4-FFF2-40B4-BE49-F238E27FC236}">
                <a16:creationId xmlns:a16="http://schemas.microsoft.com/office/drawing/2014/main" id="{44DD26A0-E47E-4AD0-9AB2-4FC31D6616E4}"/>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9" name="NavigationIcon">
            <a:extLst>
              <a:ext uri="{FF2B5EF4-FFF2-40B4-BE49-F238E27FC236}">
                <a16:creationId xmlns:a16="http://schemas.microsoft.com/office/drawing/2014/main" id="{D5DA25B1-4822-4847-BCA1-4FFB260AA95E}"/>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Tree>
    <p:extLst>
      <p:ext uri="{BB962C8B-B14F-4D97-AF65-F5344CB8AC3E}">
        <p14:creationId xmlns:p14="http://schemas.microsoft.com/office/powerpoint/2010/main" val="363510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C70CE23-40D4-4E51-9498-EEAADC872A0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4019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182"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2C70CE23-40D4-4E51-9498-EEAADC872A0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3379B4F-C73A-4686-B2AA-C43F77698722}"/>
              </a:ext>
              <a:ext uri="{C183D7F6-B498-43B3-948B-1728B52AA6E4}">
                <adec:decorative xmlns:adec="http://schemas.microsoft.com/office/drawing/2017/decorative" val="1"/>
              </a:ext>
            </a:extLst>
          </p:cNvPr>
          <p:cNvSpPr/>
          <p:nvPr/>
        </p:nvSpPr>
        <p:spPr>
          <a:xfrm>
            <a:off x="628650" y="2202025"/>
            <a:ext cx="10934700" cy="395906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cxnSp>
        <p:nvCxnSpPr>
          <p:cNvPr id="21" name="Straight Connector 20">
            <a:extLst>
              <a:ext uri="{FF2B5EF4-FFF2-40B4-BE49-F238E27FC236}">
                <a16:creationId xmlns:a16="http://schemas.microsoft.com/office/drawing/2014/main" id="{0D974CA2-EFBA-48E0-BC4A-27694226F363}"/>
              </a:ext>
              <a:ext uri="{C183D7F6-B498-43B3-948B-1728B52AA6E4}">
                <adec:decorative xmlns:adec="http://schemas.microsoft.com/office/drawing/2017/decorative" val="1"/>
              </a:ext>
            </a:extLst>
          </p:cNvPr>
          <p:cNvCxnSpPr/>
          <p:nvPr/>
        </p:nvCxnSpPr>
        <p:spPr>
          <a:xfrm>
            <a:off x="628650" y="5439814"/>
            <a:ext cx="10934700"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93586F-7DE8-41CB-8226-A38B46CF4241}"/>
              </a:ext>
              <a:ext uri="{C183D7F6-B498-43B3-948B-1728B52AA6E4}">
                <adec:decorative xmlns:adec="http://schemas.microsoft.com/office/drawing/2017/decorative" val="1"/>
              </a:ext>
            </a:extLst>
          </p:cNvPr>
          <p:cNvCxnSpPr/>
          <p:nvPr/>
        </p:nvCxnSpPr>
        <p:spPr>
          <a:xfrm>
            <a:off x="628650" y="4749129"/>
            <a:ext cx="10934700"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E4E41A-CAFB-41B3-AFE1-2651CB11185A}"/>
              </a:ext>
              <a:ext uri="{C183D7F6-B498-43B3-948B-1728B52AA6E4}">
                <adec:decorative xmlns:adec="http://schemas.microsoft.com/office/drawing/2017/decorative" val="1"/>
              </a:ext>
            </a:extLst>
          </p:cNvPr>
          <p:cNvCxnSpPr/>
          <p:nvPr/>
        </p:nvCxnSpPr>
        <p:spPr>
          <a:xfrm>
            <a:off x="628650" y="4058444"/>
            <a:ext cx="10934700"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F6B829-D03E-4436-9DC7-AEB35FC428D0}"/>
              </a:ext>
              <a:ext uri="{C183D7F6-B498-43B3-948B-1728B52AA6E4}">
                <adec:decorative xmlns:adec="http://schemas.microsoft.com/office/drawing/2017/decorative" val="1"/>
              </a:ext>
            </a:extLst>
          </p:cNvPr>
          <p:cNvCxnSpPr/>
          <p:nvPr/>
        </p:nvCxnSpPr>
        <p:spPr>
          <a:xfrm>
            <a:off x="628650" y="3367759"/>
            <a:ext cx="10934700"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19E1ADE-D2D3-44FE-B939-A7E06BA2F146}"/>
              </a:ext>
              <a:ext uri="{C183D7F6-B498-43B3-948B-1728B52AA6E4}">
                <adec:decorative xmlns:adec="http://schemas.microsoft.com/office/drawing/2017/decorative" val="1"/>
              </a:ext>
            </a:extLst>
          </p:cNvPr>
          <p:cNvCxnSpPr/>
          <p:nvPr/>
        </p:nvCxnSpPr>
        <p:spPr>
          <a:xfrm>
            <a:off x="628650" y="2923296"/>
            <a:ext cx="10934700"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NavigationTriangle">
            <a:extLst>
              <a:ext uri="{FF2B5EF4-FFF2-40B4-BE49-F238E27FC236}">
                <a16:creationId xmlns:a16="http://schemas.microsoft.com/office/drawing/2014/main" id="{A20B7F13-A0FD-43EA-9F3B-CC80C9D843D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0" name="NavigationIcon">
            <a:extLst>
              <a:ext uri="{FF2B5EF4-FFF2-40B4-BE49-F238E27FC236}">
                <a16:creationId xmlns:a16="http://schemas.microsoft.com/office/drawing/2014/main" id="{1CA94AFC-A5E4-4AD1-ABF8-2AC06594EAE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
        <p:nvSpPr>
          <p:cNvPr id="2" name="Title 1">
            <a:extLst>
              <a:ext uri="{FF2B5EF4-FFF2-40B4-BE49-F238E27FC236}">
                <a16:creationId xmlns:a16="http://schemas.microsoft.com/office/drawing/2014/main" id="{EF9C81DF-6F97-4C85-ABE8-E59BE6B6AA1F}"/>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The 2018 DES reforms expanded eligibility for education outcomes and supported participant choice</a:t>
            </a:r>
          </a:p>
        </p:txBody>
      </p:sp>
      <p:sp>
        <p:nvSpPr>
          <p:cNvPr id="8" name="ee4pHeader2">
            <a:extLst>
              <a:ext uri="{FF2B5EF4-FFF2-40B4-BE49-F238E27FC236}">
                <a16:creationId xmlns:a16="http://schemas.microsoft.com/office/drawing/2014/main" id="{FEFABE68-E905-4EA3-BDF0-1CF815DE72EB}"/>
              </a:ext>
            </a:extLst>
          </p:cNvPr>
          <p:cNvSpPr txBox="1"/>
          <p:nvPr/>
        </p:nvSpPr>
        <p:spPr>
          <a:xfrm>
            <a:off x="630000" y="1879424"/>
            <a:ext cx="3079369" cy="246221"/>
          </a:xfrm>
          <a:prstGeom prst="rect">
            <a:avLst/>
          </a:prstGeom>
          <a:noFill/>
          <a:ln cap="rnd">
            <a:noFill/>
          </a:ln>
        </p:spPr>
        <p:txBody>
          <a:bodyPr wrap="none" lIns="0" tIns="0" rIns="0" bIns="0" rtlCol="0" anchor="ctr" anchorCtr="0">
            <a:spAutoFit/>
          </a:bodyPr>
          <a:lstStyle/>
          <a:p>
            <a:pPr>
              <a:spcBef>
                <a:spcPct val="0"/>
              </a:spcBef>
              <a:spcAft>
                <a:spcPts val="1200"/>
              </a:spcAft>
            </a:pPr>
            <a:r>
              <a:rPr lang="en-AU" sz="1600" dirty="0">
                <a:solidFill>
                  <a:schemeClr val="tx2"/>
                </a:solidFill>
                <a:sym typeface="Georgia" panose="02040502050405020303" pitchFamily="18" charset="0"/>
              </a:rPr>
              <a:t>Six major planks to 2018 reforms:</a:t>
            </a:r>
          </a:p>
        </p:txBody>
      </p:sp>
      <p:sp>
        <p:nvSpPr>
          <p:cNvPr id="31" name="Oval 20">
            <a:extLst>
              <a:ext uri="{FF2B5EF4-FFF2-40B4-BE49-F238E27FC236}">
                <a16:creationId xmlns:a16="http://schemas.microsoft.com/office/drawing/2014/main" id="{D578680A-0264-4AFE-B98C-390AC5BA8ACB}"/>
              </a:ext>
            </a:extLst>
          </p:cNvPr>
          <p:cNvSpPr>
            <a:spLocks noChangeAspect="1" noChangeArrowheads="1"/>
          </p:cNvSpPr>
          <p:nvPr/>
        </p:nvSpPr>
        <p:spPr bwMode="auto">
          <a:xfrm>
            <a:off x="810285" y="2331732"/>
            <a:ext cx="306910" cy="30691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11" name="ee4pHeader2">
            <a:extLst>
              <a:ext uri="{FF2B5EF4-FFF2-40B4-BE49-F238E27FC236}">
                <a16:creationId xmlns:a16="http://schemas.microsoft.com/office/drawing/2014/main" id="{CF41E2B3-8A88-4B06-A080-535EEA60D428}"/>
              </a:ext>
            </a:extLst>
          </p:cNvPr>
          <p:cNvSpPr txBox="1"/>
          <p:nvPr/>
        </p:nvSpPr>
        <p:spPr>
          <a:xfrm>
            <a:off x="1166418" y="2331732"/>
            <a:ext cx="10663325" cy="492443"/>
          </a:xfrm>
          <a:prstGeom prst="rect">
            <a:avLst/>
          </a:prstGeom>
          <a:noFill/>
          <a:ln cap="rnd">
            <a:noFill/>
          </a:ln>
        </p:spPr>
        <p:txBody>
          <a:bodyPr wrap="square" lIns="0" tIns="0" rIns="0" bIns="0" rtlCol="0" anchor="ctr" anchorCtr="0">
            <a:spAutoFit/>
          </a:bodyPr>
          <a:lstStyle/>
          <a:p>
            <a:pPr lvl="0">
              <a:spcAft>
                <a:spcPts val="1200"/>
              </a:spcAft>
            </a:pPr>
            <a:r>
              <a:rPr lang="en-AU" sz="1600" dirty="0">
                <a:solidFill>
                  <a:srgbClr val="78BE20"/>
                </a:solidFill>
                <a:sym typeface="Georgia" panose="02040502050405020303" pitchFamily="18" charset="0"/>
              </a:rPr>
              <a:t>Expanded access to education outcomes. </a:t>
            </a:r>
            <a:r>
              <a:rPr lang="en-AU" sz="1600" dirty="0">
                <a:solidFill>
                  <a:schemeClr val="tx1">
                    <a:lumMod val="95000"/>
                    <a:lumOff val="5000"/>
                  </a:schemeClr>
                </a:solidFill>
                <a:sym typeface="Georgia" panose="02040502050405020303" pitchFamily="18" charset="0"/>
              </a:rPr>
              <a:t>Fees paid to providers increased substantially, as well as</a:t>
            </a:r>
            <a:br>
              <a:rPr lang="en-AU" sz="1600" dirty="0">
                <a:solidFill>
                  <a:schemeClr val="tx1">
                    <a:lumMod val="95000"/>
                    <a:lumOff val="5000"/>
                  </a:schemeClr>
                </a:solidFill>
                <a:sym typeface="Georgia" panose="02040502050405020303" pitchFamily="18" charset="0"/>
              </a:rPr>
            </a:br>
            <a:r>
              <a:rPr lang="en-AU" sz="1600" dirty="0">
                <a:solidFill>
                  <a:schemeClr val="tx1">
                    <a:lumMod val="95000"/>
                    <a:lumOff val="5000"/>
                  </a:schemeClr>
                </a:solidFill>
                <a:sym typeface="Georgia" panose="02040502050405020303" pitchFamily="18" charset="0"/>
              </a:rPr>
              <a:t>participant eligibility.</a:t>
            </a:r>
          </a:p>
        </p:txBody>
      </p:sp>
      <p:sp>
        <p:nvSpPr>
          <p:cNvPr id="32" name="Oval 20">
            <a:extLst>
              <a:ext uri="{FF2B5EF4-FFF2-40B4-BE49-F238E27FC236}">
                <a16:creationId xmlns:a16="http://schemas.microsoft.com/office/drawing/2014/main" id="{49CF2A32-079E-4FE8-B5E7-CB2BBD077B8E}"/>
              </a:ext>
            </a:extLst>
          </p:cNvPr>
          <p:cNvSpPr>
            <a:spLocks noChangeAspect="1" noChangeArrowheads="1"/>
          </p:cNvSpPr>
          <p:nvPr/>
        </p:nvSpPr>
        <p:spPr bwMode="auto">
          <a:xfrm>
            <a:off x="810285" y="3009453"/>
            <a:ext cx="306910" cy="30691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12" name="ee4pHeader2">
            <a:extLst>
              <a:ext uri="{FF2B5EF4-FFF2-40B4-BE49-F238E27FC236}">
                <a16:creationId xmlns:a16="http://schemas.microsoft.com/office/drawing/2014/main" id="{96EE1FFB-915D-4A59-B68C-D49545821F12}"/>
              </a:ext>
            </a:extLst>
          </p:cNvPr>
          <p:cNvSpPr txBox="1"/>
          <p:nvPr/>
        </p:nvSpPr>
        <p:spPr>
          <a:xfrm>
            <a:off x="1166418" y="3022417"/>
            <a:ext cx="10663325" cy="246221"/>
          </a:xfrm>
          <a:prstGeom prst="rect">
            <a:avLst/>
          </a:prstGeom>
          <a:noFill/>
          <a:ln cap="rnd">
            <a:noFill/>
          </a:ln>
        </p:spPr>
        <p:txBody>
          <a:bodyPr wrap="square" lIns="0" tIns="0" rIns="0" bIns="0" rtlCol="0" anchor="ctr" anchorCtr="0">
            <a:spAutoFit/>
          </a:bodyPr>
          <a:lstStyle/>
          <a:p>
            <a:pPr lvl="0">
              <a:spcAft>
                <a:spcPts val="1200"/>
              </a:spcAft>
            </a:pPr>
            <a:r>
              <a:rPr lang="en-AU" sz="1600" dirty="0">
                <a:solidFill>
                  <a:srgbClr val="78BE20"/>
                </a:solidFill>
                <a:sym typeface="Georgia" panose="02040502050405020303" pitchFamily="18" charset="0"/>
              </a:rPr>
              <a:t>Increased competition and contestability. </a:t>
            </a:r>
            <a:r>
              <a:rPr lang="en-AU" sz="1600" dirty="0">
                <a:solidFill>
                  <a:schemeClr val="tx1">
                    <a:lumMod val="95000"/>
                    <a:lumOff val="5000"/>
                  </a:schemeClr>
                </a:solidFill>
                <a:sym typeface="Georgia" panose="02040502050405020303" pitchFamily="18" charset="0"/>
              </a:rPr>
              <a:t>Removal of market share caps for DES providers. </a:t>
            </a:r>
          </a:p>
        </p:txBody>
      </p:sp>
      <p:sp>
        <p:nvSpPr>
          <p:cNvPr id="33" name="Oval 20">
            <a:extLst>
              <a:ext uri="{FF2B5EF4-FFF2-40B4-BE49-F238E27FC236}">
                <a16:creationId xmlns:a16="http://schemas.microsoft.com/office/drawing/2014/main" id="{618011D0-0A50-419E-B3E9-C4C43498D7D9}"/>
              </a:ext>
            </a:extLst>
          </p:cNvPr>
          <p:cNvSpPr>
            <a:spLocks noChangeAspect="1" noChangeArrowheads="1"/>
          </p:cNvSpPr>
          <p:nvPr/>
        </p:nvSpPr>
        <p:spPr bwMode="auto">
          <a:xfrm>
            <a:off x="810285" y="3489054"/>
            <a:ext cx="306910" cy="30691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sp>
        <p:nvSpPr>
          <p:cNvPr id="13" name="ee4pHeader2">
            <a:extLst>
              <a:ext uri="{FF2B5EF4-FFF2-40B4-BE49-F238E27FC236}">
                <a16:creationId xmlns:a16="http://schemas.microsoft.com/office/drawing/2014/main" id="{0EAEDD8B-A078-439B-A603-19384552838E}"/>
              </a:ext>
            </a:extLst>
          </p:cNvPr>
          <p:cNvSpPr txBox="1"/>
          <p:nvPr/>
        </p:nvSpPr>
        <p:spPr>
          <a:xfrm>
            <a:off x="1166418" y="3466880"/>
            <a:ext cx="10663325" cy="492443"/>
          </a:xfrm>
          <a:prstGeom prst="rect">
            <a:avLst/>
          </a:prstGeom>
          <a:noFill/>
          <a:ln cap="rnd">
            <a:noFill/>
          </a:ln>
        </p:spPr>
        <p:txBody>
          <a:bodyPr wrap="square" lIns="0" tIns="0" rIns="0" bIns="0" rtlCol="0" anchor="ctr" anchorCtr="0">
            <a:spAutoFit/>
          </a:bodyPr>
          <a:lstStyle/>
          <a:p>
            <a:pPr lvl="0">
              <a:spcAft>
                <a:spcPts val="1200"/>
              </a:spcAft>
            </a:pPr>
            <a:r>
              <a:rPr lang="en-AU" sz="1600" dirty="0">
                <a:solidFill>
                  <a:srgbClr val="78BE20"/>
                </a:solidFill>
                <a:sym typeface="Georgia" panose="02040502050405020303" pitchFamily="18" charset="0"/>
              </a:rPr>
              <a:t>Increased participant choice. </a:t>
            </a:r>
            <a:r>
              <a:rPr lang="en-AU" sz="1600" dirty="0">
                <a:solidFill>
                  <a:schemeClr val="tx1">
                    <a:lumMod val="95000"/>
                    <a:lumOff val="5000"/>
                  </a:schemeClr>
                </a:solidFill>
                <a:sym typeface="Georgia" panose="02040502050405020303" pitchFamily="18" charset="0"/>
              </a:rPr>
              <a:t>Allowing participants to change providers up to five times during their time in the program, without prerequisites.</a:t>
            </a:r>
          </a:p>
        </p:txBody>
      </p:sp>
      <p:sp>
        <p:nvSpPr>
          <p:cNvPr id="34" name="Oval 20">
            <a:extLst>
              <a:ext uri="{FF2B5EF4-FFF2-40B4-BE49-F238E27FC236}">
                <a16:creationId xmlns:a16="http://schemas.microsoft.com/office/drawing/2014/main" id="{744B66EA-0F5C-459C-8673-4CB5C0B00CAA}"/>
              </a:ext>
            </a:extLst>
          </p:cNvPr>
          <p:cNvSpPr>
            <a:spLocks noChangeAspect="1" noChangeArrowheads="1"/>
          </p:cNvSpPr>
          <p:nvPr/>
        </p:nvSpPr>
        <p:spPr bwMode="auto">
          <a:xfrm>
            <a:off x="810285" y="4159155"/>
            <a:ext cx="306910" cy="30691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4</a:t>
            </a:r>
          </a:p>
        </p:txBody>
      </p:sp>
      <p:sp>
        <p:nvSpPr>
          <p:cNvPr id="15" name="ee4pHeader2">
            <a:extLst>
              <a:ext uri="{FF2B5EF4-FFF2-40B4-BE49-F238E27FC236}">
                <a16:creationId xmlns:a16="http://schemas.microsoft.com/office/drawing/2014/main" id="{FF297760-63B0-496F-B51E-3439F926AFC1}"/>
              </a:ext>
            </a:extLst>
          </p:cNvPr>
          <p:cNvSpPr txBox="1"/>
          <p:nvPr/>
        </p:nvSpPr>
        <p:spPr>
          <a:xfrm>
            <a:off x="1166418" y="4157565"/>
            <a:ext cx="10215297" cy="492443"/>
          </a:xfrm>
          <a:prstGeom prst="rect">
            <a:avLst/>
          </a:prstGeom>
          <a:noFill/>
          <a:ln cap="rnd">
            <a:noFill/>
          </a:ln>
        </p:spPr>
        <p:txBody>
          <a:bodyPr wrap="square" lIns="0" tIns="0" rIns="0" bIns="0" rtlCol="0" anchor="ctr" anchorCtr="0">
            <a:spAutoFit/>
          </a:bodyPr>
          <a:lstStyle/>
          <a:p>
            <a:pPr lvl="0">
              <a:spcAft>
                <a:spcPts val="1200"/>
              </a:spcAft>
            </a:pPr>
            <a:r>
              <a:rPr lang="en-AU" sz="1600" dirty="0">
                <a:solidFill>
                  <a:srgbClr val="78BE20"/>
                </a:solidFill>
                <a:sym typeface="Georgia" panose="02040502050405020303" pitchFamily="18" charset="0"/>
              </a:rPr>
              <a:t>Introduced a risk-adjusted funding model. </a:t>
            </a:r>
            <a:r>
              <a:rPr lang="en-AU" sz="1600" dirty="0">
                <a:solidFill>
                  <a:schemeClr val="tx1">
                    <a:lumMod val="95000"/>
                    <a:lumOff val="5000"/>
                  </a:schemeClr>
                </a:solidFill>
                <a:sym typeface="Georgia" panose="02040502050405020303" pitchFamily="18" charset="0"/>
              </a:rPr>
              <a:t>Splitting funding tiers into five levels across both ESS and DMS participants, with funding based on actuarially-assessed difficulty of placement.</a:t>
            </a:r>
          </a:p>
        </p:txBody>
      </p:sp>
      <p:sp>
        <p:nvSpPr>
          <p:cNvPr id="35" name="Oval 20">
            <a:extLst>
              <a:ext uri="{FF2B5EF4-FFF2-40B4-BE49-F238E27FC236}">
                <a16:creationId xmlns:a16="http://schemas.microsoft.com/office/drawing/2014/main" id="{AE6FA958-6E12-4F6A-82C7-E9019E99977D}"/>
              </a:ext>
            </a:extLst>
          </p:cNvPr>
          <p:cNvSpPr>
            <a:spLocks noChangeAspect="1" noChangeArrowheads="1"/>
          </p:cNvSpPr>
          <p:nvPr/>
        </p:nvSpPr>
        <p:spPr bwMode="auto">
          <a:xfrm>
            <a:off x="810285" y="4836876"/>
            <a:ext cx="306910" cy="30691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5</a:t>
            </a:r>
          </a:p>
        </p:txBody>
      </p:sp>
      <p:sp>
        <p:nvSpPr>
          <p:cNvPr id="16" name="ee4pHeader2">
            <a:extLst>
              <a:ext uri="{FF2B5EF4-FFF2-40B4-BE49-F238E27FC236}">
                <a16:creationId xmlns:a16="http://schemas.microsoft.com/office/drawing/2014/main" id="{3AB5AAEA-5A1E-479C-B21E-5602BA5AA7F7}"/>
              </a:ext>
            </a:extLst>
          </p:cNvPr>
          <p:cNvSpPr txBox="1"/>
          <p:nvPr/>
        </p:nvSpPr>
        <p:spPr>
          <a:xfrm>
            <a:off x="1166418" y="4848250"/>
            <a:ext cx="10663325" cy="492443"/>
          </a:xfrm>
          <a:prstGeom prst="rect">
            <a:avLst/>
          </a:prstGeom>
          <a:noFill/>
          <a:ln cap="rnd">
            <a:noFill/>
          </a:ln>
        </p:spPr>
        <p:txBody>
          <a:bodyPr wrap="square" lIns="0" tIns="0" rIns="0" bIns="0" rtlCol="0" anchor="ctr" anchorCtr="0">
            <a:spAutoFit/>
          </a:bodyPr>
          <a:lstStyle/>
          <a:p>
            <a:pPr lvl="0">
              <a:spcAft>
                <a:spcPts val="1200"/>
              </a:spcAft>
            </a:pPr>
            <a:r>
              <a:rPr lang="en-AU" sz="1600" dirty="0">
                <a:solidFill>
                  <a:srgbClr val="78BE20"/>
                </a:solidFill>
                <a:sym typeface="Georgia" panose="02040502050405020303" pitchFamily="18" charset="0"/>
              </a:rPr>
              <a:t>Rebalanced fees towards outcomes and away from services. </a:t>
            </a:r>
            <a:r>
              <a:rPr lang="en-AU" sz="1600" dirty="0">
                <a:solidFill>
                  <a:schemeClr val="tx1">
                    <a:lumMod val="95000"/>
                    <a:lumOff val="5000"/>
                  </a:schemeClr>
                </a:solidFill>
                <a:sym typeface="Georgia" panose="02040502050405020303" pitchFamily="18" charset="0"/>
              </a:rPr>
              <a:t>Adjusting fee rates to move towards 50-50 service-outcome split, rather than 60-40.</a:t>
            </a:r>
          </a:p>
        </p:txBody>
      </p:sp>
      <p:sp>
        <p:nvSpPr>
          <p:cNvPr id="36" name="Oval 20">
            <a:extLst>
              <a:ext uri="{FF2B5EF4-FFF2-40B4-BE49-F238E27FC236}">
                <a16:creationId xmlns:a16="http://schemas.microsoft.com/office/drawing/2014/main" id="{A435EE25-24EE-421B-9DD1-59CE3E56CB13}"/>
              </a:ext>
            </a:extLst>
          </p:cNvPr>
          <p:cNvSpPr>
            <a:spLocks noChangeAspect="1" noChangeArrowheads="1"/>
          </p:cNvSpPr>
          <p:nvPr/>
        </p:nvSpPr>
        <p:spPr bwMode="auto">
          <a:xfrm>
            <a:off x="810285" y="5537457"/>
            <a:ext cx="306910" cy="30691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6</a:t>
            </a:r>
          </a:p>
        </p:txBody>
      </p:sp>
      <p:sp>
        <p:nvSpPr>
          <p:cNvPr id="17" name="ee4pHeader2">
            <a:extLst>
              <a:ext uri="{FF2B5EF4-FFF2-40B4-BE49-F238E27FC236}">
                <a16:creationId xmlns:a16="http://schemas.microsoft.com/office/drawing/2014/main" id="{9CA88EA1-54AE-4581-8DE0-F75C790151E9}"/>
              </a:ext>
            </a:extLst>
          </p:cNvPr>
          <p:cNvSpPr txBox="1"/>
          <p:nvPr/>
        </p:nvSpPr>
        <p:spPr>
          <a:xfrm>
            <a:off x="1166418" y="5538940"/>
            <a:ext cx="10663325" cy="492443"/>
          </a:xfrm>
          <a:prstGeom prst="rect">
            <a:avLst/>
          </a:prstGeom>
          <a:noFill/>
          <a:ln cap="rnd">
            <a:noFill/>
          </a:ln>
        </p:spPr>
        <p:txBody>
          <a:bodyPr wrap="square" lIns="0" tIns="0" rIns="0" bIns="0" rtlCol="0" anchor="ctr" anchorCtr="0">
            <a:spAutoFit/>
          </a:bodyPr>
          <a:lstStyle/>
          <a:p>
            <a:pPr lvl="0">
              <a:spcAft>
                <a:spcPts val="1200"/>
              </a:spcAft>
            </a:pPr>
            <a:r>
              <a:rPr lang="en-AU" sz="1600" dirty="0">
                <a:solidFill>
                  <a:srgbClr val="78BE20"/>
                </a:solidFill>
                <a:sym typeface="Georgia" panose="02040502050405020303" pitchFamily="18" charset="0"/>
              </a:rPr>
              <a:t>Encouraged longer-term employment placements. </a:t>
            </a:r>
            <a:r>
              <a:rPr lang="en-AU" sz="1600" dirty="0">
                <a:solidFill>
                  <a:schemeClr val="tx1">
                    <a:lumMod val="95000"/>
                    <a:lumOff val="5000"/>
                  </a:schemeClr>
                </a:solidFill>
                <a:sym typeface="Georgia" panose="02040502050405020303" pitchFamily="18" charset="0"/>
              </a:rPr>
              <a:t>Among other changes, introduction of 52-week employment outcome fees, elimination of "placement" fees in favour of 4-week outcome fees.</a:t>
            </a:r>
          </a:p>
        </p:txBody>
      </p:sp>
      <p:sp>
        <p:nvSpPr>
          <p:cNvPr id="14" name="ee4pFootnotes"/>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DES Mid-term Review</a:t>
            </a:r>
          </a:p>
        </p:txBody>
      </p:sp>
    </p:spTree>
    <p:extLst>
      <p:ext uri="{BB962C8B-B14F-4D97-AF65-F5344CB8AC3E}">
        <p14:creationId xmlns:p14="http://schemas.microsoft.com/office/powerpoint/2010/main" val="2634692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CFA058-298B-42A7-9D89-8C9643AF5C4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323424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747" name="think-cell Slide" r:id="rId7" imgW="395" imgH="394" progId="TCLayout.ActiveDocument.1">
                  <p:embed/>
                </p:oleObj>
              </mc:Choice>
              <mc:Fallback>
                <p:oleObj name="think-cell Slide" r:id="rId7" imgW="395" imgH="394" progId="TCLayout.ActiveDocument.1">
                  <p:embed/>
                  <p:pic>
                    <p:nvPicPr>
                      <p:cNvPr id="3" name="Object 2" hidden="1">
                        <a:extLst>
                          <a:ext uri="{FF2B5EF4-FFF2-40B4-BE49-F238E27FC236}">
                            <a16:creationId xmlns:a16="http://schemas.microsoft.com/office/drawing/2014/main" id="{51CFA058-298B-42A7-9D89-8C9643AF5C4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D7E766A-6238-4777-8FD1-8E2CE8F15E5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DES showed rapid caseload growth post-reforms, despite relatively flat employment achievement</a:t>
            </a:r>
          </a:p>
        </p:txBody>
      </p:sp>
      <p:sp>
        <p:nvSpPr>
          <p:cNvPr id="48" name="Rectangle 47">
            <a:extLst>
              <a:ext uri="{FF2B5EF4-FFF2-40B4-BE49-F238E27FC236}">
                <a16:creationId xmlns:a16="http://schemas.microsoft.com/office/drawing/2014/main" id="{C7008753-5CDE-4F62-9CD4-8A5D84A149D8}"/>
              </a:ext>
            </a:extLst>
          </p:cNvPr>
          <p:cNvSpPr/>
          <p:nvPr/>
        </p:nvSpPr>
        <p:spPr>
          <a:xfrm>
            <a:off x="633758" y="1644805"/>
            <a:ext cx="4987580" cy="492443"/>
          </a:xfrm>
          <a:prstGeom prst="rect">
            <a:avLst/>
          </a:prstGeom>
        </p:spPr>
        <p:txBody>
          <a:bodyPr wrap="square" lIns="0" tIns="0" rIns="0" bIns="0" anchor="b">
            <a:spAutoFit/>
          </a:bodyPr>
          <a:lstStyle/>
          <a:p>
            <a:r>
              <a:rPr lang="en-US" sz="1600" dirty="0">
                <a:solidFill>
                  <a:srgbClr val="275D38"/>
                </a:solidFill>
                <a:sym typeface="Georgia" panose="02040502050405020303" pitchFamily="18" charset="0"/>
              </a:rPr>
              <a:t>Caseload has grown by 46 per cent following the reforms</a:t>
            </a:r>
          </a:p>
        </p:txBody>
      </p:sp>
      <p:pic>
        <p:nvPicPr>
          <p:cNvPr id="10" name="Picture 9" descr="Line chart showing the D-E-S caseload growth from 2015- 2020.  Following the 2018 reforms, there has been an increase of 46% in the total D-E-S caseload.&#10;">
            <a:extLst>
              <a:ext uri="{FF2B5EF4-FFF2-40B4-BE49-F238E27FC236}">
                <a16:creationId xmlns:a16="http://schemas.microsoft.com/office/drawing/2014/main" id="{79581627-74E7-43FF-AC17-A1307B97A74B}"/>
              </a:ext>
            </a:extLst>
          </p:cNvPr>
          <p:cNvPicPr>
            <a:picLocks noChangeAspect="1"/>
          </p:cNvPicPr>
          <p:nvPr/>
        </p:nvPicPr>
        <p:blipFill>
          <a:blip r:embed="rId9"/>
          <a:stretch>
            <a:fillRect/>
          </a:stretch>
        </p:blipFill>
        <p:spPr>
          <a:xfrm>
            <a:off x="553490" y="2246280"/>
            <a:ext cx="5468586" cy="3292125"/>
          </a:xfrm>
          <a:prstGeom prst="rect">
            <a:avLst/>
          </a:prstGeom>
        </p:spPr>
      </p:pic>
      <p:sp>
        <p:nvSpPr>
          <p:cNvPr id="109" name="Rectangle 108">
            <a:extLst>
              <a:ext uri="{FF2B5EF4-FFF2-40B4-BE49-F238E27FC236}">
                <a16:creationId xmlns:a16="http://schemas.microsoft.com/office/drawing/2014/main" id="{86240B29-84FA-408E-A906-C137319B8A90}"/>
              </a:ext>
            </a:extLst>
          </p:cNvPr>
          <p:cNvSpPr/>
          <p:nvPr/>
        </p:nvSpPr>
        <p:spPr>
          <a:xfrm>
            <a:off x="6084236" y="1644806"/>
            <a:ext cx="4987580" cy="492443"/>
          </a:xfrm>
          <a:prstGeom prst="rect">
            <a:avLst/>
          </a:prstGeom>
        </p:spPr>
        <p:txBody>
          <a:bodyPr wrap="square" lIns="0" tIns="0" rIns="0" bIns="0" anchor="b">
            <a:spAutoFit/>
          </a:bodyPr>
          <a:lstStyle/>
          <a:p>
            <a:r>
              <a:rPr lang="en-US" sz="1600" dirty="0">
                <a:solidFill>
                  <a:srgbClr val="275D38"/>
                </a:solidFill>
                <a:sym typeface="Georgia" panose="02040502050405020303" pitchFamily="18" charset="0"/>
              </a:rPr>
              <a:t>The number of employment outcomes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achieved per quarter has been broadly flat</a:t>
            </a:r>
          </a:p>
        </p:txBody>
      </p:sp>
      <p:pic>
        <p:nvPicPr>
          <p:cNvPr id="13" name="Picture 12" descr="Stacked Column Chart showing the number of employment outcomes and education outcomes achieved in D-E-S from 2015 to 2020. The number of employment outcomes achieved have been relatively stable, with an average of 8.2k per quarter compared to 7.6k pre-2018 reforms. The average number of education outcomes has increased from around 0.8k to 2.3k per quarter post reforms.&#10;">
            <a:extLst>
              <a:ext uri="{FF2B5EF4-FFF2-40B4-BE49-F238E27FC236}">
                <a16:creationId xmlns:a16="http://schemas.microsoft.com/office/drawing/2014/main" id="{4D04EE06-48BA-4731-87A6-40B3B5B842EE}"/>
              </a:ext>
            </a:extLst>
          </p:cNvPr>
          <p:cNvPicPr>
            <a:picLocks noChangeAspect="1"/>
          </p:cNvPicPr>
          <p:nvPr/>
        </p:nvPicPr>
        <p:blipFill>
          <a:blip r:embed="rId10"/>
          <a:stretch>
            <a:fillRect/>
          </a:stretch>
        </p:blipFill>
        <p:spPr>
          <a:xfrm>
            <a:off x="5858280" y="2268350"/>
            <a:ext cx="5584420" cy="3883489"/>
          </a:xfrm>
          <a:prstGeom prst="rect">
            <a:avLst/>
          </a:prstGeom>
        </p:spPr>
      </p:pic>
      <p:sp>
        <p:nvSpPr>
          <p:cNvPr id="107" name="ee4pFootnotes">
            <a:extLst>
              <a:ext uri="{FF2B5EF4-FFF2-40B4-BE49-F238E27FC236}">
                <a16:creationId xmlns:a16="http://schemas.microsoft.com/office/drawing/2014/main" id="{245B3670-F816-45EC-8EA5-CF8AAC945C71}"/>
              </a:ext>
            </a:extLst>
          </p:cNvPr>
          <p:cNvSpPr>
            <a:spLocks noChangeArrowheads="1"/>
          </p:cNvSpPr>
          <p:nvPr/>
        </p:nvSpPr>
        <p:spPr bwMode="auto">
          <a:xfrm>
            <a:off x="630000" y="6282941"/>
            <a:ext cx="99041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cs typeface="Arial" pitchFamily="34" charset="0"/>
                <a:sym typeface="Georgia" panose="02040502050405020303" pitchFamily="18" charset="0"/>
              </a:rPr>
              <a:t>Note: Includes participants who are commenced, suspended, and referred but not yet commenced. 1. Excludes Sep-18 and Dec-18 quarters in weighted average calculation</a:t>
            </a:r>
            <a:br>
              <a:rPr lang="en-US" sz="1000" dirty="0">
                <a:solidFill>
                  <a:schemeClr val="bg1">
                    <a:lumMod val="50000"/>
                  </a:schemeClr>
                </a:solidFill>
                <a:cs typeface="Arial" pitchFamily="34" charset="0"/>
                <a:sym typeface="Georgia" panose="02040502050405020303" pitchFamily="18" charset="0"/>
              </a:rPr>
            </a:br>
            <a:r>
              <a:rPr lang="en-US" sz="1000" dirty="0">
                <a:solidFill>
                  <a:schemeClr val="bg1">
                    <a:lumMod val="50000"/>
                  </a:schemeClr>
                </a:solidFill>
                <a:cs typeface="Arial" pitchFamily="34" charset="0"/>
                <a:sym typeface="Georgia" panose="02040502050405020303" pitchFamily="18" charset="0"/>
              </a:rPr>
              <a:t>Source: DSS; BCG analysis</a:t>
            </a:r>
          </a:p>
        </p:txBody>
      </p:sp>
      <p:sp>
        <p:nvSpPr>
          <p:cNvPr id="100" name="NavigationTriangle">
            <a:extLst>
              <a:ext uri="{FF2B5EF4-FFF2-40B4-BE49-F238E27FC236}">
                <a16:creationId xmlns:a16="http://schemas.microsoft.com/office/drawing/2014/main" id="{6D1C76F6-8546-4C0C-AE6F-05BFE2F42BF9}"/>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01" name="NavigationIcon">
            <a:extLst>
              <a:ext uri="{FF2B5EF4-FFF2-40B4-BE49-F238E27FC236}">
                <a16:creationId xmlns:a16="http://schemas.microsoft.com/office/drawing/2014/main" id="{6B8902E4-46B4-44FF-827B-08B771C54E4E}"/>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
        <p:nvSpPr>
          <p:cNvPr id="5" name="Rectangle 4" hidden="1">
            <a:extLst>
              <a:ext uri="{FF2B5EF4-FFF2-40B4-BE49-F238E27FC236}">
                <a16:creationId xmlns:a16="http://schemas.microsoft.com/office/drawing/2014/main" id="{D734FF89-347F-4416-ACCF-4E95F89ED5AA}"/>
              </a:ext>
              <a:ext uri="{C183D7F6-B498-43B3-948B-1728B52AA6E4}">
                <adec:decorative xmlns:adec="http://schemas.microsoft.com/office/drawing/2017/decorative" val="1"/>
              </a:ext>
            </a:extLst>
          </p:cNvPr>
          <p:cNvSpPr/>
          <p:nvPr>
            <p:custDataLst>
              <p:tags r:id="rId4"/>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000" dirty="0">
              <a:solidFill>
                <a:srgbClr val="FFFFFF"/>
              </a:solidFill>
              <a:sym typeface="Georgia" panose="02040502050405020303" pitchFamily="18" charset="0"/>
            </a:endParaRPr>
          </a:p>
        </p:txBody>
      </p:sp>
      <p:sp>
        <p:nvSpPr>
          <p:cNvPr id="85" name="Alt text for chart">
            <a:extLst>
              <a:ext uri="{FF2B5EF4-FFF2-40B4-BE49-F238E27FC236}">
                <a16:creationId xmlns:a16="http://schemas.microsoft.com/office/drawing/2014/main" id="{91A4909A-4201-4DDA-ADEF-B1526F562B46}"/>
              </a:ext>
              <a:ext uri="{C183D7F6-B498-43B3-948B-1728B52AA6E4}">
                <adec:decorative xmlns:adec="http://schemas.microsoft.com/office/drawing/2017/decorative" val="1"/>
              </a:ext>
            </a:extLst>
          </p:cNvPr>
          <p:cNvSpPr/>
          <p:nvPr/>
        </p:nvSpPr>
        <p:spPr>
          <a:xfrm>
            <a:off x="749300" y="5689217"/>
            <a:ext cx="616788" cy="442912"/>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8" name="Alt text for chart">
            <a:extLst>
              <a:ext uri="{FF2B5EF4-FFF2-40B4-BE49-F238E27FC236}">
                <a16:creationId xmlns:a16="http://schemas.microsoft.com/office/drawing/2014/main" id="{8A1B26C6-5F79-4A1C-8775-FBD3B81103B3}"/>
              </a:ext>
              <a:ext uri="{C183D7F6-B498-43B3-948B-1728B52AA6E4}">
                <adec:decorative xmlns:adec="http://schemas.microsoft.com/office/drawing/2017/decorative" val="1"/>
              </a:ext>
            </a:extLst>
          </p:cNvPr>
          <p:cNvSpPr/>
          <p:nvPr/>
        </p:nvSpPr>
        <p:spPr>
          <a:xfrm>
            <a:off x="7110912" y="5689217"/>
            <a:ext cx="616788" cy="442912"/>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 name="Rectangle 3" hidden="1">
            <a:extLst>
              <a:ext uri="{FF2B5EF4-FFF2-40B4-BE49-F238E27FC236}">
                <a16:creationId xmlns:a16="http://schemas.microsoft.com/office/drawing/2014/main" id="{10F3B67F-ADF3-4BE2-BB41-15CE327F2F9E}"/>
              </a:ext>
              <a:ext uri="{C183D7F6-B498-43B3-948B-1728B52AA6E4}">
                <adec:decorative xmlns:adec="http://schemas.microsoft.com/office/drawing/2017/decorative" val="1"/>
              </a:ext>
            </a:extLst>
          </p:cNvPr>
          <p:cNvSpPr/>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000" dirty="0">
              <a:solidFill>
                <a:srgbClr val="FFFFFF"/>
              </a:solidFill>
              <a:latin typeface="Arial" panose="020B0604020202020204" pitchFamily="34" charset="0"/>
              <a:sym typeface="Georgia" panose="02040502050405020303" pitchFamily="18" charset="0"/>
            </a:endParaRPr>
          </a:p>
        </p:txBody>
      </p:sp>
    </p:spTree>
    <p:extLst>
      <p:ext uri="{BB962C8B-B14F-4D97-AF65-F5344CB8AC3E}">
        <p14:creationId xmlns:p14="http://schemas.microsoft.com/office/powerpoint/2010/main" val="3495768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CFA058-298B-42A7-9D89-8C9643AF5C4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7516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772" name="think-cell Slide" r:id="rId7" imgW="395" imgH="394" progId="TCLayout.ActiveDocument.1">
                  <p:embed/>
                </p:oleObj>
              </mc:Choice>
              <mc:Fallback>
                <p:oleObj name="think-cell Slide" r:id="rId7" imgW="395" imgH="394" progId="TCLayout.ActiveDocument.1">
                  <p:embed/>
                  <p:pic>
                    <p:nvPicPr>
                      <p:cNvPr id="3" name="Object 2" hidden="1">
                        <a:extLst>
                          <a:ext uri="{FF2B5EF4-FFF2-40B4-BE49-F238E27FC236}">
                            <a16:creationId xmlns:a16="http://schemas.microsoft.com/office/drawing/2014/main" id="{51CFA058-298B-42A7-9D89-8C9643AF5C4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D7E766A-6238-4777-8FD1-8E2CE8F15E5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Consequently, DES efficiency (measured by average costs per employment outcome achieved) has declined </a:t>
            </a:r>
          </a:p>
        </p:txBody>
      </p:sp>
      <p:sp>
        <p:nvSpPr>
          <p:cNvPr id="46" name="Rectangle 45">
            <a:extLst>
              <a:ext uri="{FF2B5EF4-FFF2-40B4-BE49-F238E27FC236}">
                <a16:creationId xmlns:a16="http://schemas.microsoft.com/office/drawing/2014/main" id="{0CEA1D07-3B83-43DB-8E92-F74E8C7B5166}"/>
              </a:ext>
            </a:extLst>
          </p:cNvPr>
          <p:cNvSpPr/>
          <p:nvPr/>
        </p:nvSpPr>
        <p:spPr>
          <a:xfrm>
            <a:off x="555219" y="1849231"/>
            <a:ext cx="10690272" cy="338554"/>
          </a:xfrm>
          <a:prstGeom prst="rect">
            <a:avLst/>
          </a:prstGeom>
        </p:spPr>
        <p:txBody>
          <a:bodyPr wrap="square">
            <a:spAutoFit/>
          </a:bodyPr>
          <a:lstStyle/>
          <a:p>
            <a:r>
              <a:rPr lang="en-US" sz="1600" dirty="0">
                <a:solidFill>
                  <a:srgbClr val="275D38"/>
                </a:solidFill>
                <a:sym typeface="Georgia" panose="02040502050405020303" pitchFamily="18" charset="0"/>
              </a:rPr>
              <a:t>Average spend per 26wk employment outcomes is ~38 per cent higher, on average, post reforms</a:t>
            </a:r>
          </a:p>
        </p:txBody>
      </p:sp>
      <p:pic>
        <p:nvPicPr>
          <p:cNvPr id="45" name="Picture 44" descr="Column chart showing the average spend on employment outcomes per quarter over 2015 to 2020. Pre-2018 reform, the average spend per quarter was $27,800, increasing to $38,400 after the reforms.&#10; &#10;">
            <a:extLst>
              <a:ext uri="{FF2B5EF4-FFF2-40B4-BE49-F238E27FC236}">
                <a16:creationId xmlns:a16="http://schemas.microsoft.com/office/drawing/2014/main" id="{15ED96DA-C9C5-472F-A849-E2E21B79AE02}"/>
              </a:ext>
            </a:extLst>
          </p:cNvPr>
          <p:cNvPicPr>
            <a:picLocks noChangeAspect="1"/>
          </p:cNvPicPr>
          <p:nvPr/>
        </p:nvPicPr>
        <p:blipFill>
          <a:blip r:embed="rId9"/>
          <a:stretch>
            <a:fillRect/>
          </a:stretch>
        </p:blipFill>
        <p:spPr>
          <a:xfrm>
            <a:off x="505483" y="2282286"/>
            <a:ext cx="11181033" cy="3767655"/>
          </a:xfrm>
          <a:prstGeom prst="rect">
            <a:avLst/>
          </a:prstGeom>
        </p:spPr>
      </p:pic>
      <p:sp>
        <p:nvSpPr>
          <p:cNvPr id="51" name="ee4pFootnotes">
            <a:extLst>
              <a:ext uri="{FF2B5EF4-FFF2-40B4-BE49-F238E27FC236}">
                <a16:creationId xmlns:a16="http://schemas.microsoft.com/office/drawing/2014/main" id="{09C094D1-4826-47A4-8FA0-0B2B2C777310}"/>
              </a:ext>
            </a:extLst>
          </p:cNvPr>
          <p:cNvSpPr>
            <a:spLocks noChangeArrowheads="1"/>
          </p:cNvSpPr>
          <p:nvPr/>
        </p:nvSpPr>
        <p:spPr bwMode="auto">
          <a:xfrm>
            <a:off x="630000" y="6144442"/>
            <a:ext cx="6842363"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cs typeface="Arial" pitchFamily="34" charset="0"/>
                <a:sym typeface="Georgia" panose="02040502050405020303" pitchFamily="18" charset="0"/>
              </a:rPr>
              <a:t>1. Excludes Sep-18 to Jun-19 quarters in average, due to understatement of total costs as a result of funding level issues (~$20m was refunded to providers, timing not recorded in available dataset).</a:t>
            </a:r>
          </a:p>
          <a:p>
            <a:pPr>
              <a:lnSpc>
                <a:spcPct val="90000"/>
              </a:lnSpc>
            </a:pPr>
            <a:r>
              <a:rPr lang="en-US" sz="1000" dirty="0">
                <a:solidFill>
                  <a:schemeClr val="bg1">
                    <a:lumMod val="50000"/>
                  </a:schemeClr>
                </a:solidFill>
                <a:cs typeface="Arial" pitchFamily="34" charset="0"/>
                <a:sym typeface="Georgia" panose="02040502050405020303" pitchFamily="18" charset="0"/>
              </a:rPr>
              <a:t>Source: DSS; BCG analysis</a:t>
            </a:r>
          </a:p>
        </p:txBody>
      </p:sp>
      <p:sp>
        <p:nvSpPr>
          <p:cNvPr id="47" name="NavigationTriangle">
            <a:extLst>
              <a:ext uri="{FF2B5EF4-FFF2-40B4-BE49-F238E27FC236}">
                <a16:creationId xmlns:a16="http://schemas.microsoft.com/office/drawing/2014/main" id="{8C277F19-E9AF-46FC-B704-4B48712609A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8" name="NavigationIcon">
            <a:extLst>
              <a:ext uri="{FF2B5EF4-FFF2-40B4-BE49-F238E27FC236}">
                <a16:creationId xmlns:a16="http://schemas.microsoft.com/office/drawing/2014/main" id="{A4D518D0-4C5E-4B68-BDA4-2D56C5CFC903}"/>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
        <p:nvSpPr>
          <p:cNvPr id="7" name="Rectangle 6" hidden="1">
            <a:extLst>
              <a:ext uri="{C183D7F6-B498-43B3-948B-1728B52AA6E4}">
                <adec:decorative xmlns:adec="http://schemas.microsoft.com/office/drawing/2017/decorative" val="1"/>
              </a:ext>
            </a:extLst>
          </p:cNvPr>
          <p:cNvSpPr/>
          <p:nvPr>
            <p:custDataLst>
              <p:tags r:id="rId4"/>
            </p:custDataLst>
          </p:nvPr>
        </p:nvSpPr>
        <p:spPr>
          <a:xfrm>
            <a:off x="0" y="0"/>
            <a:ext cx="158750" cy="158750"/>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Tree>
    <p:extLst>
      <p:ext uri="{BB962C8B-B14F-4D97-AF65-F5344CB8AC3E}">
        <p14:creationId xmlns:p14="http://schemas.microsoft.com/office/powerpoint/2010/main" val="2233240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2" name="think-cell Slide" r:id="rId14" imgW="592" imgH="591" progId="TCLayout.ActiveDocument.1">
                  <p:embed/>
                </p:oleObj>
              </mc:Choice>
              <mc:Fallback>
                <p:oleObj name="think-cell Slide" r:id="rId14" imgW="592" imgH="591"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9A83E9B-7430-4A67-AEAD-B4ADCDB17AC8}"/>
              </a:ext>
              <a:ext uri="{C183D7F6-B498-43B3-948B-1728B52AA6E4}">
                <adec:decorative xmlns:adec="http://schemas.microsoft.com/office/drawing/2017/decorative" val="1"/>
              </a:ext>
            </a:extLst>
          </p:cNvPr>
          <p:cNvSpPr/>
          <p:nvPr/>
        </p:nvSpPr>
        <p:spPr>
          <a:xfrm>
            <a:off x="6964361" y="1807940"/>
            <a:ext cx="5227635" cy="4546206"/>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cxnSp>
        <p:nvCxnSpPr>
          <p:cNvPr id="87" name="Straight Connector 86">
            <a:extLst>
              <a:ext uri="{FF2B5EF4-FFF2-40B4-BE49-F238E27FC236}">
                <a16:creationId xmlns:a16="http://schemas.microsoft.com/office/drawing/2014/main" id="{762CF6FE-3DED-4303-B899-9EED90B19615}"/>
              </a:ext>
              <a:ext uri="{C183D7F6-B498-43B3-948B-1728B52AA6E4}">
                <adec:decorative xmlns:adec="http://schemas.microsoft.com/office/drawing/2017/decorative" val="1"/>
              </a:ext>
            </a:extLst>
          </p:cNvPr>
          <p:cNvCxnSpPr>
            <a:cxnSpLocks/>
          </p:cNvCxnSpPr>
          <p:nvPr/>
        </p:nvCxnSpPr>
        <p:spPr>
          <a:xfrm>
            <a:off x="6964361" y="5413206"/>
            <a:ext cx="5227639"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7035B34-5FA4-4D26-A6C5-30F1D9B37AB5}"/>
              </a:ext>
              <a:ext uri="{C183D7F6-B498-43B3-948B-1728B52AA6E4}">
                <adec:decorative xmlns:adec="http://schemas.microsoft.com/office/drawing/2017/decorative" val="1"/>
              </a:ext>
            </a:extLst>
          </p:cNvPr>
          <p:cNvCxnSpPr>
            <a:cxnSpLocks/>
          </p:cNvCxnSpPr>
          <p:nvPr/>
        </p:nvCxnSpPr>
        <p:spPr>
          <a:xfrm>
            <a:off x="6964361" y="4681217"/>
            <a:ext cx="5227639"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3A1473-3070-4C13-A893-059CB3DADCBA}"/>
              </a:ext>
              <a:ext uri="{C183D7F6-B498-43B3-948B-1728B52AA6E4}">
                <adec:decorative xmlns:adec="http://schemas.microsoft.com/office/drawing/2017/decorative" val="1"/>
              </a:ext>
            </a:extLst>
          </p:cNvPr>
          <p:cNvCxnSpPr>
            <a:cxnSpLocks/>
          </p:cNvCxnSpPr>
          <p:nvPr/>
        </p:nvCxnSpPr>
        <p:spPr>
          <a:xfrm>
            <a:off x="6964361" y="3733784"/>
            <a:ext cx="5227639"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A754A70-6EF3-4D9E-99DC-ED20A9B7AD2A}"/>
              </a:ext>
              <a:ext uri="{C183D7F6-B498-43B3-948B-1728B52AA6E4}">
                <adec:decorative xmlns:adec="http://schemas.microsoft.com/office/drawing/2017/decorative" val="1"/>
              </a:ext>
            </a:extLst>
          </p:cNvPr>
          <p:cNvCxnSpPr>
            <a:cxnSpLocks/>
          </p:cNvCxnSpPr>
          <p:nvPr/>
        </p:nvCxnSpPr>
        <p:spPr>
          <a:xfrm>
            <a:off x="6964361" y="2786351"/>
            <a:ext cx="5227639" cy="0"/>
          </a:xfrm>
          <a:prstGeom prst="line">
            <a:avLst/>
          </a:prstGeom>
          <a:ln w="28575" cap="rnd"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Approximately half of DES caseload increase driven by </a:t>
            </a:r>
            <a:r>
              <a:rPr lang="en-US" dirty="0" err="1">
                <a:latin typeface="+mj-lt"/>
              </a:rPr>
              <a:t>JobSeeker</a:t>
            </a:r>
            <a:r>
              <a:rPr lang="en-US" dirty="0">
                <a:latin typeface="+mj-lt"/>
              </a:rPr>
              <a:t> participants </a:t>
            </a:r>
            <a:r>
              <a:rPr lang="en-US" dirty="0">
                <a:latin typeface="+mj-lt"/>
                <a:sym typeface="Georgia" panose="02040502050405020303" pitchFamily="18" charset="0"/>
              </a:rPr>
              <a:t>and volunteers</a:t>
            </a:r>
          </a:p>
        </p:txBody>
      </p:sp>
      <p:pic>
        <p:nvPicPr>
          <p:cNvPr id="19" name="Picture 18" descr="Stacked column chart decomposing the drivers of the growth in D-E-S total caseload, from 2018 to 2020. Over half of growth was driven by an uptick in voluntary participation and by high growth in JobSeeker participants.">
            <a:extLst>
              <a:ext uri="{FF2B5EF4-FFF2-40B4-BE49-F238E27FC236}">
                <a16:creationId xmlns:a16="http://schemas.microsoft.com/office/drawing/2014/main" id="{EBDBE859-7765-4210-9EF1-D01D62919A7F}"/>
              </a:ext>
            </a:extLst>
          </p:cNvPr>
          <p:cNvPicPr>
            <a:picLocks noChangeAspect="1"/>
          </p:cNvPicPr>
          <p:nvPr/>
        </p:nvPicPr>
        <p:blipFill>
          <a:blip r:embed="rId16"/>
          <a:stretch>
            <a:fillRect/>
          </a:stretch>
        </p:blipFill>
        <p:spPr>
          <a:xfrm>
            <a:off x="540603" y="2290022"/>
            <a:ext cx="6212362" cy="3920068"/>
          </a:xfrm>
          <a:prstGeom prst="rect">
            <a:avLst/>
          </a:prstGeom>
        </p:spPr>
      </p:pic>
      <p:sp>
        <p:nvSpPr>
          <p:cNvPr id="24" name="ee4pContent2"/>
          <p:cNvSpPr txBox="1"/>
          <p:nvPr>
            <p:custDataLst>
              <p:tags r:id="rId4"/>
            </p:custDataLst>
          </p:nvPr>
        </p:nvSpPr>
        <p:spPr>
          <a:xfrm>
            <a:off x="7101769" y="1893988"/>
            <a:ext cx="4380954" cy="246221"/>
          </a:xfrm>
          <a:prstGeom prst="rect">
            <a:avLst/>
          </a:prstGeom>
          <a:ln cap="rnd">
            <a:noFill/>
          </a:ln>
        </p:spPr>
        <p:txBody>
          <a:bodyPr vert="horz" wrap="square" lIns="0" tIns="0" rIns="0" bIns="0" rtlCol="0" anchor="ctr">
            <a:sp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r>
              <a:rPr lang="en-US" sz="1600" dirty="0">
                <a:solidFill>
                  <a:srgbClr val="275D38"/>
                </a:solidFill>
                <a:latin typeface="+mn-lt"/>
                <a:sym typeface="Georgia" panose="02040502050405020303" pitchFamily="18" charset="0"/>
              </a:rPr>
              <a:t>Reason for growth:</a:t>
            </a:r>
            <a:endParaRPr lang="en-US" sz="1400" dirty="0">
              <a:solidFill>
                <a:srgbClr val="000000"/>
              </a:solidFill>
              <a:latin typeface="+mn-lt"/>
              <a:sym typeface="Georgia" panose="02040502050405020303" pitchFamily="18" charset="0"/>
            </a:endParaRPr>
          </a:p>
        </p:txBody>
      </p:sp>
      <p:sp>
        <p:nvSpPr>
          <p:cNvPr id="29" name="Oval 20"/>
          <p:cNvSpPr>
            <a:spLocks noChangeAspect="1" noChangeArrowheads="1"/>
          </p:cNvSpPr>
          <p:nvPr/>
        </p:nvSpPr>
        <p:spPr bwMode="auto">
          <a:xfrm>
            <a:off x="7113594" y="2204913"/>
            <a:ext cx="306910" cy="306864"/>
          </a:xfrm>
          <a:prstGeom prst="ellipse">
            <a:avLst/>
          </a:prstGeom>
          <a:solidFill>
            <a:srgbClr val="275D38"/>
          </a:solidFill>
          <a:ln>
            <a:noFill/>
          </a:ln>
        </p:spPr>
        <p:txBody>
          <a:bodyPr vert="horz" wrap="none" lIns="0" tIns="0" rIns="0" bIns="0" numCol="1" anchor="t" anchorCtr="0" compatLnSpc="1">
            <a:prstTxWarp prst="textNoShape">
              <a:avLst/>
            </a:prstTxWarp>
          </a:bodyPr>
          <a:lstStyle/>
          <a:p>
            <a:pPr algn="ctr"/>
            <a:r>
              <a:rPr lang="en-US" sz="1200" dirty="0">
                <a:solidFill>
                  <a:schemeClr val="bg1"/>
                </a:solidFill>
                <a:sym typeface="Georgia" panose="02040502050405020303" pitchFamily="18" charset="0"/>
              </a:rPr>
              <a:t>1</a:t>
            </a:r>
          </a:p>
        </p:txBody>
      </p:sp>
      <p:sp>
        <p:nvSpPr>
          <p:cNvPr id="63" name="ee4pContent2">
            <a:extLst>
              <a:ext uri="{FF2B5EF4-FFF2-40B4-BE49-F238E27FC236}">
                <a16:creationId xmlns:a16="http://schemas.microsoft.com/office/drawing/2014/main" id="{518D6363-788A-4B4B-95AD-F43E46A5E46A}"/>
              </a:ext>
            </a:extLst>
          </p:cNvPr>
          <p:cNvSpPr txBox="1"/>
          <p:nvPr>
            <p:custDataLst>
              <p:tags r:id="rId5"/>
            </p:custDataLst>
          </p:nvPr>
        </p:nvSpPr>
        <p:spPr>
          <a:xfrm>
            <a:off x="7520019" y="2204913"/>
            <a:ext cx="4043331" cy="430887"/>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marL="0" lvl="1" indent="0">
              <a:spcAft>
                <a:spcPts val="1000"/>
              </a:spcAft>
              <a:buClrTx/>
              <a:buSzPct val="100000"/>
              <a:buNone/>
            </a:pPr>
            <a:r>
              <a:rPr lang="en-US" sz="1400" dirty="0">
                <a:solidFill>
                  <a:schemeClr val="accent1">
                    <a:lumMod val="75000"/>
                    <a:lumOff val="25000"/>
                  </a:schemeClr>
                </a:solidFill>
                <a:latin typeface="+mn-lt"/>
                <a:sym typeface="Georgia" panose="02040502050405020303" pitchFamily="18" charset="0"/>
              </a:rPr>
              <a:t>Underlying growth </a:t>
            </a:r>
            <a:r>
              <a:rPr lang="en-US" sz="1400" dirty="0">
                <a:solidFill>
                  <a:srgbClr val="000000"/>
                </a:solidFill>
                <a:latin typeface="+mn-lt"/>
                <a:sym typeface="Georgia" panose="02040502050405020303" pitchFamily="18" charset="0"/>
              </a:rPr>
              <a:t>of DES of 3.8 per cent p.a. from</a:t>
            </a:r>
            <a:br>
              <a:rPr lang="en-US" sz="1400" dirty="0">
                <a:solidFill>
                  <a:srgbClr val="000000"/>
                </a:solidFill>
                <a:latin typeface="+mn-lt"/>
                <a:sym typeface="Georgia" panose="02040502050405020303" pitchFamily="18" charset="0"/>
              </a:rPr>
            </a:br>
            <a:r>
              <a:rPr lang="en-US" sz="1400" dirty="0">
                <a:solidFill>
                  <a:srgbClr val="000000"/>
                </a:solidFill>
                <a:latin typeface="+mn-lt"/>
                <a:sym typeface="Georgia" panose="02040502050405020303" pitchFamily="18" charset="0"/>
              </a:rPr>
              <a:t>2014-15 to 2017-18</a:t>
            </a:r>
          </a:p>
        </p:txBody>
      </p:sp>
      <p:sp>
        <p:nvSpPr>
          <p:cNvPr id="28" name="Oval 20"/>
          <p:cNvSpPr>
            <a:spLocks noChangeAspect="1" noChangeArrowheads="1"/>
          </p:cNvSpPr>
          <p:nvPr/>
        </p:nvSpPr>
        <p:spPr bwMode="auto">
          <a:xfrm>
            <a:off x="7123021" y="2936902"/>
            <a:ext cx="306910" cy="306864"/>
          </a:xfrm>
          <a:prstGeom prst="ellipse">
            <a:avLst/>
          </a:prstGeom>
          <a:solidFill>
            <a:srgbClr val="275D38"/>
          </a:solidFill>
          <a:ln>
            <a:noFill/>
          </a:ln>
        </p:spPr>
        <p:txBody>
          <a:bodyPr vert="horz" wrap="none" lIns="0" tIns="0" rIns="0" bIns="0" numCol="1" anchor="t" anchorCtr="0" compatLnSpc="1">
            <a:prstTxWarp prst="textNoShape">
              <a:avLst/>
            </a:prstTxWarp>
          </a:bodyPr>
          <a:lstStyle/>
          <a:p>
            <a:pPr algn="ctr"/>
            <a:r>
              <a:rPr lang="en-US" sz="1200" dirty="0">
                <a:solidFill>
                  <a:schemeClr val="bg1"/>
                </a:solidFill>
                <a:sym typeface="Georgia" panose="02040502050405020303" pitchFamily="18" charset="0"/>
              </a:rPr>
              <a:t>2</a:t>
            </a:r>
          </a:p>
        </p:txBody>
      </p:sp>
      <p:sp>
        <p:nvSpPr>
          <p:cNvPr id="64" name="ee4pContent2">
            <a:extLst>
              <a:ext uri="{FF2B5EF4-FFF2-40B4-BE49-F238E27FC236}">
                <a16:creationId xmlns:a16="http://schemas.microsoft.com/office/drawing/2014/main" id="{2BB7CF0C-BE3A-4C1A-9B65-D7323495A637}"/>
              </a:ext>
            </a:extLst>
          </p:cNvPr>
          <p:cNvSpPr txBox="1"/>
          <p:nvPr>
            <p:custDataLst>
              <p:tags r:id="rId6"/>
            </p:custDataLst>
          </p:nvPr>
        </p:nvSpPr>
        <p:spPr>
          <a:xfrm>
            <a:off x="7520019" y="2936902"/>
            <a:ext cx="4043331" cy="646331"/>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marL="0" lvl="1" indent="0">
              <a:spcAft>
                <a:spcPts val="1000"/>
              </a:spcAft>
              <a:buClrTx/>
              <a:buSzPct val="100000"/>
              <a:buNone/>
            </a:pPr>
            <a:r>
              <a:rPr lang="en-US" sz="1400" dirty="0">
                <a:solidFill>
                  <a:schemeClr val="accent1">
                    <a:lumMod val="75000"/>
                    <a:lumOff val="25000"/>
                  </a:schemeClr>
                </a:solidFill>
                <a:latin typeface="+mn-lt"/>
                <a:sym typeface="Georgia" panose="02040502050405020303" pitchFamily="18" charset="0"/>
              </a:rPr>
              <a:t>Definitional changes </a:t>
            </a:r>
            <a:r>
              <a:rPr lang="en-US" sz="1400" dirty="0">
                <a:solidFill>
                  <a:srgbClr val="000000"/>
                </a:solidFill>
                <a:latin typeface="+mn-lt"/>
                <a:sym typeface="Georgia" panose="02040502050405020303" pitchFamily="18" charset="0"/>
              </a:rPr>
              <a:t>due to the introduction of 52 week outcomes resulting on participants staying on caseload for longer</a:t>
            </a:r>
          </a:p>
        </p:txBody>
      </p:sp>
      <p:sp>
        <p:nvSpPr>
          <p:cNvPr id="26" name="Oval 20"/>
          <p:cNvSpPr>
            <a:spLocks noChangeAspect="1" noChangeArrowheads="1"/>
          </p:cNvSpPr>
          <p:nvPr/>
        </p:nvSpPr>
        <p:spPr bwMode="auto">
          <a:xfrm>
            <a:off x="7123021" y="3884335"/>
            <a:ext cx="306910" cy="306864"/>
          </a:xfrm>
          <a:prstGeom prst="ellipse">
            <a:avLst/>
          </a:prstGeom>
          <a:solidFill>
            <a:srgbClr val="275D38"/>
          </a:solidFill>
          <a:ln>
            <a:noFill/>
          </a:ln>
        </p:spPr>
        <p:txBody>
          <a:bodyPr vert="horz" wrap="none" lIns="0" tIns="0" rIns="0" bIns="0" numCol="1" anchor="t" anchorCtr="0" compatLnSpc="1">
            <a:prstTxWarp prst="textNoShape">
              <a:avLst/>
            </a:prstTxWarp>
          </a:bodyPr>
          <a:lstStyle/>
          <a:p>
            <a:pPr algn="ctr"/>
            <a:r>
              <a:rPr lang="en-US" sz="1200" dirty="0">
                <a:solidFill>
                  <a:schemeClr val="bg1"/>
                </a:solidFill>
                <a:sym typeface="Georgia" panose="02040502050405020303" pitchFamily="18" charset="0"/>
              </a:rPr>
              <a:t>3</a:t>
            </a:r>
          </a:p>
        </p:txBody>
      </p:sp>
      <p:sp>
        <p:nvSpPr>
          <p:cNvPr id="65" name="ee4pContent2">
            <a:extLst>
              <a:ext uri="{FF2B5EF4-FFF2-40B4-BE49-F238E27FC236}">
                <a16:creationId xmlns:a16="http://schemas.microsoft.com/office/drawing/2014/main" id="{629E7D8B-0C38-4789-9351-C3D6D8A7566F}"/>
              </a:ext>
            </a:extLst>
          </p:cNvPr>
          <p:cNvSpPr txBox="1"/>
          <p:nvPr>
            <p:custDataLst>
              <p:tags r:id="rId7"/>
            </p:custDataLst>
          </p:nvPr>
        </p:nvSpPr>
        <p:spPr>
          <a:xfrm>
            <a:off x="7520019" y="3884335"/>
            <a:ext cx="4043331" cy="646331"/>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marL="0" lvl="1" indent="0">
              <a:spcAft>
                <a:spcPts val="1000"/>
              </a:spcAft>
              <a:buClrTx/>
              <a:buSzPct val="100000"/>
              <a:buNone/>
            </a:pPr>
            <a:r>
              <a:rPr lang="en-US" sz="1400" dirty="0">
                <a:solidFill>
                  <a:srgbClr val="000000"/>
                </a:solidFill>
                <a:latin typeface="+mn-lt"/>
                <a:sym typeface="Georgia" panose="02040502050405020303" pitchFamily="18" charset="0"/>
              </a:rPr>
              <a:t>One-off </a:t>
            </a:r>
            <a:r>
              <a:rPr lang="en-US" sz="1400" dirty="0">
                <a:solidFill>
                  <a:schemeClr val="accent1">
                    <a:lumMod val="75000"/>
                    <a:lumOff val="25000"/>
                  </a:schemeClr>
                </a:solidFill>
                <a:latin typeface="+mn-lt"/>
                <a:sym typeface="Georgia" panose="02040502050405020303" pitchFamily="18" charset="0"/>
              </a:rPr>
              <a:t>Centrelink re-activation program </a:t>
            </a:r>
            <a:r>
              <a:rPr lang="en-US" sz="1400" dirty="0">
                <a:solidFill>
                  <a:srgbClr val="000000"/>
                </a:solidFill>
                <a:latin typeface="+mn-lt"/>
                <a:sym typeface="Georgia" panose="02040502050405020303" pitchFamily="18" charset="0"/>
              </a:rPr>
              <a:t>for participants with mutual obligations who were inactive due to system faults</a:t>
            </a:r>
          </a:p>
        </p:txBody>
      </p:sp>
      <p:sp>
        <p:nvSpPr>
          <p:cNvPr id="25" name="Oval 20"/>
          <p:cNvSpPr>
            <a:spLocks noChangeAspect="1" noChangeArrowheads="1"/>
          </p:cNvSpPr>
          <p:nvPr/>
        </p:nvSpPr>
        <p:spPr bwMode="auto">
          <a:xfrm>
            <a:off x="7123021" y="4831768"/>
            <a:ext cx="306910" cy="306864"/>
          </a:xfrm>
          <a:prstGeom prst="ellipse">
            <a:avLst/>
          </a:prstGeom>
          <a:solidFill>
            <a:srgbClr val="275D38"/>
          </a:solidFill>
          <a:ln>
            <a:noFill/>
          </a:ln>
        </p:spPr>
        <p:txBody>
          <a:bodyPr vert="horz" wrap="none" lIns="0" tIns="0" rIns="0" bIns="0" numCol="1" anchor="t" anchorCtr="0" compatLnSpc="1">
            <a:prstTxWarp prst="textNoShape">
              <a:avLst/>
            </a:prstTxWarp>
          </a:bodyPr>
          <a:lstStyle/>
          <a:p>
            <a:pPr algn="ctr"/>
            <a:r>
              <a:rPr lang="en-US" sz="1200" dirty="0">
                <a:solidFill>
                  <a:schemeClr val="bg1"/>
                </a:solidFill>
                <a:sym typeface="Georgia" panose="02040502050405020303" pitchFamily="18" charset="0"/>
              </a:rPr>
              <a:t>4</a:t>
            </a:r>
          </a:p>
        </p:txBody>
      </p:sp>
      <p:sp>
        <p:nvSpPr>
          <p:cNvPr id="71" name="ee4pContent2">
            <a:extLst>
              <a:ext uri="{FF2B5EF4-FFF2-40B4-BE49-F238E27FC236}">
                <a16:creationId xmlns:a16="http://schemas.microsoft.com/office/drawing/2014/main" id="{46B93B1A-7238-4F3E-A20B-FCE2D4885B40}"/>
              </a:ext>
            </a:extLst>
          </p:cNvPr>
          <p:cNvSpPr txBox="1"/>
          <p:nvPr>
            <p:custDataLst>
              <p:tags r:id="rId8"/>
            </p:custDataLst>
          </p:nvPr>
        </p:nvSpPr>
        <p:spPr>
          <a:xfrm>
            <a:off x="7520019" y="4831768"/>
            <a:ext cx="4043331" cy="430887"/>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marL="0" lvl="1" indent="0">
              <a:spcAft>
                <a:spcPts val="1000"/>
              </a:spcAft>
              <a:buClrTx/>
              <a:buSzPct val="100000"/>
              <a:buNone/>
            </a:pPr>
            <a:r>
              <a:rPr lang="en-US" sz="1400" dirty="0">
                <a:solidFill>
                  <a:srgbClr val="000000"/>
                </a:solidFill>
                <a:latin typeface="+mn-lt"/>
                <a:sym typeface="Georgia" panose="02040502050405020303" pitchFamily="18" charset="0"/>
              </a:rPr>
              <a:t>Higher </a:t>
            </a:r>
            <a:r>
              <a:rPr lang="en-US" sz="1400" dirty="0">
                <a:solidFill>
                  <a:schemeClr val="accent1">
                    <a:lumMod val="75000"/>
                    <a:lumOff val="25000"/>
                  </a:schemeClr>
                </a:solidFill>
                <a:latin typeface="+mn-lt"/>
                <a:sym typeface="Georgia" panose="02040502050405020303" pitchFamily="18" charset="0"/>
              </a:rPr>
              <a:t>voluntary participation</a:t>
            </a:r>
            <a:r>
              <a:rPr lang="en-US" sz="1400" dirty="0">
                <a:solidFill>
                  <a:srgbClr val="78BE20"/>
                </a:solidFill>
                <a:latin typeface="+mn-lt"/>
                <a:sym typeface="Georgia" panose="02040502050405020303" pitchFamily="18" charset="0"/>
              </a:rPr>
              <a:t>,</a:t>
            </a:r>
            <a:r>
              <a:rPr lang="en-US" sz="1400" dirty="0">
                <a:solidFill>
                  <a:srgbClr val="000000"/>
                </a:solidFill>
                <a:latin typeface="+mn-lt"/>
                <a:sym typeface="Georgia" panose="02040502050405020303" pitchFamily="18" charset="0"/>
              </a:rPr>
              <a:t> due to provider behavior after removal of market share caps</a:t>
            </a:r>
          </a:p>
        </p:txBody>
      </p:sp>
      <p:sp>
        <p:nvSpPr>
          <p:cNvPr id="127" name="Oval 20"/>
          <p:cNvSpPr>
            <a:spLocks noChangeAspect="1" noChangeArrowheads="1"/>
          </p:cNvSpPr>
          <p:nvPr/>
        </p:nvSpPr>
        <p:spPr bwMode="auto">
          <a:xfrm>
            <a:off x="7123021" y="5563759"/>
            <a:ext cx="306910" cy="306864"/>
          </a:xfrm>
          <a:prstGeom prst="ellipse">
            <a:avLst/>
          </a:prstGeom>
          <a:solidFill>
            <a:srgbClr val="275D38"/>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E71C57"/>
                </a:solidFill>
                <a:prstDash val="solid"/>
                <a:round/>
                <a:headEnd type="none" w="med" len="med"/>
                <a:tailEnd type="none" w="med" len="med"/>
              </a14:hiddenLine>
            </a:ext>
          </a:extLst>
        </p:spPr>
        <p:txBody>
          <a:bodyPr vert="horz" wrap="none" lIns="0" tIns="0" rIns="0" bIns="0" numCol="1" anchor="t" anchorCtr="0" compatLnSpc="1">
            <a:prstTxWarp prst="textNoShape">
              <a:avLst/>
            </a:prstTxWarp>
          </a:bodyPr>
          <a:lstStyle/>
          <a:p>
            <a:pPr algn="ctr"/>
            <a:r>
              <a:rPr lang="en-US" sz="1200" dirty="0">
                <a:solidFill>
                  <a:schemeClr val="bg1"/>
                </a:solidFill>
                <a:sym typeface="Georgia" panose="02040502050405020303" pitchFamily="18" charset="0"/>
              </a:rPr>
              <a:t>5</a:t>
            </a:r>
          </a:p>
        </p:txBody>
      </p:sp>
      <p:sp>
        <p:nvSpPr>
          <p:cNvPr id="79" name="ee4pContent2">
            <a:extLst>
              <a:ext uri="{FF2B5EF4-FFF2-40B4-BE49-F238E27FC236}">
                <a16:creationId xmlns:a16="http://schemas.microsoft.com/office/drawing/2014/main" id="{FF79CD39-5B2F-4593-A186-E4E2C82EFC63}"/>
              </a:ext>
            </a:extLst>
          </p:cNvPr>
          <p:cNvSpPr txBox="1"/>
          <p:nvPr>
            <p:custDataLst>
              <p:tags r:id="rId9"/>
            </p:custDataLst>
          </p:nvPr>
        </p:nvSpPr>
        <p:spPr>
          <a:xfrm>
            <a:off x="7520020" y="5563759"/>
            <a:ext cx="4051268" cy="646331"/>
          </a:xfrm>
          <a:prstGeom prst="rect">
            <a:avLst/>
          </a:prstGeom>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marL="0" lvl="1" indent="0">
              <a:spcAft>
                <a:spcPts val="1000"/>
              </a:spcAft>
              <a:buClrTx/>
              <a:buSzPct val="100000"/>
              <a:buNone/>
            </a:pPr>
            <a:r>
              <a:rPr lang="en-US" sz="1400" dirty="0">
                <a:solidFill>
                  <a:srgbClr val="000000"/>
                </a:solidFill>
                <a:latin typeface="+mn-lt"/>
                <a:sym typeface="Georgia" panose="02040502050405020303" pitchFamily="18" charset="0"/>
              </a:rPr>
              <a:t>High growth in </a:t>
            </a:r>
            <a:r>
              <a:rPr lang="en-US" sz="1400" dirty="0" err="1">
                <a:solidFill>
                  <a:schemeClr val="accent1">
                    <a:lumMod val="75000"/>
                    <a:lumOff val="25000"/>
                  </a:schemeClr>
                </a:solidFill>
                <a:latin typeface="+mn-lt"/>
                <a:sym typeface="Georgia" panose="02040502050405020303" pitchFamily="18" charset="0"/>
              </a:rPr>
              <a:t>JobSeeker</a:t>
            </a:r>
            <a:r>
              <a:rPr lang="en-US" sz="1400" dirty="0">
                <a:solidFill>
                  <a:schemeClr val="accent1">
                    <a:lumMod val="75000"/>
                    <a:lumOff val="25000"/>
                  </a:schemeClr>
                </a:solidFill>
                <a:latin typeface="+mn-lt"/>
                <a:sym typeface="Georgia" panose="02040502050405020303" pitchFamily="18" charset="0"/>
              </a:rPr>
              <a:t> participants</a:t>
            </a:r>
            <a:r>
              <a:rPr lang="en-US" sz="1400" dirty="0">
                <a:solidFill>
                  <a:srgbClr val="000000"/>
                </a:solidFill>
                <a:latin typeface="+mn-lt"/>
                <a:sym typeface="Georgia" panose="02040502050405020303" pitchFamily="18" charset="0"/>
              </a:rPr>
              <a:t>, not accounted for by other factors including +11k in the COVID-19 period</a:t>
            </a:r>
          </a:p>
        </p:txBody>
      </p:sp>
      <p:sp>
        <p:nvSpPr>
          <p:cNvPr id="66" name="ee4pFootnotes"/>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cs typeface="Arial" pitchFamily="34" charset="0"/>
                <a:sym typeface="Georgia" panose="02040502050405020303" pitchFamily="18" charset="0"/>
              </a:rPr>
              <a:t>Notes: Figures are for total caseload, including suspensions</a:t>
            </a:r>
          </a:p>
          <a:p>
            <a:pPr>
              <a:lnSpc>
                <a:spcPct val="90000"/>
              </a:lnSpc>
            </a:pPr>
            <a:r>
              <a:rPr lang="en-US" sz="1000" dirty="0">
                <a:solidFill>
                  <a:srgbClr val="7F7F7F">
                    <a:lumMod val="100000"/>
                  </a:srgbClr>
                </a:solidFill>
                <a:cs typeface="Arial" pitchFamily="34" charset="0"/>
                <a:sym typeface="Georgia" panose="02040502050405020303" pitchFamily="18" charset="0"/>
              </a:rPr>
              <a:t>Source: DSS; BCG analysis, EY DES Caseload and Cost Analysis</a:t>
            </a:r>
          </a:p>
        </p:txBody>
      </p:sp>
      <p:sp>
        <p:nvSpPr>
          <p:cNvPr id="61" name="NavigationTriangle">
            <a:extLst>
              <a:ext uri="{FF2B5EF4-FFF2-40B4-BE49-F238E27FC236}">
                <a16:creationId xmlns:a16="http://schemas.microsoft.com/office/drawing/2014/main" id="{1BBE3BF7-82A3-43F5-ADCD-33BCA3BC0FA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62" name="NavigationIcon">
            <a:extLst>
              <a:ext uri="{FF2B5EF4-FFF2-40B4-BE49-F238E27FC236}">
                <a16:creationId xmlns:a16="http://schemas.microsoft.com/office/drawing/2014/main" id="{AA338A5F-610C-48FC-AD44-6FE7E45F0DA9}"/>
              </a:ext>
              <a:ext uri="{C183D7F6-B498-43B3-948B-1728B52AA6E4}">
                <adec:decorative xmlns:adec="http://schemas.microsoft.com/office/drawing/2017/decorative" val="1"/>
              </a:ext>
            </a:extLst>
          </p:cNvPr>
          <p:cNvSpPr>
            <a:spLocks noChangeAspect="1" noChangeArrowheads="1"/>
          </p:cNvSpPr>
          <p:nvPr>
            <p:custDataLst>
              <p:tags r:id="rId10"/>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
        <p:nvSpPr>
          <p:cNvPr id="105" name="ee4pContent2">
            <a:extLst>
              <a:ext uri="{FF2B5EF4-FFF2-40B4-BE49-F238E27FC236}">
                <a16:creationId xmlns:a16="http://schemas.microsoft.com/office/drawing/2014/main" id="{4A5AFF93-B380-44FA-99F8-3510B9797150}"/>
              </a:ext>
              <a:ext uri="{C183D7F6-B498-43B3-948B-1728B52AA6E4}">
                <adec:decorative xmlns:adec="http://schemas.microsoft.com/office/drawing/2017/decorative" val="1"/>
              </a:ext>
            </a:extLst>
          </p:cNvPr>
          <p:cNvSpPr txBox="1"/>
          <p:nvPr>
            <p:custDataLst>
              <p:tags r:id="rId11"/>
            </p:custDataLst>
          </p:nvPr>
        </p:nvSpPr>
        <p:spPr>
          <a:xfrm>
            <a:off x="646113" y="1892854"/>
            <a:ext cx="2520000" cy="246221"/>
          </a:xfrm>
          <a:prstGeom prst="rect">
            <a:avLst/>
          </a:prstGeom>
          <a:ln cap="rnd">
            <a:noFill/>
          </a:ln>
        </p:spPr>
        <p:txBody>
          <a:bodyPr vert="horz" wrap="square" lIns="0" tIns="0" rIns="0" bIns="0" rtlCol="0" anchor="ctr">
            <a:sp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r>
              <a:rPr lang="en-US" sz="1600" dirty="0">
                <a:solidFill>
                  <a:srgbClr val="275D38"/>
                </a:solidFill>
                <a:latin typeface="+mn-lt"/>
                <a:sym typeface="Georgia" panose="02040502050405020303" pitchFamily="18" charset="0"/>
              </a:rPr>
              <a:t>DES total caseload ('000)</a:t>
            </a:r>
            <a:endParaRPr lang="en-US" sz="1400" dirty="0">
              <a:solidFill>
                <a:srgbClr val="275D38"/>
              </a:solidFill>
              <a:latin typeface="+mn-lt"/>
              <a:sym typeface="Georgia" panose="02040502050405020303" pitchFamily="18" charset="0"/>
            </a:endParaRPr>
          </a:p>
        </p:txBody>
      </p:sp>
    </p:spTree>
    <p:custDataLst>
      <p:tags r:id="rId2"/>
    </p:custDataLst>
    <p:extLst>
      <p:ext uri="{BB962C8B-B14F-4D97-AF65-F5344CB8AC3E}">
        <p14:creationId xmlns:p14="http://schemas.microsoft.com/office/powerpoint/2010/main" val="2676215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1229994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820"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30000" y="622800"/>
            <a:ext cx="10933350" cy="664797"/>
          </a:xfrm>
        </p:spPr>
        <p:txBody>
          <a:bodyPr vert="horz"/>
          <a:lstStyle/>
          <a:p>
            <a:r>
              <a:rPr lang="en-AU" dirty="0">
                <a:latin typeface="+mj-lt"/>
                <a:sym typeface="Georgia" panose="02040502050405020303" pitchFamily="18" charset="0"/>
              </a:rPr>
              <a:t>Bulk of ESAt growth due to new registrations from the introduction </a:t>
            </a:r>
            <a:br>
              <a:rPr lang="en-AU" dirty="0">
                <a:latin typeface="+mj-lt"/>
                <a:sym typeface="Georgia" panose="02040502050405020303" pitchFamily="18" charset="0"/>
              </a:rPr>
            </a:br>
            <a:r>
              <a:rPr lang="en-AU" dirty="0">
                <a:latin typeface="+mj-lt"/>
                <a:sym typeface="Georgia" panose="02040502050405020303" pitchFamily="18" charset="0"/>
              </a:rPr>
              <a:t>of pre-vetting, along with increased use of telephone-based interviews</a:t>
            </a:r>
          </a:p>
        </p:txBody>
      </p:sp>
      <p:sp>
        <p:nvSpPr>
          <p:cNvPr id="43" name="TextBox 42">
            <a:extLst>
              <a:ext uri="{FF2B5EF4-FFF2-40B4-BE49-F238E27FC236}">
                <a16:creationId xmlns:a16="http://schemas.microsoft.com/office/drawing/2014/main" id="{9A8A05AE-87ED-4E63-9A6A-63C9391C9CFC}"/>
              </a:ext>
            </a:extLst>
          </p:cNvPr>
          <p:cNvSpPr txBox="1"/>
          <p:nvPr/>
        </p:nvSpPr>
        <p:spPr>
          <a:xfrm>
            <a:off x="630000" y="1649774"/>
            <a:ext cx="4715107" cy="492443"/>
          </a:xfrm>
          <a:prstGeom prst="rect">
            <a:avLst/>
          </a:prstGeom>
          <a:noFill/>
          <a:ln cap="rnd">
            <a:noFill/>
          </a:ln>
        </p:spPr>
        <p:txBody>
          <a:bodyPr wrap="square" lIns="0" tIns="0" rIns="0" bIns="0" rtlCol="0" anchor="b">
            <a:spAutoFit/>
          </a:bodyPr>
          <a:lstStyle>
            <a:defPPr>
              <a:defRPr lang="en-US"/>
            </a:defPPr>
            <a:lvl1pPr>
              <a:spcBef>
                <a:spcPct val="0"/>
              </a:spcBef>
              <a:spcAft>
                <a:spcPct val="0"/>
              </a:spcAft>
              <a:defRPr sz="1600">
                <a:solidFill>
                  <a:srgbClr val="275D38"/>
                </a:solidFill>
                <a:latin typeface="Georgia" panose="02040502050405020303"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sym typeface="Georgia" panose="02040502050405020303" pitchFamily="18" charset="0"/>
              </a:rPr>
              <a:t>Increased use of telephone interviews </a:t>
            </a:r>
            <a:br>
              <a:rPr lang="en-US" dirty="0">
                <a:latin typeface="+mn-lt"/>
                <a:sym typeface="Georgia" panose="02040502050405020303" pitchFamily="18" charset="0"/>
              </a:rPr>
            </a:br>
            <a:r>
              <a:rPr lang="en-US" dirty="0">
                <a:latin typeface="+mn-lt"/>
                <a:sym typeface="Georgia" panose="02040502050405020303" pitchFamily="18" charset="0"/>
              </a:rPr>
              <a:t>has raised the ESAt completion rate</a:t>
            </a:r>
          </a:p>
        </p:txBody>
      </p:sp>
      <p:pic>
        <p:nvPicPr>
          <p:cNvPr id="6" name="Picture 5" descr="Stacked 100% column chart showing the split between completed and uncompleted ESAt referrals for FY17 to FY20. The percentage of completed referrals has increased to 92% in FY20 as compared to 86% in FY17.&#10;">
            <a:extLst>
              <a:ext uri="{FF2B5EF4-FFF2-40B4-BE49-F238E27FC236}">
                <a16:creationId xmlns:a16="http://schemas.microsoft.com/office/drawing/2014/main" id="{A8E44E80-CB8A-441D-8B5B-D8B34B107682}"/>
              </a:ext>
            </a:extLst>
          </p:cNvPr>
          <p:cNvPicPr>
            <a:picLocks noChangeAspect="1"/>
          </p:cNvPicPr>
          <p:nvPr/>
        </p:nvPicPr>
        <p:blipFill>
          <a:blip r:embed="rId9"/>
          <a:stretch>
            <a:fillRect/>
          </a:stretch>
        </p:blipFill>
        <p:spPr>
          <a:xfrm>
            <a:off x="627716" y="2298269"/>
            <a:ext cx="4749196" cy="3828620"/>
          </a:xfrm>
          <a:prstGeom prst="rect">
            <a:avLst/>
          </a:prstGeom>
        </p:spPr>
      </p:pic>
      <p:sp>
        <p:nvSpPr>
          <p:cNvPr id="48" name="TextBox 47">
            <a:extLst>
              <a:ext uri="{FF2B5EF4-FFF2-40B4-BE49-F238E27FC236}">
                <a16:creationId xmlns:a16="http://schemas.microsoft.com/office/drawing/2014/main" id="{69C08D4F-26C5-4F4B-9CB2-FDD6FF17FAB8}"/>
              </a:ext>
            </a:extLst>
          </p:cNvPr>
          <p:cNvSpPr txBox="1"/>
          <p:nvPr/>
        </p:nvSpPr>
        <p:spPr>
          <a:xfrm>
            <a:off x="6146800" y="1649774"/>
            <a:ext cx="5416550" cy="492443"/>
          </a:xfrm>
          <a:prstGeom prst="rect">
            <a:avLst/>
          </a:prstGeom>
          <a:noFill/>
          <a:ln cap="rnd">
            <a:noFill/>
          </a:ln>
        </p:spPr>
        <p:txBody>
          <a:bodyPr wrap="square" lIns="0" tIns="0" rIns="0" bIns="0" rtlCol="0" anchor="b">
            <a:spAutoFit/>
          </a:bodyPr>
          <a:lstStyle>
            <a:defPPr>
              <a:defRPr lang="en-US"/>
            </a:defPPr>
            <a:lvl1pPr>
              <a:spcBef>
                <a:spcPct val="0"/>
              </a:spcBef>
              <a:spcAft>
                <a:spcPct val="0"/>
              </a:spcAft>
              <a:defRPr sz="1600">
                <a:solidFill>
                  <a:srgbClr val="275D38"/>
                </a:solidFill>
                <a:latin typeface="Georgia" panose="02040502050405020303"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sym typeface="Georgia" panose="02040502050405020303" pitchFamily="18" charset="0"/>
              </a:rPr>
              <a:t>Pre-vetting services for DSP claims in mid-2017 caused ineligible DSP individuals to take the </a:t>
            </a:r>
            <a:r>
              <a:rPr lang="en-US" dirty="0" err="1">
                <a:latin typeface="+mn-lt"/>
                <a:sym typeface="Georgia" panose="02040502050405020303" pitchFamily="18" charset="0"/>
              </a:rPr>
              <a:t>ESAt</a:t>
            </a:r>
            <a:r>
              <a:rPr lang="en-US" dirty="0">
                <a:latin typeface="+mn-lt"/>
                <a:sym typeface="Georgia" panose="02040502050405020303" pitchFamily="18" charset="0"/>
              </a:rPr>
              <a:t> instead</a:t>
            </a:r>
          </a:p>
        </p:txBody>
      </p:sp>
      <p:pic>
        <p:nvPicPr>
          <p:cNvPr id="8" name="Picture 7" descr="Stacked 100% column chart representing the percentage of various referral reasons in completion of ESAts in the period of FY17 to FY20. Registration by Services Australia has increased from 41% to 56%. &#10;">
            <a:extLst>
              <a:ext uri="{FF2B5EF4-FFF2-40B4-BE49-F238E27FC236}">
                <a16:creationId xmlns:a16="http://schemas.microsoft.com/office/drawing/2014/main" id="{4DDD3B28-48F2-4665-814D-2F54B6C0A217}"/>
              </a:ext>
            </a:extLst>
          </p:cNvPr>
          <p:cNvPicPr>
            <a:picLocks noChangeAspect="1"/>
          </p:cNvPicPr>
          <p:nvPr/>
        </p:nvPicPr>
        <p:blipFill>
          <a:blip r:embed="rId10"/>
          <a:stretch>
            <a:fillRect/>
          </a:stretch>
        </p:blipFill>
        <p:spPr>
          <a:xfrm>
            <a:off x="6106124" y="2298269"/>
            <a:ext cx="5584420" cy="3828620"/>
          </a:xfrm>
          <a:prstGeom prst="rect">
            <a:avLst/>
          </a:prstGeom>
        </p:spPr>
      </p:pic>
      <p:sp>
        <p:nvSpPr>
          <p:cNvPr id="39" name="ee4pFootnotes">
            <a:extLst>
              <a:ext uri="{FF2B5EF4-FFF2-40B4-BE49-F238E27FC236}">
                <a16:creationId xmlns:a16="http://schemas.microsoft.com/office/drawing/2014/main" id="{B23457F9-91B2-4302-84B2-8AE83C491900}"/>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The most common reason for an ESAt not being completed is participant failure to attend the interview.</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139" name="Group 138">
            <a:extLst>
              <a:ext uri="{FF2B5EF4-FFF2-40B4-BE49-F238E27FC236}">
                <a16:creationId xmlns:a16="http://schemas.microsoft.com/office/drawing/2014/main" id="{E000ED74-2FF7-4FDE-B312-2828DCCB7F46}"/>
              </a:ext>
              <a:ext uri="{C183D7F6-B498-43B3-948B-1728B52AA6E4}">
                <adec:decorative xmlns:adec="http://schemas.microsoft.com/office/drawing/2017/decorative" val="1"/>
              </a:ext>
            </a:extLst>
          </p:cNvPr>
          <p:cNvGrpSpPr/>
          <p:nvPr/>
        </p:nvGrpSpPr>
        <p:grpSpPr>
          <a:xfrm>
            <a:off x="5592868" y="2081213"/>
            <a:ext cx="306171" cy="4079081"/>
            <a:chOff x="5942914" y="2081213"/>
            <a:chExt cx="306171" cy="4079081"/>
          </a:xfrm>
        </p:grpSpPr>
        <p:cxnSp>
          <p:nvCxnSpPr>
            <p:cNvPr id="140" name="Straight Connector 139">
              <a:extLst>
                <a:ext uri="{FF2B5EF4-FFF2-40B4-BE49-F238E27FC236}">
                  <a16:creationId xmlns:a16="http://schemas.microsoft.com/office/drawing/2014/main" id="{3108CA56-FC98-4AD1-B4F8-BEAFC797F878}"/>
                </a:ext>
              </a:extLst>
            </p:cNvPr>
            <p:cNvCxnSpPr/>
            <p:nvPr/>
          </p:nvCxnSpPr>
          <p:spPr>
            <a:xfrm>
              <a:off x="6096000" y="2081213"/>
              <a:ext cx="0" cy="4079081"/>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647CAA65-E03F-449D-934A-CCEFE86488D7}"/>
                </a:ext>
              </a:extLst>
            </p:cNvPr>
            <p:cNvGrpSpPr/>
            <p:nvPr/>
          </p:nvGrpSpPr>
          <p:grpSpPr>
            <a:xfrm>
              <a:off x="5942914" y="3967299"/>
              <a:ext cx="306171" cy="306910"/>
              <a:chOff x="5937564" y="3833745"/>
              <a:chExt cx="306171" cy="306910"/>
            </a:xfrm>
          </p:grpSpPr>
          <p:sp>
            <p:nvSpPr>
              <p:cNvPr id="142" name="Freeform 94">
                <a:extLst>
                  <a:ext uri="{FF2B5EF4-FFF2-40B4-BE49-F238E27FC236}">
                    <a16:creationId xmlns:a16="http://schemas.microsoft.com/office/drawing/2014/main" id="{E2B8EC8B-BA56-46AF-85BA-8B1762660B52}"/>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mn-lt"/>
                </a:endParaRPr>
              </a:p>
            </p:txBody>
          </p:sp>
          <p:sp>
            <p:nvSpPr>
              <p:cNvPr id="143" name="Freeform 95">
                <a:extLst>
                  <a:ext uri="{FF2B5EF4-FFF2-40B4-BE49-F238E27FC236}">
                    <a16:creationId xmlns:a16="http://schemas.microsoft.com/office/drawing/2014/main" id="{DFEA7312-6860-4C03-B43C-14F3A13D52D8}"/>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mn-lt"/>
                </a:endParaRPr>
              </a:p>
            </p:txBody>
          </p:sp>
        </p:grpSp>
      </p:grpSp>
      <p:sp>
        <p:nvSpPr>
          <p:cNvPr id="50" name="NavigationTriangle">
            <a:extLst>
              <a:ext uri="{FF2B5EF4-FFF2-40B4-BE49-F238E27FC236}">
                <a16:creationId xmlns:a16="http://schemas.microsoft.com/office/drawing/2014/main" id="{CF09EB56-CF16-40D8-ACC6-15401F021C1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51" name="NavigationIcon">
            <a:extLst>
              <a:ext uri="{FF2B5EF4-FFF2-40B4-BE49-F238E27FC236}">
                <a16:creationId xmlns:a16="http://schemas.microsoft.com/office/drawing/2014/main" id="{B5F9568A-6093-4320-83B6-AB9F16A080C8}"/>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Tree>
    <p:custDataLst>
      <p:tags r:id="rId2"/>
    </p:custDataLst>
    <p:extLst>
      <p:ext uri="{BB962C8B-B14F-4D97-AF65-F5344CB8AC3E}">
        <p14:creationId xmlns:p14="http://schemas.microsoft.com/office/powerpoint/2010/main" val="31585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95"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7C9862-254C-4839-86E1-F4D02929D4E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Majority of referral types are increasingly likely to recommend participants towards DES </a:t>
            </a:r>
          </a:p>
        </p:txBody>
      </p:sp>
      <p:sp>
        <p:nvSpPr>
          <p:cNvPr id="56" name="TextBox 55">
            <a:extLst>
              <a:ext uri="{FF2B5EF4-FFF2-40B4-BE49-F238E27FC236}">
                <a16:creationId xmlns:a16="http://schemas.microsoft.com/office/drawing/2014/main" id="{BF56560C-C0DC-4CE6-8F7A-71A9038C1D62}"/>
              </a:ext>
            </a:extLst>
          </p:cNvPr>
          <p:cNvSpPr txBox="1"/>
          <p:nvPr/>
        </p:nvSpPr>
        <p:spPr>
          <a:xfrm>
            <a:off x="630000" y="1895996"/>
            <a:ext cx="6870938" cy="246221"/>
          </a:xfrm>
          <a:prstGeom prst="rect">
            <a:avLst/>
          </a:prstGeom>
          <a:noFill/>
          <a:ln cap="rnd">
            <a:noFill/>
          </a:ln>
        </p:spPr>
        <p:txBody>
          <a:bodyPr wrap="square" lIns="0" tIns="0" rIns="0" bIns="0" rtlCol="0" anchor="b">
            <a:spAutoFit/>
          </a:bodyPr>
          <a:lstStyle>
            <a:defPPr>
              <a:defRPr lang="en-US"/>
            </a:defPPr>
            <a:lvl1pPr>
              <a:spcBef>
                <a:spcPct val="0"/>
              </a:spcBef>
              <a:spcAft>
                <a:spcPct val="0"/>
              </a:spcAft>
              <a:defRPr sz="1600">
                <a:solidFill>
                  <a:srgbClr val="275D38"/>
                </a:solidFill>
                <a:latin typeface="Georgia" panose="02040502050405020303"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sym typeface="Georgia" panose="02040502050405020303" pitchFamily="18" charset="0"/>
              </a:rPr>
              <a:t>Overall upward trend in DES recommendations across referral sources</a:t>
            </a:r>
          </a:p>
        </p:txBody>
      </p:sp>
      <p:pic>
        <p:nvPicPr>
          <p:cNvPr id="24" name="Picture 23" descr="Line chart representing the probability of being recommended to DES following an ESAt by referral source type over FY16 to FY20. Registration via providers has the highest likelihood of being recommended to DES, at above 95%, following by the 18-month review ESAts.&#10;">
            <a:extLst>
              <a:ext uri="{FF2B5EF4-FFF2-40B4-BE49-F238E27FC236}">
                <a16:creationId xmlns:a16="http://schemas.microsoft.com/office/drawing/2014/main" id="{54EBE3E4-7DD8-452C-BC79-CD9C12ECA51E}"/>
              </a:ext>
            </a:extLst>
          </p:cNvPr>
          <p:cNvPicPr>
            <a:picLocks noChangeAspect="1"/>
          </p:cNvPicPr>
          <p:nvPr/>
        </p:nvPicPr>
        <p:blipFill>
          <a:blip r:embed="rId8"/>
          <a:stretch>
            <a:fillRect/>
          </a:stretch>
        </p:blipFill>
        <p:spPr>
          <a:xfrm>
            <a:off x="407648" y="2478036"/>
            <a:ext cx="6962235" cy="3188484"/>
          </a:xfrm>
          <a:prstGeom prst="rect">
            <a:avLst/>
          </a:prstGeom>
        </p:spPr>
      </p:pic>
      <p:sp>
        <p:nvSpPr>
          <p:cNvPr id="52" name="Rectangle 51">
            <a:extLst>
              <a:ext uri="{FF2B5EF4-FFF2-40B4-BE49-F238E27FC236}">
                <a16:creationId xmlns:a16="http://schemas.microsoft.com/office/drawing/2014/main" id="{95B9C9D2-C879-4728-9537-E1AB84B343BF}"/>
              </a:ext>
              <a:ext uri="{C183D7F6-B498-43B3-948B-1728B52AA6E4}">
                <adec:decorative xmlns:adec="http://schemas.microsoft.com/office/drawing/2017/decorative" val="1"/>
              </a:ext>
            </a:extLst>
          </p:cNvPr>
          <p:cNvSpPr/>
          <p:nvPr/>
        </p:nvSpPr>
        <p:spPr>
          <a:xfrm>
            <a:off x="7969252" y="1946473"/>
            <a:ext cx="3881372" cy="4024538"/>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53" name="ee4pHeader1">
            <a:extLst>
              <a:ext uri="{FF2B5EF4-FFF2-40B4-BE49-F238E27FC236}">
                <a16:creationId xmlns:a16="http://schemas.microsoft.com/office/drawing/2014/main" id="{A35FAE9A-BC6C-4928-AA48-64BBBB3275B5}"/>
              </a:ext>
            </a:extLst>
          </p:cNvPr>
          <p:cNvSpPr txBox="1"/>
          <p:nvPr/>
        </p:nvSpPr>
        <p:spPr>
          <a:xfrm>
            <a:off x="8464127" y="3096973"/>
            <a:ext cx="3010949" cy="1723549"/>
          </a:xfrm>
          <a:prstGeom prst="rect">
            <a:avLst/>
          </a:prstGeom>
          <a:noFill/>
          <a:ln cap="rnd">
            <a:noFill/>
          </a:ln>
        </p:spPr>
        <p:txBody>
          <a:bodyPr wrap="square" lIns="0" tIns="0" rIns="0" bIns="0" rtlCol="0" anchor="ctr">
            <a:spAutoFit/>
          </a:bodyPr>
          <a:lstStyle/>
          <a:p>
            <a:pPr>
              <a:spcBef>
                <a:spcPct val="0"/>
              </a:spcBef>
              <a:spcAft>
                <a:spcPct val="0"/>
              </a:spcAft>
            </a:pPr>
            <a:r>
              <a:rPr lang="en-US" sz="1400" dirty="0">
                <a:solidFill>
                  <a:srgbClr val="000000"/>
                </a:solidFill>
                <a:sym typeface="Georgia" panose="02040502050405020303" pitchFamily="18" charset="0"/>
              </a:rPr>
              <a:t>New registrations, COCR and DES 18-Month Reviews ESAts have </a:t>
            </a:r>
            <a:r>
              <a:rPr lang="en-US" sz="1400" dirty="0">
                <a:solidFill>
                  <a:schemeClr val="accent1">
                    <a:lumMod val="75000"/>
                    <a:lumOff val="25000"/>
                  </a:schemeClr>
                </a:solidFill>
                <a:sym typeface="Georgia" panose="02040502050405020303" pitchFamily="18" charset="0"/>
              </a:rPr>
              <a:t>increased in both absolute numbers</a:t>
            </a:r>
            <a:r>
              <a:rPr lang="en-US" sz="1400" dirty="0">
                <a:solidFill>
                  <a:schemeClr val="accent1">
                    <a:lumMod val="90000"/>
                    <a:lumOff val="10000"/>
                  </a:schemeClr>
                </a:solidFill>
                <a:sym typeface="Georgia" panose="02040502050405020303" pitchFamily="18" charset="0"/>
              </a:rPr>
              <a:t> </a:t>
            </a:r>
            <a:r>
              <a:rPr lang="en-US" sz="1400" dirty="0">
                <a:solidFill>
                  <a:srgbClr val="000000"/>
                </a:solidFill>
                <a:sym typeface="Georgia" panose="02040502050405020303" pitchFamily="18" charset="0"/>
              </a:rPr>
              <a:t>(as per previous slide) as well </a:t>
            </a:r>
            <a:r>
              <a:rPr lang="en-US" sz="1400" dirty="0">
                <a:solidFill>
                  <a:schemeClr val="accent1">
                    <a:lumMod val="75000"/>
                    <a:lumOff val="25000"/>
                  </a:schemeClr>
                </a:solidFill>
                <a:sym typeface="Georgia" panose="02040502050405020303" pitchFamily="18" charset="0"/>
              </a:rPr>
              <a:t>as likelihood of recommending DES</a:t>
            </a:r>
          </a:p>
          <a:p>
            <a:pPr>
              <a:spcBef>
                <a:spcPct val="0"/>
              </a:spcBef>
              <a:spcAft>
                <a:spcPct val="0"/>
              </a:spcAft>
            </a:pPr>
            <a:endParaRPr lang="en-US" sz="1400" dirty="0">
              <a:solidFill>
                <a:srgbClr val="000000"/>
              </a:solidFill>
              <a:sym typeface="Georgia" panose="02040502050405020303" pitchFamily="18" charset="0"/>
            </a:endParaRPr>
          </a:p>
          <a:p>
            <a:pPr>
              <a:spcBef>
                <a:spcPct val="0"/>
              </a:spcBef>
              <a:spcAft>
                <a:spcPct val="0"/>
              </a:spcAft>
            </a:pPr>
            <a:r>
              <a:rPr lang="en-US" sz="1400" dirty="0">
                <a:solidFill>
                  <a:srgbClr val="000000"/>
                </a:solidFill>
                <a:sym typeface="Georgia" panose="02040502050405020303" pitchFamily="18" charset="0"/>
              </a:rPr>
              <a:t>Both factors are associated with increasing DES caseload</a:t>
            </a:r>
          </a:p>
        </p:txBody>
      </p:sp>
      <p:grpSp>
        <p:nvGrpSpPr>
          <p:cNvPr id="53" name="Group 52">
            <a:extLst>
              <a:ext uri="{FF2B5EF4-FFF2-40B4-BE49-F238E27FC236}">
                <a16:creationId xmlns:a16="http://schemas.microsoft.com/office/drawing/2014/main" id="{D0258762-FC4A-46D1-99F5-3560B5C9859C}"/>
              </a:ext>
              <a:ext uri="{C183D7F6-B498-43B3-948B-1728B52AA6E4}">
                <adec:decorative xmlns:adec="http://schemas.microsoft.com/office/drawing/2017/decorative" val="1"/>
              </a:ext>
            </a:extLst>
          </p:cNvPr>
          <p:cNvGrpSpPr/>
          <p:nvPr/>
        </p:nvGrpSpPr>
        <p:grpSpPr>
          <a:xfrm>
            <a:off x="7823303" y="3805287"/>
            <a:ext cx="306171" cy="306910"/>
            <a:chOff x="5937564" y="3833745"/>
            <a:chExt cx="306171" cy="306910"/>
          </a:xfrm>
        </p:grpSpPr>
        <p:sp>
          <p:nvSpPr>
            <p:cNvPr id="54" name="Freeform 94">
              <a:extLst>
                <a:ext uri="{FF2B5EF4-FFF2-40B4-BE49-F238E27FC236}">
                  <a16:creationId xmlns:a16="http://schemas.microsoft.com/office/drawing/2014/main" id="{7ACA68B7-8C52-4BED-B145-E3A4DA879BFB}"/>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9525" cap="flat" cmpd="sng" algn="ctr">
              <a:solidFill>
                <a:schemeClr val="bg1"/>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55" name="Freeform 95">
              <a:extLst>
                <a:ext uri="{FF2B5EF4-FFF2-40B4-BE49-F238E27FC236}">
                  <a16:creationId xmlns:a16="http://schemas.microsoft.com/office/drawing/2014/main" id="{CDF4150C-455E-4652-8B3B-B2AC9FD0CC0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sp>
        <p:nvSpPr>
          <p:cNvPr id="132" name="ee4pFootnotes">
            <a:extLst>
              <a:ext uri="{FF2B5EF4-FFF2-40B4-BE49-F238E27FC236}">
                <a16:creationId xmlns:a16="http://schemas.microsoft.com/office/drawing/2014/main" id="{951F96F5-123E-4061-9FE8-B2181327C0D3}"/>
              </a:ext>
            </a:extLst>
          </p:cNvPr>
          <p:cNvSpPr>
            <a:spLocks noChangeArrowheads="1"/>
          </p:cNvSpPr>
          <p:nvPr/>
        </p:nvSpPr>
        <p:spPr bwMode="auto">
          <a:xfrm>
            <a:off x="630000" y="614444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All DSP referrals reasons require a JCA, which inherently includes an ESAt. The majority of DSP referrals are for new DSP claims although there is a minority of  DSP Medical Review, DSP Appeal referrals etc, which have all been discontinued and slowly phased out</a:t>
            </a:r>
          </a:p>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69" name="NavigationTriangle">
            <a:extLst>
              <a:ext uri="{FF2B5EF4-FFF2-40B4-BE49-F238E27FC236}">
                <a16:creationId xmlns:a16="http://schemas.microsoft.com/office/drawing/2014/main" id="{E46E0CFB-9FDB-41F3-9853-F24A98A0D9C9}"/>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70" name="NavigationIcon">
            <a:extLst>
              <a:ext uri="{FF2B5EF4-FFF2-40B4-BE49-F238E27FC236}">
                <a16:creationId xmlns:a16="http://schemas.microsoft.com/office/drawing/2014/main" id="{B93BD54F-1628-4C69-B596-E8E49D3C3A75}"/>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Tree>
    <p:extLst>
      <p:ext uri="{BB962C8B-B14F-4D97-AF65-F5344CB8AC3E}">
        <p14:creationId xmlns:p14="http://schemas.microsoft.com/office/powerpoint/2010/main" val="3762637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819"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7C9862-254C-4839-86E1-F4D02929D4E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ESAts are increasingly likely to recommend participants towards DES </a:t>
            </a:r>
            <a:r>
              <a:rPr lang="en-US" dirty="0" err="1">
                <a:latin typeface="+mj-lt"/>
                <a:sym typeface="Georgia" panose="02040502050405020303" pitchFamily="18" charset="0"/>
              </a:rPr>
              <a:t>ESS</a:t>
            </a:r>
            <a:r>
              <a:rPr lang="en-US" dirty="0">
                <a:latin typeface="+mj-lt"/>
                <a:sym typeface="Georgia" panose="02040502050405020303" pitchFamily="18" charset="0"/>
              </a:rPr>
              <a:t>, which offers Ongoing Support and has higher outcome fees</a:t>
            </a:r>
          </a:p>
        </p:txBody>
      </p:sp>
      <p:sp>
        <p:nvSpPr>
          <p:cNvPr id="77" name="TextBox 76">
            <a:extLst>
              <a:ext uri="{FF2B5EF4-FFF2-40B4-BE49-F238E27FC236}">
                <a16:creationId xmlns:a16="http://schemas.microsoft.com/office/drawing/2014/main" id="{B2FB80D4-AB33-4AB6-9375-15CD9D71C9C6}"/>
              </a:ext>
            </a:extLst>
          </p:cNvPr>
          <p:cNvSpPr txBox="1"/>
          <p:nvPr/>
        </p:nvSpPr>
        <p:spPr>
          <a:xfrm>
            <a:off x="630000" y="1895999"/>
            <a:ext cx="7060104" cy="246221"/>
          </a:xfrm>
          <a:prstGeom prst="rect">
            <a:avLst/>
          </a:prstGeom>
          <a:noFill/>
          <a:ln cap="rnd">
            <a:noFill/>
          </a:ln>
        </p:spPr>
        <p:txBody>
          <a:bodyPr wrap="square" lIns="0" tIns="0" rIns="0" bIns="0" rtlCol="0" anchor="b">
            <a:spAutoFit/>
          </a:bodyPr>
          <a:lstStyle>
            <a:defPPr>
              <a:defRPr lang="en-US"/>
            </a:defPPr>
            <a:lvl1pPr>
              <a:spcBef>
                <a:spcPct val="0"/>
              </a:spcBef>
              <a:spcAft>
                <a:spcPct val="0"/>
              </a:spcAft>
              <a:defRPr sz="1600">
                <a:solidFill>
                  <a:srgbClr val="275D38"/>
                </a:solidFill>
                <a:latin typeface="Georgia" panose="02040502050405020303"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sym typeface="Trebuchet MS" panose="020B0603020202020204" pitchFamily="34" charset="0"/>
              </a:rPr>
              <a:t>DES </a:t>
            </a:r>
            <a:r>
              <a:rPr lang="en-US" dirty="0" err="1">
                <a:latin typeface="+mn-lt"/>
                <a:sym typeface="Trebuchet MS" panose="020B0603020202020204" pitchFamily="34" charset="0"/>
              </a:rPr>
              <a:t>ESS</a:t>
            </a:r>
            <a:r>
              <a:rPr lang="en-US" dirty="0">
                <a:latin typeface="+mn-lt"/>
                <a:sym typeface="Trebuchet MS" panose="020B0603020202020204" pitchFamily="34" charset="0"/>
              </a:rPr>
              <a:t> program recommendations are by far the fastest-growing category</a:t>
            </a:r>
            <a:endParaRPr lang="en-US" dirty="0">
              <a:latin typeface="+mn-lt"/>
              <a:sym typeface="Georgia" panose="02040502050405020303" pitchFamily="18" charset="0"/>
            </a:endParaRPr>
          </a:p>
        </p:txBody>
      </p:sp>
      <p:pic>
        <p:nvPicPr>
          <p:cNvPr id="5" name="Picture 4" descr="Stacked column chart representing the split of ESAt program recommendations based on categories and streams. D-E-S E-S-S has shown maximum growth of 9% in the period, from 41% in FY17 to 46% in FY20 while D-E-S D-M-S has been the second fastest-growing category, followed by Stream C.&#10;">
            <a:extLst>
              <a:ext uri="{FF2B5EF4-FFF2-40B4-BE49-F238E27FC236}">
                <a16:creationId xmlns:a16="http://schemas.microsoft.com/office/drawing/2014/main" id="{A303B8FC-632C-4415-A81A-248D282ABD2F}"/>
              </a:ext>
            </a:extLst>
          </p:cNvPr>
          <p:cNvPicPr>
            <a:picLocks noChangeAspect="1"/>
          </p:cNvPicPr>
          <p:nvPr/>
        </p:nvPicPr>
        <p:blipFill>
          <a:blip r:embed="rId8"/>
          <a:stretch>
            <a:fillRect/>
          </a:stretch>
        </p:blipFill>
        <p:spPr>
          <a:xfrm>
            <a:off x="630000" y="2291314"/>
            <a:ext cx="6419644" cy="3981033"/>
          </a:xfrm>
          <a:prstGeom prst="rect">
            <a:avLst/>
          </a:prstGeom>
        </p:spPr>
      </p:pic>
      <p:sp>
        <p:nvSpPr>
          <p:cNvPr id="73" name="Rectangle 72">
            <a:extLst>
              <a:ext uri="{FF2B5EF4-FFF2-40B4-BE49-F238E27FC236}">
                <a16:creationId xmlns:a16="http://schemas.microsoft.com/office/drawing/2014/main" id="{7047EBDD-CFB3-41A6-A610-CA2AE4D96894}"/>
              </a:ext>
              <a:ext uri="{C183D7F6-B498-43B3-948B-1728B52AA6E4}">
                <adec:decorative xmlns:adec="http://schemas.microsoft.com/office/drawing/2017/decorative" val="1"/>
              </a:ext>
            </a:extLst>
          </p:cNvPr>
          <p:cNvSpPr/>
          <p:nvPr/>
        </p:nvSpPr>
        <p:spPr>
          <a:xfrm>
            <a:off x="7969252" y="1946473"/>
            <a:ext cx="3881372" cy="4024538"/>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68" name="ee4pHeader1">
            <a:extLst>
              <a:ext uri="{FF2B5EF4-FFF2-40B4-BE49-F238E27FC236}">
                <a16:creationId xmlns:a16="http://schemas.microsoft.com/office/drawing/2014/main" id="{24F0F828-3D4A-4FE5-8969-F9BA38BF69FC}"/>
              </a:ext>
            </a:extLst>
          </p:cNvPr>
          <p:cNvSpPr txBox="1"/>
          <p:nvPr/>
        </p:nvSpPr>
        <p:spPr>
          <a:xfrm>
            <a:off x="8464127" y="3312411"/>
            <a:ext cx="3010949" cy="1292662"/>
          </a:xfrm>
          <a:prstGeom prst="rect">
            <a:avLst/>
          </a:prstGeom>
          <a:noFill/>
          <a:ln cap="rnd">
            <a:noFill/>
          </a:ln>
        </p:spPr>
        <p:txBody>
          <a:bodyPr wrap="square" lIns="0" tIns="0" rIns="0" bIns="0" rtlCol="0" anchor="t">
            <a:spAutoFit/>
          </a:bodyPr>
          <a:lstStyle/>
          <a:p>
            <a:pPr>
              <a:spcBef>
                <a:spcPct val="0"/>
              </a:spcBef>
              <a:spcAft>
                <a:spcPct val="0"/>
              </a:spcAft>
            </a:pPr>
            <a:r>
              <a:rPr lang="en-US" sz="1400" dirty="0">
                <a:solidFill>
                  <a:srgbClr val="000000"/>
                </a:solidFill>
                <a:sym typeface="Georgia" panose="02040502050405020303" pitchFamily="18" charset="0"/>
              </a:rPr>
              <a:t>Increase in DES </a:t>
            </a:r>
            <a:r>
              <a:rPr lang="en-US" sz="1400" dirty="0" err="1">
                <a:solidFill>
                  <a:srgbClr val="000000"/>
                </a:solidFill>
                <a:sym typeface="Georgia" panose="02040502050405020303" pitchFamily="18" charset="0"/>
              </a:rPr>
              <a:t>ESS</a:t>
            </a:r>
            <a:r>
              <a:rPr lang="en-US" sz="1400" dirty="0">
                <a:solidFill>
                  <a:srgbClr val="000000"/>
                </a:solidFill>
                <a:sym typeface="Georgia" panose="02040502050405020303" pitchFamily="18" charset="0"/>
              </a:rPr>
              <a:t> recommendations is driven by both the increase in </a:t>
            </a:r>
            <a:r>
              <a:rPr lang="en-US" sz="1400" dirty="0">
                <a:solidFill>
                  <a:schemeClr val="accent1">
                    <a:lumMod val="75000"/>
                    <a:lumOff val="25000"/>
                  </a:schemeClr>
                </a:solidFill>
                <a:sym typeface="Georgia" panose="02040502050405020303" pitchFamily="18" charset="0"/>
              </a:rPr>
              <a:t>volunteers (often DSP recipients) </a:t>
            </a:r>
            <a:r>
              <a:rPr lang="en-US" sz="1400" dirty="0">
                <a:solidFill>
                  <a:srgbClr val="000000"/>
                </a:solidFill>
                <a:sym typeface="Georgia" panose="02040502050405020303" pitchFamily="18" charset="0"/>
              </a:rPr>
              <a:t>and individuals who have been rejected from DSP but have </a:t>
            </a:r>
            <a:r>
              <a:rPr lang="en-US" sz="1400" dirty="0">
                <a:solidFill>
                  <a:schemeClr val="accent1">
                    <a:lumMod val="75000"/>
                    <a:lumOff val="25000"/>
                  </a:schemeClr>
                </a:solidFill>
                <a:sym typeface="Georgia" panose="02040502050405020303" pitchFamily="18" charset="0"/>
              </a:rPr>
              <a:t>some form of long-term disability</a:t>
            </a:r>
          </a:p>
        </p:txBody>
      </p:sp>
      <p:sp>
        <p:nvSpPr>
          <p:cNvPr id="132" name="ee4pFootnotes">
            <a:extLst>
              <a:ext uri="{FF2B5EF4-FFF2-40B4-BE49-F238E27FC236}">
                <a16:creationId xmlns:a16="http://schemas.microsoft.com/office/drawing/2014/main" id="{951F96F5-123E-4061-9FE8-B2181327C0D3}"/>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69" name="NavigationTriangle">
            <a:extLst>
              <a:ext uri="{FF2B5EF4-FFF2-40B4-BE49-F238E27FC236}">
                <a16:creationId xmlns:a16="http://schemas.microsoft.com/office/drawing/2014/main" id="{E46E0CFB-9FDB-41F3-9853-F24A98A0D9C9}"/>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70" name="NavigationIcon">
            <a:extLst>
              <a:ext uri="{FF2B5EF4-FFF2-40B4-BE49-F238E27FC236}">
                <a16:creationId xmlns:a16="http://schemas.microsoft.com/office/drawing/2014/main" id="{B93BD54F-1628-4C69-B596-E8E49D3C3A75}"/>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grpSp>
        <p:nvGrpSpPr>
          <p:cNvPr id="74" name="Group 73">
            <a:extLst>
              <a:ext uri="{FF2B5EF4-FFF2-40B4-BE49-F238E27FC236}">
                <a16:creationId xmlns:a16="http://schemas.microsoft.com/office/drawing/2014/main" id="{0FF636E1-4652-494D-AF4B-C8C0444CA0AA}"/>
              </a:ext>
              <a:ext uri="{C183D7F6-B498-43B3-948B-1728B52AA6E4}">
                <adec:decorative xmlns:adec="http://schemas.microsoft.com/office/drawing/2017/decorative" val="1"/>
              </a:ext>
            </a:extLst>
          </p:cNvPr>
          <p:cNvGrpSpPr/>
          <p:nvPr/>
        </p:nvGrpSpPr>
        <p:grpSpPr>
          <a:xfrm>
            <a:off x="7823303" y="3805287"/>
            <a:ext cx="306171" cy="306910"/>
            <a:chOff x="5937564" y="3833745"/>
            <a:chExt cx="306171" cy="306910"/>
          </a:xfrm>
        </p:grpSpPr>
        <p:sp>
          <p:nvSpPr>
            <p:cNvPr id="75" name="Freeform 94">
              <a:extLst>
                <a:ext uri="{FF2B5EF4-FFF2-40B4-BE49-F238E27FC236}">
                  <a16:creationId xmlns:a16="http://schemas.microsoft.com/office/drawing/2014/main" id="{CFE537CA-DE58-49CC-B276-B0927665E0EB}"/>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9525" cap="flat" cmpd="sng" algn="ctr">
              <a:solidFill>
                <a:schemeClr val="bg1"/>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76" name="Freeform 95">
              <a:extLst>
                <a:ext uri="{FF2B5EF4-FFF2-40B4-BE49-F238E27FC236}">
                  <a16:creationId xmlns:a16="http://schemas.microsoft.com/office/drawing/2014/main" id="{2371FBB8-A526-4742-9FC2-8E60E1C04E53}"/>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spTree>
    <p:extLst>
      <p:ext uri="{BB962C8B-B14F-4D97-AF65-F5344CB8AC3E}">
        <p14:creationId xmlns:p14="http://schemas.microsoft.com/office/powerpoint/2010/main" val="2728598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D21C005-1857-4731-8039-3628B79385AC}"/>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843" name="think-cell Slide" r:id="rId6" imgW="473" imgH="473" progId="TCLayout.ActiveDocument.1">
                  <p:embed/>
                </p:oleObj>
              </mc:Choice>
              <mc:Fallback>
                <p:oleObj name="think-cell Slide" r:id="rId6" imgW="473" imgH="473" progId="TCLayout.ActiveDocument.1">
                  <p:embed/>
                  <p:pic>
                    <p:nvPicPr>
                      <p:cNvPr id="4" name="Object 3" hidden="1">
                        <a:extLst>
                          <a:ext uri="{FF2B5EF4-FFF2-40B4-BE49-F238E27FC236}">
                            <a16:creationId xmlns:a16="http://schemas.microsoft.com/office/drawing/2014/main" id="{FD21C005-1857-4731-8039-3628B79385AC}"/>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4E292D-4F9B-41E3-969D-87704389514E}"/>
              </a:ext>
            </a:extLst>
          </p:cNvPr>
          <p:cNvSpPr>
            <a:spLocks noGrp="1"/>
          </p:cNvSpPr>
          <p:nvPr>
            <p:ph type="title"/>
          </p:nvPr>
        </p:nvSpPr>
        <p:spPr/>
        <p:txBody>
          <a:bodyPr vert="horz"/>
          <a:lstStyle/>
          <a:p>
            <a:r>
              <a:rPr lang="en-US" sz="2400" dirty="0">
                <a:latin typeface="+mj-lt"/>
                <a:sym typeface="Georgia" panose="02040502050405020303" pitchFamily="18" charset="0"/>
              </a:rPr>
              <a:t>The importance of accurate program </a:t>
            </a:r>
            <a:r>
              <a:rPr lang="en-US" sz="2400" dirty="0" err="1">
                <a:latin typeface="+mj-lt"/>
                <a:sym typeface="Georgia" panose="02040502050405020303" pitchFamily="18" charset="0"/>
              </a:rPr>
              <a:t>recommendationsand</a:t>
            </a:r>
            <a:r>
              <a:rPr lang="en-US" sz="2400" dirty="0">
                <a:latin typeface="+mj-lt"/>
                <a:sym typeface="Georgia" panose="02040502050405020303" pitchFamily="18" charset="0"/>
              </a:rPr>
              <a:t> work capacity assessments underscores the importance of ensuring effective ESAt operations </a:t>
            </a:r>
          </a:p>
        </p:txBody>
      </p:sp>
      <p:sp>
        <p:nvSpPr>
          <p:cNvPr id="5" name="Rectangle 4">
            <a:extLst>
              <a:ext uri="{FF2B5EF4-FFF2-40B4-BE49-F238E27FC236}">
                <a16:creationId xmlns:a16="http://schemas.microsoft.com/office/drawing/2014/main" id="{904AECE6-7752-4B1E-8CFA-BC7E5FF38419}"/>
              </a:ext>
            </a:extLst>
          </p:cNvPr>
          <p:cNvSpPr/>
          <p:nvPr/>
        </p:nvSpPr>
        <p:spPr>
          <a:xfrm>
            <a:off x="4610101" y="1595418"/>
            <a:ext cx="6953248" cy="4185761"/>
          </a:xfrm>
          <a:prstGeom prst="rect">
            <a:avLst/>
          </a:prstGeom>
        </p:spPr>
        <p:txBody>
          <a:bodyPr wrap="square" lIns="0" tIns="0" rIns="0" bIns="0" anchor="ctr">
            <a:spAutoFit/>
          </a:bodyPr>
          <a:lstStyle/>
          <a:p>
            <a:pPr marL="486000" lvl="1" indent="-324000">
              <a:spcBef>
                <a:spcPts val="600"/>
              </a:spcBef>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Program recommendations need to balance both </a:t>
            </a:r>
            <a:r>
              <a:rPr lang="en-US" dirty="0">
                <a:solidFill>
                  <a:schemeClr val="accent1">
                    <a:lumMod val="75000"/>
                    <a:lumOff val="25000"/>
                  </a:schemeClr>
                </a:solidFill>
                <a:sym typeface="Georgia" panose="02040502050405020303" pitchFamily="18" charset="0"/>
              </a:rPr>
              <a:t>ensuring appropriate supports are available, with </a:t>
            </a:r>
            <a:r>
              <a:rPr lang="en-US" dirty="0" err="1">
                <a:solidFill>
                  <a:schemeClr val="accent1">
                    <a:lumMod val="75000"/>
                    <a:lumOff val="25000"/>
                  </a:schemeClr>
                </a:solidFill>
                <a:sym typeface="Georgia" panose="02040502050405020303" pitchFamily="18" charset="0"/>
              </a:rPr>
              <a:t>maximising</a:t>
            </a:r>
            <a:r>
              <a:rPr lang="en-US" dirty="0">
                <a:solidFill>
                  <a:schemeClr val="accent1">
                    <a:lumMod val="75000"/>
                    <a:lumOff val="25000"/>
                  </a:schemeClr>
                </a:solidFill>
                <a:sym typeface="Georgia" panose="02040502050405020303" pitchFamily="18" charset="0"/>
              </a:rPr>
              <a:t> the impact of the Commonwealth's limited resources</a:t>
            </a:r>
          </a:p>
          <a:p>
            <a:pPr marL="486000" lvl="1" indent="-324000">
              <a:spcBef>
                <a:spcPts val="600"/>
              </a:spcBef>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Important to ensure that both…</a:t>
            </a:r>
          </a:p>
          <a:p>
            <a:pPr marL="972000" lvl="2" indent="-324000">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Individuals who face disability as the primary barrier to employment are </a:t>
            </a:r>
            <a:r>
              <a:rPr lang="en-US" dirty="0">
                <a:solidFill>
                  <a:schemeClr val="accent1">
                    <a:lumMod val="75000"/>
                    <a:lumOff val="25000"/>
                  </a:schemeClr>
                </a:solidFill>
                <a:sym typeface="Georgia" panose="02040502050405020303" pitchFamily="18" charset="0"/>
              </a:rPr>
              <a:t>able to gain access to DES</a:t>
            </a:r>
          </a:p>
          <a:p>
            <a:pPr marL="972000" lvl="2" indent="-324000">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Individuals </a:t>
            </a:r>
            <a:r>
              <a:rPr lang="en-US" dirty="0">
                <a:solidFill>
                  <a:schemeClr val="accent1">
                    <a:lumMod val="75000"/>
                    <a:lumOff val="25000"/>
                  </a:schemeClr>
                </a:solidFill>
                <a:sym typeface="Georgia" panose="02040502050405020303" pitchFamily="18" charset="0"/>
              </a:rPr>
              <a:t>better served by other programs </a:t>
            </a:r>
            <a:r>
              <a:rPr lang="en-US" dirty="0">
                <a:solidFill>
                  <a:srgbClr val="000000">
                    <a:lumMod val="100000"/>
                  </a:srgbClr>
                </a:solidFill>
                <a:sym typeface="Georgia" panose="02040502050405020303" pitchFamily="18" charset="0"/>
              </a:rPr>
              <a:t>are streamed appropriately</a:t>
            </a:r>
          </a:p>
          <a:p>
            <a:pPr marL="486000" lvl="1" indent="-324000">
              <a:spcBef>
                <a:spcPts val="600"/>
              </a:spcBef>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Note that DES is </a:t>
            </a:r>
            <a:r>
              <a:rPr lang="en-US" dirty="0">
                <a:solidFill>
                  <a:schemeClr val="accent1">
                    <a:lumMod val="75000"/>
                    <a:lumOff val="25000"/>
                  </a:schemeClr>
                </a:solidFill>
                <a:sym typeface="Georgia" panose="02040502050405020303" pitchFamily="18" charset="0"/>
              </a:rPr>
              <a:t>multiple times higher in cost</a:t>
            </a:r>
            <a:r>
              <a:rPr lang="en-US" dirty="0">
                <a:solidFill>
                  <a:srgbClr val="000000">
                    <a:lumMod val="100000"/>
                  </a:srgbClr>
                </a:solidFill>
                <a:sym typeface="Georgia" panose="02040502050405020303" pitchFamily="18" charset="0"/>
              </a:rPr>
              <a:t>, on average, per participant than </a:t>
            </a:r>
            <a:r>
              <a:rPr lang="en-US" dirty="0" err="1">
                <a:solidFill>
                  <a:srgbClr val="000000">
                    <a:lumMod val="100000"/>
                  </a:srgbClr>
                </a:solidFill>
                <a:sym typeface="Georgia" panose="02040502050405020303" pitchFamily="18" charset="0"/>
              </a:rPr>
              <a:t>jobactive</a:t>
            </a:r>
            <a:r>
              <a:rPr lang="en-US" dirty="0">
                <a:solidFill>
                  <a:srgbClr val="000000">
                    <a:lumMod val="100000"/>
                  </a:srgbClr>
                </a:solidFill>
                <a:sym typeface="Georgia" panose="02040502050405020303" pitchFamily="18" charset="0"/>
              </a:rPr>
              <a:t> Stream C</a:t>
            </a:r>
          </a:p>
          <a:p>
            <a:pPr marL="486000" lvl="1" indent="-324000">
              <a:spcBef>
                <a:spcPts val="600"/>
              </a:spcBef>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Context of rapidly rising caseload raises importance of ensuring ESAt process is operating effectively</a:t>
            </a:r>
          </a:p>
          <a:p>
            <a:pPr marL="486000" lvl="1" indent="-324000">
              <a:spcBef>
                <a:spcPts val="600"/>
              </a:spcBef>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Consequently in mid-2020 the Department of Social Services commissioned an end-to-end review of ESAts</a:t>
            </a:r>
          </a:p>
        </p:txBody>
      </p:sp>
      <p:sp>
        <p:nvSpPr>
          <p:cNvPr id="8" name="ee4pFootnotes">
            <a:extLst>
              <a:ext uri="{FF2B5EF4-FFF2-40B4-BE49-F238E27FC236}">
                <a16:creationId xmlns:a16="http://schemas.microsoft.com/office/drawing/2014/main" id="{5D6AF854-5F46-487F-8B76-C6DCE18AB79C}"/>
              </a:ext>
            </a:extLst>
          </p:cNvPr>
          <p:cNvSpPr>
            <a:spLocks noChangeArrowheads="1"/>
          </p:cNvSpPr>
          <p:nvPr/>
        </p:nvSpPr>
        <p:spPr bwMode="auto">
          <a:xfrm>
            <a:off x="4610101" y="6421441"/>
            <a:ext cx="1582164" cy="138499"/>
          </a:xfrm>
          <a:prstGeom prst="rect">
            <a:avLst/>
          </a:prstGeom>
          <a:noFill/>
          <a:ln w="9525" algn="ctr">
            <a:noFill/>
            <a:miter lim="800000"/>
            <a:headEnd type="none" w="lg" len="lg"/>
            <a:tailEnd type="none" w="lg" len="lg"/>
          </a:ln>
        </p:spPr>
        <p:txBody>
          <a:bodyPr vert="horz" wrap="non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6" name="NavigationTriangle">
            <a:extLst>
              <a:ext uri="{FF2B5EF4-FFF2-40B4-BE49-F238E27FC236}">
                <a16:creationId xmlns:a16="http://schemas.microsoft.com/office/drawing/2014/main" id="{9F55C9CC-AC14-494F-A679-D72B767CB39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7" name="NavigationIcon">
            <a:extLst>
              <a:ext uri="{FF2B5EF4-FFF2-40B4-BE49-F238E27FC236}">
                <a16:creationId xmlns:a16="http://schemas.microsoft.com/office/drawing/2014/main" id="{CF99BE23-2094-49BD-97CD-C78ED907A06D}"/>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1.2</a:t>
            </a:r>
          </a:p>
        </p:txBody>
      </p:sp>
    </p:spTree>
    <p:extLst>
      <p:ext uri="{BB962C8B-B14F-4D97-AF65-F5344CB8AC3E}">
        <p14:creationId xmlns:p14="http://schemas.microsoft.com/office/powerpoint/2010/main" val="1973356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0803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255"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F3AE07B9-EDCD-4B3A-998D-41DE0480B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1" y="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a:xfrm>
            <a:off x="630000" y="389980"/>
            <a:ext cx="10933350" cy="332399"/>
          </a:xfrm>
        </p:spPr>
        <p:txBody>
          <a:bodyPr vert="horz"/>
          <a:lstStyle/>
          <a:p>
            <a:r>
              <a:rPr lang="en-US" dirty="0">
                <a:latin typeface="+mj-lt"/>
                <a:sym typeface="Georgia" panose="02040502050405020303" pitchFamily="18" charset="0"/>
              </a:rPr>
              <a:t>Executive summary</a:t>
            </a:r>
          </a:p>
        </p:txBody>
      </p:sp>
      <p:sp>
        <p:nvSpPr>
          <p:cNvPr id="6" name="TextBox 5">
            <a:extLst>
              <a:ext uri="{FF2B5EF4-FFF2-40B4-BE49-F238E27FC236}">
                <a16:creationId xmlns:a16="http://schemas.microsoft.com/office/drawing/2014/main" id="{4AE41F76-5CF6-45DD-B625-79EB6C1A789F}"/>
              </a:ext>
            </a:extLst>
          </p:cNvPr>
          <p:cNvSpPr txBox="1"/>
          <p:nvPr/>
        </p:nvSpPr>
        <p:spPr>
          <a:xfrm>
            <a:off x="630000" y="1343195"/>
            <a:ext cx="11060544" cy="53860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solidFill>
                  <a:srgbClr val="000000"/>
                </a:solidFill>
                <a:sym typeface="Georgia" panose="02040502050405020303" pitchFamily="18" charset="0"/>
              </a:rPr>
              <a:t>The recent Mid-Term Review of the Disability Employment Services program (DES) highlighted the unclear value-for-money currently provided, given the rising caseload and spend but soft growth in employment outcomes. Employment Services Assessments (ESAts) are a critical process step in controlling entry into the Disability Employment Services program (DES), allowing for qualitative assessment of the employment barriers faced by job seekers. Ensuring that ESAts are effective, accurate, and consistent is critical to matching appropriate supports to job seekers, and for the ongoing sustainability of DES. </a:t>
            </a:r>
          </a:p>
          <a:p>
            <a:endParaRPr lang="en-US" sz="1400" dirty="0">
              <a:solidFill>
                <a:srgbClr val="000000"/>
              </a:solidFill>
              <a:sym typeface="Georgia" panose="02040502050405020303" pitchFamily="18" charset="0"/>
            </a:endParaRPr>
          </a:p>
          <a:p>
            <a:r>
              <a:rPr lang="en-US" sz="1400" dirty="0">
                <a:solidFill>
                  <a:srgbClr val="000000"/>
                </a:solidFill>
                <a:sym typeface="Georgia" panose="02040502050405020303" pitchFamily="18" charset="0"/>
              </a:rPr>
              <a:t>Using analytical and qualitative research, this ESAt Review identified that while ESAts are carried out with a high degree of professionalism, there are suggestions of variation in decision-making patterns, likely due to unclear and </a:t>
            </a:r>
            <a:r>
              <a:rPr lang="en-US" sz="1400" dirty="0" err="1">
                <a:solidFill>
                  <a:srgbClr val="000000"/>
                </a:solidFill>
                <a:sym typeface="Georgia" panose="02040502050405020303" pitchFamily="18" charset="0"/>
              </a:rPr>
              <a:t>generalised</a:t>
            </a:r>
            <a:r>
              <a:rPr lang="en-US" sz="1400" dirty="0">
                <a:solidFill>
                  <a:srgbClr val="000000"/>
                </a:solidFill>
                <a:sym typeface="Georgia" panose="02040502050405020303" pitchFamily="18" charset="0"/>
              </a:rPr>
              <a:t> guidelines. ESAt assessors face the challenging task of making professional judgments of the severity of barriers to employment faced by a diverse set of ESAt participants. Tightening the guidelines, with clearer specification of what criteria should and should not be used to inform decision-making, will help ensure assessors are equipped to align decisions with policy intent. In addition, a revamped and more tightly targeted Quality Assurance (QA) process will communicate priorities and support information-sharing across assessors. Opportunities also exist to free up assessor workload by eliminating the compulsory ESAts that take place after 18 months of participation in DES.</a:t>
            </a:r>
          </a:p>
          <a:p>
            <a:endParaRPr lang="en-US" sz="1400" dirty="0">
              <a:solidFill>
                <a:srgbClr val="000000"/>
              </a:solidFill>
              <a:sym typeface="Georgia" panose="02040502050405020303" pitchFamily="18" charset="0"/>
            </a:endParaRPr>
          </a:p>
          <a:p>
            <a:r>
              <a:rPr lang="en-US" sz="1400" dirty="0">
                <a:solidFill>
                  <a:srgbClr val="000000"/>
                </a:solidFill>
                <a:sym typeface="Georgia" panose="02040502050405020303" pitchFamily="18" charset="0"/>
              </a:rPr>
              <a:t>It is estimated that these changes could result in a net reduction of referrals into DES of between 2 to 7 per cent, translating to a reduction in DES spend of between $25–90m by 2022-23, along with better matching of individuals to the supports available. Given these implications, a rapid implementation timeline is proposed. However, it is important to allocate time for cross-Commonwealth stakeholder engagement, to avoid any unintended consequences of ESAt changes. </a:t>
            </a:r>
          </a:p>
          <a:p>
            <a:endParaRPr lang="en-US" sz="1400" dirty="0">
              <a:solidFill>
                <a:srgbClr val="000000"/>
              </a:solidFill>
              <a:sym typeface="Georgia" panose="02040502050405020303" pitchFamily="18" charset="0"/>
            </a:endParaRPr>
          </a:p>
          <a:p>
            <a:r>
              <a:rPr lang="en-US" sz="1400" dirty="0">
                <a:solidFill>
                  <a:srgbClr val="000000"/>
                </a:solidFill>
                <a:sym typeface="Georgia" panose="02040502050405020303" pitchFamily="18" charset="0"/>
              </a:rPr>
              <a:t>Nonetheless, adjustments to ESAts alone will make a moderate impact at best on the issues identified by the Mid-term DES Review. Broader, more fundamental reconsideration of DES design and eligibility is required. In addition, the complexity of </a:t>
            </a:r>
            <a:r>
              <a:rPr lang="en-US" sz="1400" dirty="0" err="1">
                <a:solidFill>
                  <a:srgbClr val="000000"/>
                </a:solidFill>
                <a:sym typeface="Georgia" panose="02040502050405020303" pitchFamily="18" charset="0"/>
              </a:rPr>
              <a:t>organisational</a:t>
            </a:r>
            <a:r>
              <a:rPr lang="en-US" sz="1400" dirty="0">
                <a:solidFill>
                  <a:srgbClr val="000000"/>
                </a:solidFill>
                <a:sym typeface="Georgia" panose="02040502050405020303" pitchFamily="18" charset="0"/>
              </a:rPr>
              <a:t> oversight for DES entry – where three policy agencies and one service delivery agency all have varying responsibilities and interests across the end-to-end process – </a:t>
            </a:r>
            <a:r>
              <a:rPr lang="en-US" sz="1400" dirty="0" err="1">
                <a:solidFill>
                  <a:srgbClr val="000000"/>
                </a:solidFill>
                <a:sym typeface="Georgia" panose="02040502050405020303" pitchFamily="18" charset="0"/>
              </a:rPr>
              <a:t>emphasises</a:t>
            </a:r>
            <a:r>
              <a:rPr lang="en-US" sz="1400" dirty="0">
                <a:solidFill>
                  <a:srgbClr val="000000"/>
                </a:solidFill>
                <a:sym typeface="Georgia" panose="02040502050405020303" pitchFamily="18" charset="0"/>
              </a:rPr>
              <a:t> the importance of the Mid-term Review's recommendation to consolidate the governance of the Commonwealth's employment services programs.</a:t>
            </a:r>
          </a:p>
          <a:p>
            <a:endParaRPr lang="en-AU" sz="1400" dirty="0">
              <a:solidFill>
                <a:srgbClr val="000000"/>
              </a:solidFill>
              <a:latin typeface="Georgia" panose="02040502050405020303" pitchFamily="18" charset="0"/>
              <a:sym typeface="Georgia" panose="02040502050405020303" pitchFamily="18" charset="0"/>
            </a:endParaRPr>
          </a:p>
        </p:txBody>
      </p:sp>
    </p:spTree>
    <p:extLst>
      <p:ext uri="{BB962C8B-B14F-4D97-AF65-F5344CB8AC3E}">
        <p14:creationId xmlns:p14="http://schemas.microsoft.com/office/powerpoint/2010/main" val="751636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52676CE-06B5-4533-8157-1D61C86A4287}"/>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6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52676CE-06B5-4533-8157-1D61C86A428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NavigationTriangle">
            <a:extLst>
              <a:ext uri="{FF2B5EF4-FFF2-40B4-BE49-F238E27FC236}">
                <a16:creationId xmlns:a16="http://schemas.microsoft.com/office/drawing/2014/main" id="{44DD26A0-E47E-4AD0-9AB2-4FC31D6616E4}"/>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9" name="NavigationIcon">
            <a:extLst>
              <a:ext uri="{FF2B5EF4-FFF2-40B4-BE49-F238E27FC236}">
                <a16:creationId xmlns:a16="http://schemas.microsoft.com/office/drawing/2014/main" id="{D5DA25B1-4822-4847-BCA1-4FFB260AA95E}"/>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1.3</a:t>
            </a:r>
          </a:p>
        </p:txBody>
      </p:sp>
      <p:sp>
        <p:nvSpPr>
          <p:cNvPr id="2" name="Title 1">
            <a:extLst>
              <a:ext uri="{FF2B5EF4-FFF2-40B4-BE49-F238E27FC236}">
                <a16:creationId xmlns:a16="http://schemas.microsoft.com/office/drawing/2014/main" id="{7BAC6DE2-3595-4DE0-BD1E-7B75EB0256B2}"/>
              </a:ext>
            </a:extLst>
          </p:cNvPr>
          <p:cNvSpPr>
            <a:spLocks noGrp="1"/>
          </p:cNvSpPr>
          <p:nvPr>
            <p:ph type="title"/>
          </p:nvPr>
        </p:nvSpPr>
        <p:spPr/>
        <p:txBody>
          <a:bodyPr vert="horz"/>
          <a:lstStyle/>
          <a:p>
            <a:r>
              <a:rPr lang="en-US" sz="2800" dirty="0">
                <a:solidFill>
                  <a:srgbClr val="FF9221"/>
                </a:solidFill>
                <a:latin typeface="+mj-lt"/>
                <a:sym typeface="Georgia" panose="02040502050405020303" pitchFamily="18" charset="0"/>
              </a:rPr>
              <a:t>Section 1.3</a:t>
            </a:r>
            <a:r>
              <a:rPr lang="en-US" sz="2800" dirty="0">
                <a:latin typeface="+mj-lt"/>
                <a:sym typeface="Georgia" panose="02040502050405020303" pitchFamily="18" charset="0"/>
              </a:rPr>
              <a:t> </a:t>
            </a:r>
            <a:br>
              <a:rPr lang="en-US" sz="2800" dirty="0">
                <a:latin typeface="+mj-lt"/>
                <a:sym typeface="Georgia" panose="02040502050405020303" pitchFamily="18" charset="0"/>
              </a:rPr>
            </a:br>
            <a:r>
              <a:rPr lang="en-US" sz="2800" dirty="0">
                <a:latin typeface="+mj-lt"/>
                <a:sym typeface="Georgia" panose="02040502050405020303" pitchFamily="18" charset="0"/>
              </a:rPr>
              <a:t>BCG engaged to conduct ESAt Review with broad scope and at speed, using multiple lines of evidence</a:t>
            </a:r>
          </a:p>
        </p:txBody>
      </p:sp>
      <p:sp>
        <p:nvSpPr>
          <p:cNvPr id="5" name="TextBox 4">
            <a:extLst>
              <a:ext uri="{FF2B5EF4-FFF2-40B4-BE49-F238E27FC236}">
                <a16:creationId xmlns:a16="http://schemas.microsoft.com/office/drawing/2014/main" id="{8D779F1A-F123-4F05-B888-CF0A54D0A4AA}"/>
              </a:ext>
            </a:extLst>
          </p:cNvPr>
          <p:cNvSpPr txBox="1"/>
          <p:nvPr/>
        </p:nvSpPr>
        <p:spPr>
          <a:xfrm>
            <a:off x="4610100" y="1313606"/>
            <a:ext cx="7080444" cy="47089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486000" lvl="1" indent="-324000">
              <a:buClr>
                <a:srgbClr val="275D38">
                  <a:lumMod val="100000"/>
                </a:srgbClr>
              </a:buClr>
              <a:buSzPct val="100000"/>
              <a:buFont typeface="Trebuchet MS" panose="020B0603020202020204" pitchFamily="34" charset="0"/>
              <a:buChar char="•"/>
            </a:pPr>
            <a:r>
              <a:rPr lang="en-AU" dirty="0">
                <a:solidFill>
                  <a:srgbClr val="000000">
                    <a:lumMod val="100000"/>
                  </a:srgbClr>
                </a:solidFill>
                <a:sym typeface="Georgia" panose="02040502050405020303" pitchFamily="18" charset="0"/>
              </a:rPr>
              <a:t>ESAt Review </a:t>
            </a:r>
            <a:r>
              <a:rPr lang="en-AU" dirty="0">
                <a:solidFill>
                  <a:schemeClr val="accent1">
                    <a:lumMod val="75000"/>
                    <a:lumOff val="25000"/>
                  </a:schemeClr>
                </a:solidFill>
                <a:sym typeface="Georgia" panose="02040502050405020303" pitchFamily="18" charset="0"/>
              </a:rPr>
              <a:t>scope</a:t>
            </a:r>
            <a:r>
              <a:rPr lang="en-AU" dirty="0">
                <a:solidFill>
                  <a:srgbClr val="000000">
                    <a:lumMod val="100000"/>
                  </a:srgbClr>
                </a:solidFill>
                <a:sym typeface="Georgia" panose="02040502050405020303" pitchFamily="18" charset="0"/>
              </a:rPr>
              <a:t> spanned four questions:</a:t>
            </a:r>
          </a:p>
          <a:p>
            <a:pPr marL="800100" lvl="1" indent="-342900">
              <a:buAutoNum type="arabicPeriod"/>
            </a:pPr>
            <a:r>
              <a:rPr lang="en-AU" dirty="0">
                <a:solidFill>
                  <a:schemeClr val="tx1">
                    <a:lumMod val="100000"/>
                  </a:schemeClr>
                </a:solidFill>
                <a:sym typeface="Georgia" panose="02040502050405020303" pitchFamily="18" charset="0"/>
              </a:rPr>
              <a:t>Is the ESAt referral process functioning effectively?</a:t>
            </a:r>
          </a:p>
          <a:p>
            <a:pPr marL="800100" lvl="1" indent="-342900">
              <a:buFontTx/>
              <a:buAutoNum type="arabicPeriod"/>
            </a:pPr>
            <a:r>
              <a:rPr lang="en-AU" dirty="0">
                <a:solidFill>
                  <a:schemeClr val="tx1">
                    <a:lumMod val="100000"/>
                  </a:schemeClr>
                </a:solidFill>
                <a:sym typeface="Georgia" panose="02040502050405020303" pitchFamily="18" charset="0"/>
              </a:rPr>
              <a:t>Do ESAts make accurate and consistent decisions, for both program recommendations and work capacity assessments?</a:t>
            </a:r>
          </a:p>
          <a:p>
            <a:pPr marL="800100" lvl="1" indent="-342900">
              <a:buFontTx/>
              <a:buAutoNum type="arabicPeriod"/>
            </a:pPr>
            <a:r>
              <a:rPr lang="en-AU" dirty="0">
                <a:solidFill>
                  <a:schemeClr val="tx1">
                    <a:lumMod val="100000"/>
                  </a:schemeClr>
                </a:solidFill>
                <a:sym typeface="Georgia" panose="02040502050405020303" pitchFamily="18" charset="0"/>
              </a:rPr>
              <a:t>What broader changes to ESAt context and oversight should be investigated?</a:t>
            </a:r>
          </a:p>
          <a:p>
            <a:pPr marL="800100" lvl="1" indent="-342900">
              <a:buFontTx/>
              <a:buAutoNum type="arabicPeriod"/>
            </a:pPr>
            <a:r>
              <a:rPr lang="en-AU" dirty="0">
                <a:solidFill>
                  <a:srgbClr val="000000"/>
                </a:solidFill>
                <a:sym typeface="Georgia" panose="02040502050405020303" pitchFamily="18" charset="0"/>
              </a:rPr>
              <a:t>What are the restrictions to and implications of changes, and what is the possible timeline and pathway of reform?</a:t>
            </a:r>
            <a:endParaRPr lang="en-US" dirty="0">
              <a:solidFill>
                <a:srgbClr val="000000"/>
              </a:solidFill>
              <a:sym typeface="Georgia" panose="02040502050405020303" pitchFamily="18" charset="0"/>
            </a:endParaRPr>
          </a:p>
          <a:p>
            <a:pPr marL="486000" lvl="1" indent="-324000">
              <a:buClr>
                <a:srgbClr val="275D38">
                  <a:lumMod val="100000"/>
                </a:srgbClr>
              </a:buClr>
              <a:buSzPct val="100000"/>
              <a:buFont typeface="Trebuchet MS" panose="020B0603020202020204" pitchFamily="34" charset="0"/>
              <a:buChar char="•"/>
            </a:pPr>
            <a:endParaRPr lang="en-US" dirty="0">
              <a:solidFill>
                <a:srgbClr val="000000"/>
              </a:solidFill>
              <a:latin typeface="Georgia" panose="02040502050405020303" pitchFamily="18" charset="0"/>
              <a:sym typeface="Georgia" panose="02040502050405020303" pitchFamily="18" charset="0"/>
            </a:endParaRPr>
          </a:p>
          <a:p>
            <a:pPr marL="486000" lvl="1" indent="-324000">
              <a:buClr>
                <a:srgbClr val="275D38">
                  <a:lumMod val="100000"/>
                </a:srgbClr>
              </a:buClr>
              <a:buSzPct val="100000"/>
              <a:buFont typeface="Trebuchet MS" panose="020B0603020202020204" pitchFamily="34" charset="0"/>
              <a:buChar char="•"/>
            </a:pPr>
            <a:r>
              <a:rPr lang="en-US" dirty="0">
                <a:solidFill>
                  <a:srgbClr val="000000"/>
                </a:solidFill>
                <a:sym typeface="Georgia" panose="02040502050405020303" pitchFamily="18" charset="0"/>
              </a:rPr>
              <a:t>Review</a:t>
            </a:r>
            <a:r>
              <a:rPr lang="en-US" dirty="0">
                <a:solidFill>
                  <a:srgbClr val="000000"/>
                </a:solidFill>
                <a:latin typeface="Georgia" panose="02040502050405020303" pitchFamily="18" charset="0"/>
                <a:sym typeface="Georgia" panose="02040502050405020303" pitchFamily="18" charset="0"/>
              </a:rPr>
              <a:t> </a:t>
            </a:r>
            <a:r>
              <a:rPr lang="en-US" dirty="0">
                <a:solidFill>
                  <a:schemeClr val="accent1">
                    <a:lumMod val="75000"/>
                    <a:lumOff val="25000"/>
                  </a:schemeClr>
                </a:solidFill>
                <a:sym typeface="Georgia" panose="02040502050405020303" pitchFamily="18" charset="0"/>
              </a:rPr>
              <a:t>timeline</a:t>
            </a:r>
            <a:r>
              <a:rPr lang="en-US" dirty="0">
                <a:solidFill>
                  <a:srgbClr val="000000"/>
                </a:solidFill>
                <a:sym typeface="Georgia" panose="02040502050405020303" pitchFamily="18" charset="0"/>
              </a:rPr>
              <a:t> covered four weeks, from July to August 2020</a:t>
            </a:r>
          </a:p>
          <a:p>
            <a:pPr marL="486000" lvl="1" indent="-324000">
              <a:buClr>
                <a:srgbClr val="275D38">
                  <a:lumMod val="100000"/>
                </a:srgbClr>
              </a:buClr>
              <a:buSzPct val="100000"/>
              <a:buFont typeface="Trebuchet MS" panose="020B0603020202020204" pitchFamily="34" charset="0"/>
              <a:buChar char="•"/>
            </a:pPr>
            <a:endParaRPr lang="en-US" dirty="0">
              <a:solidFill>
                <a:srgbClr val="000000"/>
              </a:solidFill>
              <a:sym typeface="Georgia" panose="02040502050405020303" pitchFamily="18" charset="0"/>
            </a:endParaRPr>
          </a:p>
          <a:p>
            <a:pPr marL="486000" lvl="1" indent="-324000">
              <a:buClr>
                <a:srgbClr val="275D38">
                  <a:lumMod val="100000"/>
                </a:srgbClr>
              </a:buClr>
              <a:buSzPct val="100000"/>
              <a:buFont typeface="Trebuchet MS" panose="020B0603020202020204" pitchFamily="34" charset="0"/>
              <a:buChar char="•"/>
            </a:pPr>
            <a:r>
              <a:rPr lang="en-US" dirty="0">
                <a:solidFill>
                  <a:srgbClr val="000000"/>
                </a:solidFill>
                <a:sym typeface="Georgia" panose="02040502050405020303" pitchFamily="18" charset="0"/>
              </a:rPr>
              <a:t>BCG worked with DSS to deploy multiple </a:t>
            </a:r>
            <a:r>
              <a:rPr lang="en-US" dirty="0">
                <a:solidFill>
                  <a:schemeClr val="accent1">
                    <a:lumMod val="75000"/>
                    <a:lumOff val="25000"/>
                  </a:schemeClr>
                </a:solidFill>
                <a:sym typeface="Georgia" panose="02040502050405020303" pitchFamily="18" charset="0"/>
              </a:rPr>
              <a:t>methodologies</a:t>
            </a:r>
          </a:p>
          <a:p>
            <a:pPr marL="972000" lvl="2" indent="-324000">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ESAt Review completed as an extension to BCG's support of the 2020 DES Mid-term Review</a:t>
            </a:r>
          </a:p>
          <a:p>
            <a:pPr marL="972000" lvl="2" indent="-324000">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BCG deployed an expert team, conducting interviews with both stakeholders and operational staff, and </a:t>
            </a:r>
            <a:r>
              <a:rPr lang="en-US" dirty="0" err="1">
                <a:solidFill>
                  <a:srgbClr val="000000">
                    <a:lumMod val="100000"/>
                  </a:srgbClr>
                </a:solidFill>
                <a:sym typeface="Georgia" panose="02040502050405020303" pitchFamily="18" charset="0"/>
              </a:rPr>
              <a:t>analysing</a:t>
            </a:r>
            <a:r>
              <a:rPr lang="en-US" dirty="0">
                <a:solidFill>
                  <a:srgbClr val="000000">
                    <a:lumMod val="100000"/>
                  </a:srgbClr>
                </a:solidFill>
                <a:sym typeface="Georgia" panose="02040502050405020303" pitchFamily="18" charset="0"/>
              </a:rPr>
              <a:t> multiple-million row datasets</a:t>
            </a:r>
            <a:endParaRPr lang="en-US" dirty="0">
              <a:solidFill>
                <a:srgbClr val="78BE20"/>
              </a:solidFill>
            </a:endParaRPr>
          </a:p>
        </p:txBody>
      </p:sp>
    </p:spTree>
    <p:extLst>
      <p:ext uri="{BB962C8B-B14F-4D97-AF65-F5344CB8AC3E}">
        <p14:creationId xmlns:p14="http://schemas.microsoft.com/office/powerpoint/2010/main" val="1784093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3453D5-345B-46BA-9848-29D2DC0F5AA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91" name="think-cell Slide" r:id="rId6" imgW="384" imgH="384" progId="TCLayout.ActiveDocument.1">
                  <p:embed/>
                </p:oleObj>
              </mc:Choice>
              <mc:Fallback>
                <p:oleObj name="think-cell Slide" r:id="rId6" imgW="384" imgH="384" progId="TCLayout.ActiveDocument.1">
                  <p:embed/>
                  <p:pic>
                    <p:nvPicPr>
                      <p:cNvPr id="3" name="Object 2" hidden="1">
                        <a:extLst>
                          <a:ext uri="{FF2B5EF4-FFF2-40B4-BE49-F238E27FC236}">
                            <a16:creationId xmlns:a16="http://schemas.microsoft.com/office/drawing/2014/main" id="{C83453D5-345B-46BA-9848-29D2DC0F5AAE}"/>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2B028386-F073-40F1-8768-27D391C0E306}"/>
              </a:ext>
              <a:ext uri="{C183D7F6-B498-43B3-948B-1728B52AA6E4}">
                <adec:decorative xmlns:adec="http://schemas.microsoft.com/office/drawing/2017/decorative" val="1"/>
              </a:ext>
            </a:extLst>
          </p:cNvPr>
          <p:cNvSpPr/>
          <p:nvPr/>
        </p:nvSpPr>
        <p:spPr>
          <a:xfrm>
            <a:off x="8936195" y="1804762"/>
            <a:ext cx="2627155" cy="414000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7" name="Rectangle 46">
            <a:extLst>
              <a:ext uri="{FF2B5EF4-FFF2-40B4-BE49-F238E27FC236}">
                <a16:creationId xmlns:a16="http://schemas.microsoft.com/office/drawing/2014/main" id="{83F6B04B-B165-47F5-A221-5975C77E9DEE}"/>
              </a:ext>
              <a:ext uri="{C183D7F6-B498-43B3-948B-1728B52AA6E4}">
                <adec:decorative xmlns:adec="http://schemas.microsoft.com/office/drawing/2017/decorative" val="1"/>
              </a:ext>
            </a:extLst>
          </p:cNvPr>
          <p:cNvSpPr/>
          <p:nvPr/>
        </p:nvSpPr>
        <p:spPr>
          <a:xfrm>
            <a:off x="6167507" y="1804762"/>
            <a:ext cx="2627155" cy="414000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6" name="Rectangle 45">
            <a:extLst>
              <a:ext uri="{FF2B5EF4-FFF2-40B4-BE49-F238E27FC236}">
                <a16:creationId xmlns:a16="http://schemas.microsoft.com/office/drawing/2014/main" id="{93C1498E-5BBF-46DB-8C9B-C79F902A67F0}"/>
              </a:ext>
              <a:ext uri="{C183D7F6-B498-43B3-948B-1728B52AA6E4}">
                <adec:decorative xmlns:adec="http://schemas.microsoft.com/office/drawing/2017/decorative" val="1"/>
              </a:ext>
            </a:extLst>
          </p:cNvPr>
          <p:cNvSpPr/>
          <p:nvPr/>
        </p:nvSpPr>
        <p:spPr>
          <a:xfrm>
            <a:off x="3398819" y="1804762"/>
            <a:ext cx="2627155" cy="414000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3" name="Rectangle 42">
            <a:extLst>
              <a:ext uri="{FF2B5EF4-FFF2-40B4-BE49-F238E27FC236}">
                <a16:creationId xmlns:a16="http://schemas.microsoft.com/office/drawing/2014/main" id="{0C25DECD-0115-4090-B352-2A627FF26892}"/>
              </a:ext>
              <a:ext uri="{C183D7F6-B498-43B3-948B-1728B52AA6E4}">
                <adec:decorative xmlns:adec="http://schemas.microsoft.com/office/drawing/2017/decorative" val="1"/>
              </a:ext>
            </a:extLst>
          </p:cNvPr>
          <p:cNvSpPr/>
          <p:nvPr/>
        </p:nvSpPr>
        <p:spPr>
          <a:xfrm>
            <a:off x="630132" y="1804762"/>
            <a:ext cx="2627155" cy="414000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C09D51D2-7F2C-48F3-B335-D6C3EF40B5BC}"/>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The scope of the ESAt review spanned four issues, covering the end-to-end ESAt process and the opportunities for future change and reform</a:t>
            </a:r>
          </a:p>
        </p:txBody>
      </p:sp>
      <p:sp>
        <p:nvSpPr>
          <p:cNvPr id="55" name="TextBox 54">
            <a:extLst>
              <a:ext uri="{FF2B5EF4-FFF2-40B4-BE49-F238E27FC236}">
                <a16:creationId xmlns:a16="http://schemas.microsoft.com/office/drawing/2014/main" id="{A5789053-D2C0-4F85-A2F6-E0E8E1EFDFCD}"/>
              </a:ext>
            </a:extLst>
          </p:cNvPr>
          <p:cNvSpPr txBox="1"/>
          <p:nvPr/>
        </p:nvSpPr>
        <p:spPr>
          <a:xfrm>
            <a:off x="837038" y="3059314"/>
            <a:ext cx="2029543" cy="1538883"/>
          </a:xfrm>
          <a:prstGeom prst="rect">
            <a:avLst/>
          </a:prstGeom>
          <a:noFill/>
          <a:ln>
            <a:noFill/>
          </a:ln>
        </p:spPr>
        <p:txBody>
          <a:bodyPr wrap="square" lIns="0" tIns="0" rIns="0" bIns="0" rtlCol="0" anchor="t" anchorCtr="0">
            <a:spAutoFit/>
          </a:bodyPr>
          <a:lstStyle/>
          <a:p>
            <a:r>
              <a:rPr lang="en-AU" sz="2000" dirty="0">
                <a:solidFill>
                  <a:srgbClr val="FF9221"/>
                </a:solidFill>
                <a:sym typeface="Georgia" panose="02040502050405020303" pitchFamily="18" charset="0"/>
              </a:rPr>
              <a:t>Chapter 2:</a:t>
            </a:r>
            <a:br>
              <a:rPr lang="en-AU" sz="2000" dirty="0">
                <a:solidFill>
                  <a:schemeClr val="tx1">
                    <a:lumMod val="100000"/>
                  </a:schemeClr>
                </a:solidFill>
                <a:sym typeface="Georgia" panose="02040502050405020303" pitchFamily="18" charset="0"/>
              </a:rPr>
            </a:br>
            <a:r>
              <a:rPr lang="en-AU" sz="2000" dirty="0">
                <a:solidFill>
                  <a:schemeClr val="tx1">
                    <a:lumMod val="100000"/>
                  </a:schemeClr>
                </a:solidFill>
                <a:sym typeface="Georgia" panose="02040502050405020303" pitchFamily="18" charset="0"/>
              </a:rPr>
              <a:t>Is the ESAt referral process functioning effectively?</a:t>
            </a:r>
          </a:p>
        </p:txBody>
      </p:sp>
      <p:sp>
        <p:nvSpPr>
          <p:cNvPr id="53" name="TextBox 52">
            <a:extLst>
              <a:ext uri="{FF2B5EF4-FFF2-40B4-BE49-F238E27FC236}">
                <a16:creationId xmlns:a16="http://schemas.microsoft.com/office/drawing/2014/main" id="{733A1795-347F-40C2-A5AB-C214D5D3BB2A}"/>
              </a:ext>
            </a:extLst>
          </p:cNvPr>
          <p:cNvSpPr txBox="1"/>
          <p:nvPr/>
        </p:nvSpPr>
        <p:spPr>
          <a:xfrm>
            <a:off x="3610818" y="3059314"/>
            <a:ext cx="2320093" cy="2769989"/>
          </a:xfrm>
          <a:prstGeom prst="rect">
            <a:avLst/>
          </a:prstGeom>
          <a:noFill/>
        </p:spPr>
        <p:txBody>
          <a:bodyPr wrap="square" lIns="0" tIns="0" rIns="0" bIns="0" rtlCol="0" anchor="t" anchorCtr="0">
            <a:spAutoFit/>
          </a:bodyPr>
          <a:lstStyle/>
          <a:p>
            <a:r>
              <a:rPr lang="en-AU" sz="2000" dirty="0">
                <a:solidFill>
                  <a:srgbClr val="FF9221"/>
                </a:solidFill>
                <a:sym typeface="Georgia" panose="02040502050405020303" pitchFamily="18" charset="0"/>
              </a:rPr>
              <a:t>Chapter 3:</a:t>
            </a:r>
            <a:endParaRPr lang="en-AU" sz="2000" dirty="0">
              <a:solidFill>
                <a:srgbClr val="000000"/>
              </a:solidFill>
              <a:sym typeface="Georgia" panose="02040502050405020303" pitchFamily="18" charset="0"/>
            </a:endParaRPr>
          </a:p>
          <a:p>
            <a:r>
              <a:rPr lang="en-AU" sz="2000" dirty="0">
                <a:solidFill>
                  <a:srgbClr val="000000"/>
                </a:solidFill>
                <a:sym typeface="Georgia" panose="02040502050405020303" pitchFamily="18" charset="0"/>
              </a:rPr>
              <a:t>Do ESAts make accurate and consistent decisions, for both program recommendations and work capacity assessments?</a:t>
            </a:r>
          </a:p>
        </p:txBody>
      </p:sp>
      <p:sp>
        <p:nvSpPr>
          <p:cNvPr id="37" name="TextBox 36">
            <a:extLst>
              <a:ext uri="{FF2B5EF4-FFF2-40B4-BE49-F238E27FC236}">
                <a16:creationId xmlns:a16="http://schemas.microsoft.com/office/drawing/2014/main" id="{652FF4D1-982C-49A0-A5E3-A5AB19F4318C}"/>
              </a:ext>
            </a:extLst>
          </p:cNvPr>
          <p:cNvSpPr txBox="1"/>
          <p:nvPr/>
        </p:nvSpPr>
        <p:spPr>
          <a:xfrm>
            <a:off x="6366133" y="3059314"/>
            <a:ext cx="2112667" cy="2154436"/>
          </a:xfrm>
          <a:prstGeom prst="rect">
            <a:avLst/>
          </a:prstGeom>
          <a:noFill/>
        </p:spPr>
        <p:txBody>
          <a:bodyPr wrap="square" lIns="0" tIns="0" rIns="0" bIns="0" rtlCol="0" anchor="t" anchorCtr="0">
            <a:spAutoFit/>
          </a:bodyPr>
          <a:lstStyle/>
          <a:p>
            <a:r>
              <a:rPr lang="en-AU" sz="2000" dirty="0">
                <a:solidFill>
                  <a:srgbClr val="FF9221"/>
                </a:solidFill>
                <a:sym typeface="Georgia" panose="02040502050405020303" pitchFamily="18" charset="0"/>
              </a:rPr>
              <a:t>Chapter 4:</a:t>
            </a:r>
            <a:br>
              <a:rPr lang="en-AU" sz="2000" dirty="0">
                <a:solidFill>
                  <a:schemeClr val="tx1">
                    <a:lumMod val="100000"/>
                  </a:schemeClr>
                </a:solidFill>
                <a:sym typeface="Georgia" panose="02040502050405020303" pitchFamily="18" charset="0"/>
              </a:rPr>
            </a:br>
            <a:r>
              <a:rPr lang="en-AU" sz="2000" dirty="0">
                <a:solidFill>
                  <a:schemeClr val="tx1">
                    <a:lumMod val="100000"/>
                  </a:schemeClr>
                </a:solidFill>
                <a:sym typeface="Georgia" panose="02040502050405020303" pitchFamily="18" charset="0"/>
              </a:rPr>
              <a:t>What broader changes to ESAt context and oversight should be investigated?</a:t>
            </a:r>
          </a:p>
          <a:p>
            <a:endParaRPr lang="en-AU" sz="2000" dirty="0">
              <a:solidFill>
                <a:schemeClr val="tx1">
                  <a:lumMod val="100000"/>
                </a:schemeClr>
              </a:solidFill>
              <a:sym typeface="+mn-lt"/>
            </a:endParaRPr>
          </a:p>
        </p:txBody>
      </p:sp>
      <p:sp>
        <p:nvSpPr>
          <p:cNvPr id="51" name="TextBox 50">
            <a:extLst>
              <a:ext uri="{FF2B5EF4-FFF2-40B4-BE49-F238E27FC236}">
                <a16:creationId xmlns:a16="http://schemas.microsoft.com/office/drawing/2014/main" id="{306CFEE8-CB9C-48C2-A7AD-D6FBE86D38ED}"/>
              </a:ext>
            </a:extLst>
          </p:cNvPr>
          <p:cNvSpPr txBox="1"/>
          <p:nvPr/>
        </p:nvSpPr>
        <p:spPr>
          <a:xfrm>
            <a:off x="9147753" y="3059314"/>
            <a:ext cx="2281857" cy="2462213"/>
          </a:xfrm>
          <a:prstGeom prst="rect">
            <a:avLst/>
          </a:prstGeom>
          <a:noFill/>
        </p:spPr>
        <p:txBody>
          <a:bodyPr wrap="square" lIns="0" tIns="0" rIns="0" bIns="0" rtlCol="0" anchor="t" anchorCtr="0">
            <a:spAutoFit/>
          </a:bodyPr>
          <a:lstStyle>
            <a:defPPr>
              <a:defRPr lang="en-US"/>
            </a:defPPr>
            <a:lvl1pPr>
              <a:defRPr sz="2000">
                <a:solidFill>
                  <a:schemeClr val="tx1">
                    <a:lumMod val="100000"/>
                  </a:schemeClr>
                </a:solidFill>
              </a:defRPr>
            </a:lvl1pPr>
          </a:lstStyle>
          <a:p>
            <a:r>
              <a:rPr lang="en-AU" dirty="0">
                <a:solidFill>
                  <a:srgbClr val="FF9221"/>
                </a:solidFill>
                <a:sym typeface="Georgia" panose="02040502050405020303" pitchFamily="18" charset="0"/>
              </a:rPr>
              <a:t>Chapter 5:</a:t>
            </a:r>
            <a:endParaRPr lang="en-AU" dirty="0">
              <a:sym typeface="Georgia" panose="02040502050405020303" pitchFamily="18" charset="0"/>
            </a:endParaRPr>
          </a:p>
          <a:p>
            <a:r>
              <a:rPr lang="en-AU" dirty="0">
                <a:sym typeface="Georgia" panose="02040502050405020303" pitchFamily="18" charset="0"/>
              </a:rPr>
              <a:t>What are the restrictions to and implications of changes, and what is the possible timeline and pathway of reform?</a:t>
            </a:r>
          </a:p>
        </p:txBody>
      </p:sp>
      <p:grpSp>
        <p:nvGrpSpPr>
          <p:cNvPr id="11" name="Group 10">
            <a:extLst>
              <a:ext uri="{FF2B5EF4-FFF2-40B4-BE49-F238E27FC236}">
                <a16:creationId xmlns:a16="http://schemas.microsoft.com/office/drawing/2014/main" id="{D7F218D0-FEEE-45BE-A55F-BDF704085A58}"/>
              </a:ext>
              <a:ext uri="{C183D7F6-B498-43B3-948B-1728B52AA6E4}">
                <adec:decorative xmlns:adec="http://schemas.microsoft.com/office/drawing/2017/decorative" val="1"/>
              </a:ext>
            </a:extLst>
          </p:cNvPr>
          <p:cNvGrpSpPr/>
          <p:nvPr/>
        </p:nvGrpSpPr>
        <p:grpSpPr>
          <a:xfrm>
            <a:off x="9147753" y="2044800"/>
            <a:ext cx="824176" cy="824176"/>
            <a:chOff x="9942641" y="1611468"/>
            <a:chExt cx="824176" cy="824176"/>
          </a:xfrm>
        </p:grpSpPr>
        <p:sp>
          <p:nvSpPr>
            <p:cNvPr id="36" name="Oval 35">
              <a:extLst>
                <a:ext uri="{FF2B5EF4-FFF2-40B4-BE49-F238E27FC236}">
                  <a16:creationId xmlns:a16="http://schemas.microsoft.com/office/drawing/2014/main" id="{6B2C5FF0-69ED-4A23-8EFC-D24164F2049E}"/>
                </a:ext>
              </a:extLst>
            </p:cNvPr>
            <p:cNvSpPr/>
            <p:nvPr/>
          </p:nvSpPr>
          <p:spPr>
            <a:xfrm>
              <a:off x="9942641" y="1611468"/>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24" name="Group 23">
              <a:extLst>
                <a:ext uri="{FF2B5EF4-FFF2-40B4-BE49-F238E27FC236}">
                  <a16:creationId xmlns:a16="http://schemas.microsoft.com/office/drawing/2014/main" id="{868E3CA4-5E5E-4937-86D2-6B019C4E5E27}"/>
                </a:ext>
              </a:extLst>
            </p:cNvPr>
            <p:cNvGrpSpPr>
              <a:grpSpLocks noChangeAspect="1"/>
            </p:cNvGrpSpPr>
            <p:nvPr/>
          </p:nvGrpSpPr>
          <p:grpSpPr>
            <a:xfrm>
              <a:off x="10036998" y="1705209"/>
              <a:ext cx="635463" cy="636693"/>
              <a:chOff x="5275263" y="2606675"/>
              <a:chExt cx="1641475" cy="1644650"/>
            </a:xfrm>
          </p:grpSpPr>
          <p:sp>
            <p:nvSpPr>
              <p:cNvPr id="25" name="AutoShape 3">
                <a:extLst>
                  <a:ext uri="{FF2B5EF4-FFF2-40B4-BE49-F238E27FC236}">
                    <a16:creationId xmlns:a16="http://schemas.microsoft.com/office/drawing/2014/main" id="{92C02786-04A4-4D88-91A3-B9A04168C185}"/>
                  </a:ext>
                </a:extLst>
              </p:cNvPr>
              <p:cNvSpPr>
                <a:spLocks noChangeAspect="1" noChangeArrowheads="1" noTextEdit="1"/>
              </p:cNvSpPr>
              <p:nvPr/>
            </p:nvSpPr>
            <p:spPr bwMode="auto">
              <a:xfrm>
                <a:off x="5275263" y="2606675"/>
                <a:ext cx="16414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grpSp>
            <p:nvGrpSpPr>
              <p:cNvPr id="26" name="Group 25">
                <a:extLst>
                  <a:ext uri="{FF2B5EF4-FFF2-40B4-BE49-F238E27FC236}">
                    <a16:creationId xmlns:a16="http://schemas.microsoft.com/office/drawing/2014/main" id="{0E63314C-73EF-49D7-AA81-9D5D8D0AC3F9}"/>
                  </a:ext>
                </a:extLst>
              </p:cNvPr>
              <p:cNvGrpSpPr/>
              <p:nvPr/>
            </p:nvGrpSpPr>
            <p:grpSpPr>
              <a:xfrm>
                <a:off x="5375276" y="2933700"/>
                <a:ext cx="1438275" cy="992188"/>
                <a:chOff x="5375276" y="2933700"/>
                <a:chExt cx="1438275" cy="992188"/>
              </a:xfrm>
            </p:grpSpPr>
            <p:sp>
              <p:nvSpPr>
                <p:cNvPr id="27" name="Freeform 15">
                  <a:extLst>
                    <a:ext uri="{FF2B5EF4-FFF2-40B4-BE49-F238E27FC236}">
                      <a16:creationId xmlns:a16="http://schemas.microsoft.com/office/drawing/2014/main" id="{9B5C1B50-E7D1-42BF-A88D-B7FC583AF6D2}"/>
                    </a:ext>
                  </a:extLst>
                </p:cNvPr>
                <p:cNvSpPr>
                  <a:spLocks noEditPoints="1"/>
                </p:cNvSpPr>
                <p:nvPr/>
              </p:nvSpPr>
              <p:spPr bwMode="auto">
                <a:xfrm>
                  <a:off x="5375276" y="2933700"/>
                  <a:ext cx="1438275" cy="992188"/>
                </a:xfrm>
                <a:custGeom>
                  <a:avLst/>
                  <a:gdLst>
                    <a:gd name="T0" fmla="*/ 160 w 2020"/>
                    <a:gd name="T1" fmla="*/ 49 h 1392"/>
                    <a:gd name="T2" fmla="*/ 59 w 2020"/>
                    <a:gd name="T3" fmla="*/ 193 h 1392"/>
                    <a:gd name="T4" fmla="*/ 334 w 2020"/>
                    <a:gd name="T5" fmla="*/ 765 h 1392"/>
                    <a:gd name="T6" fmla="*/ 440 w 2020"/>
                    <a:gd name="T7" fmla="*/ 843 h 1392"/>
                    <a:gd name="T8" fmla="*/ 726 w 2020"/>
                    <a:gd name="T9" fmla="*/ 1346 h 1392"/>
                    <a:gd name="T10" fmla="*/ 941 w 2020"/>
                    <a:gd name="T11" fmla="*/ 1215 h 1392"/>
                    <a:gd name="T12" fmla="*/ 1012 w 2020"/>
                    <a:gd name="T13" fmla="*/ 1327 h 1392"/>
                    <a:gd name="T14" fmla="*/ 1082 w 2020"/>
                    <a:gd name="T15" fmla="*/ 1250 h 1392"/>
                    <a:gd name="T16" fmla="*/ 1083 w 2020"/>
                    <a:gd name="T17" fmla="*/ 1213 h 1392"/>
                    <a:gd name="T18" fmla="*/ 1335 w 2020"/>
                    <a:gd name="T19" fmla="*/ 1345 h 1392"/>
                    <a:gd name="T20" fmla="*/ 1586 w 2020"/>
                    <a:gd name="T21" fmla="*/ 839 h 1392"/>
                    <a:gd name="T22" fmla="*/ 1906 w 2020"/>
                    <a:gd name="T23" fmla="*/ 386 h 1392"/>
                    <a:gd name="T24" fmla="*/ 1877 w 2020"/>
                    <a:gd name="T25" fmla="*/ 51 h 1392"/>
                    <a:gd name="T26" fmla="*/ 1633 w 2020"/>
                    <a:gd name="T27" fmla="*/ 73 h 1392"/>
                    <a:gd name="T28" fmla="*/ 1237 w 2020"/>
                    <a:gd name="T29" fmla="*/ 331 h 1392"/>
                    <a:gd name="T30" fmla="*/ 1207 w 2020"/>
                    <a:gd name="T31" fmla="*/ 285 h 1392"/>
                    <a:gd name="T32" fmla="*/ 1184 w 2020"/>
                    <a:gd name="T33" fmla="*/ 279 h 1392"/>
                    <a:gd name="T34" fmla="*/ 1120 w 2020"/>
                    <a:gd name="T35" fmla="*/ 326 h 1392"/>
                    <a:gd name="T36" fmla="*/ 1067 w 2020"/>
                    <a:gd name="T37" fmla="*/ 403 h 1392"/>
                    <a:gd name="T38" fmla="*/ 1050 w 2020"/>
                    <a:gd name="T39" fmla="*/ 436 h 1392"/>
                    <a:gd name="T40" fmla="*/ 1034 w 2020"/>
                    <a:gd name="T41" fmla="*/ 461 h 1392"/>
                    <a:gd name="T42" fmla="*/ 1025 w 2020"/>
                    <a:gd name="T43" fmla="*/ 478 h 1392"/>
                    <a:gd name="T44" fmla="*/ 1001 w 2020"/>
                    <a:gd name="T45" fmla="*/ 478 h 1392"/>
                    <a:gd name="T46" fmla="*/ 992 w 2020"/>
                    <a:gd name="T47" fmla="*/ 461 h 1392"/>
                    <a:gd name="T48" fmla="*/ 976 w 2020"/>
                    <a:gd name="T49" fmla="*/ 436 h 1392"/>
                    <a:gd name="T50" fmla="*/ 959 w 2020"/>
                    <a:gd name="T51" fmla="*/ 403 h 1392"/>
                    <a:gd name="T52" fmla="*/ 906 w 2020"/>
                    <a:gd name="T53" fmla="*/ 326 h 1392"/>
                    <a:gd name="T54" fmla="*/ 842 w 2020"/>
                    <a:gd name="T55" fmla="*/ 279 h 1392"/>
                    <a:gd name="T56" fmla="*/ 819 w 2020"/>
                    <a:gd name="T57" fmla="*/ 285 h 1392"/>
                    <a:gd name="T58" fmla="*/ 789 w 2020"/>
                    <a:gd name="T59" fmla="*/ 331 h 1392"/>
                    <a:gd name="T60" fmla="*/ 705 w 2020"/>
                    <a:gd name="T61" fmla="*/ 257 h 1392"/>
                    <a:gd name="T62" fmla="*/ 229 w 2020"/>
                    <a:gd name="T63" fmla="*/ 44 h 1392"/>
                    <a:gd name="T64" fmla="*/ 408 w 2020"/>
                    <a:gd name="T65" fmla="*/ 31 h 1392"/>
                    <a:gd name="T66" fmla="*/ 778 w 2020"/>
                    <a:gd name="T67" fmla="*/ 261 h 1392"/>
                    <a:gd name="T68" fmla="*/ 805 w 2020"/>
                    <a:gd name="T69" fmla="*/ 244 h 1392"/>
                    <a:gd name="T70" fmla="*/ 900 w 2020"/>
                    <a:gd name="T71" fmla="*/ 256 h 1392"/>
                    <a:gd name="T72" fmla="*/ 940 w 2020"/>
                    <a:gd name="T73" fmla="*/ 298 h 1392"/>
                    <a:gd name="T74" fmla="*/ 999 w 2020"/>
                    <a:gd name="T75" fmla="*/ 383 h 1392"/>
                    <a:gd name="T76" fmla="*/ 1014 w 2020"/>
                    <a:gd name="T77" fmla="*/ 411 h 1392"/>
                    <a:gd name="T78" fmla="*/ 1029 w 2020"/>
                    <a:gd name="T79" fmla="*/ 383 h 1392"/>
                    <a:gd name="T80" fmla="*/ 1088 w 2020"/>
                    <a:gd name="T81" fmla="*/ 298 h 1392"/>
                    <a:gd name="T82" fmla="*/ 1185 w 2020"/>
                    <a:gd name="T83" fmla="*/ 235 h 1392"/>
                    <a:gd name="T84" fmla="*/ 1227 w 2020"/>
                    <a:gd name="T85" fmla="*/ 245 h 1392"/>
                    <a:gd name="T86" fmla="*/ 1619 w 2020"/>
                    <a:gd name="T87" fmla="*/ 31 h 1392"/>
                    <a:gd name="T88" fmla="*/ 1886 w 2020"/>
                    <a:gd name="T89" fmla="*/ 8 h 1392"/>
                    <a:gd name="T90" fmla="*/ 2014 w 2020"/>
                    <a:gd name="T91" fmla="*/ 185 h 1392"/>
                    <a:gd name="T92" fmla="*/ 1743 w 2020"/>
                    <a:gd name="T93" fmla="*/ 774 h 1392"/>
                    <a:gd name="T94" fmla="*/ 1659 w 2020"/>
                    <a:gd name="T95" fmla="*/ 1088 h 1392"/>
                    <a:gd name="T96" fmla="*/ 1344 w 2020"/>
                    <a:gd name="T97" fmla="*/ 1388 h 1392"/>
                    <a:gd name="T98" fmla="*/ 1107 w 2020"/>
                    <a:gd name="T99" fmla="*/ 1316 h 1392"/>
                    <a:gd name="T100" fmla="*/ 922 w 2020"/>
                    <a:gd name="T101" fmla="*/ 1318 h 1392"/>
                    <a:gd name="T102" fmla="*/ 727 w 2020"/>
                    <a:gd name="T103" fmla="*/ 1390 h 1392"/>
                    <a:gd name="T104" fmla="*/ 415 w 2020"/>
                    <a:gd name="T105" fmla="*/ 1208 h 1392"/>
                    <a:gd name="T106" fmla="*/ 382 w 2020"/>
                    <a:gd name="T107" fmla="*/ 865 h 1392"/>
                    <a:gd name="T108" fmla="*/ 21 w 2020"/>
                    <a:gd name="T109" fmla="*/ 227 h 1392"/>
                    <a:gd name="T110" fmla="*/ 15 w 2020"/>
                    <a:gd name="T111" fmla="*/ 195 h 1392"/>
                    <a:gd name="T112" fmla="*/ 229 w 2020"/>
                    <a:gd name="T113"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0" h="1392">
                      <a:moveTo>
                        <a:pt x="229" y="44"/>
                      </a:moveTo>
                      <a:cubicBezTo>
                        <a:pt x="206" y="44"/>
                        <a:pt x="183" y="45"/>
                        <a:pt x="160" y="49"/>
                      </a:cubicBezTo>
                      <a:cubicBezTo>
                        <a:pt x="78" y="62"/>
                        <a:pt x="47" y="105"/>
                        <a:pt x="59" y="188"/>
                      </a:cubicBezTo>
                      <a:cubicBezTo>
                        <a:pt x="59" y="190"/>
                        <a:pt x="59" y="191"/>
                        <a:pt x="59" y="193"/>
                      </a:cubicBezTo>
                      <a:cubicBezTo>
                        <a:pt x="60" y="199"/>
                        <a:pt x="61" y="207"/>
                        <a:pt x="64" y="216"/>
                      </a:cubicBezTo>
                      <a:cubicBezTo>
                        <a:pt x="115" y="407"/>
                        <a:pt x="204" y="587"/>
                        <a:pt x="334" y="765"/>
                      </a:cubicBezTo>
                      <a:cubicBezTo>
                        <a:pt x="363" y="805"/>
                        <a:pt x="399" y="830"/>
                        <a:pt x="441" y="840"/>
                      </a:cubicBezTo>
                      <a:cubicBezTo>
                        <a:pt x="441" y="841"/>
                        <a:pt x="440" y="842"/>
                        <a:pt x="440" y="843"/>
                      </a:cubicBezTo>
                      <a:cubicBezTo>
                        <a:pt x="384" y="953"/>
                        <a:pt x="388" y="1072"/>
                        <a:pt x="453" y="1186"/>
                      </a:cubicBezTo>
                      <a:cubicBezTo>
                        <a:pt x="513" y="1291"/>
                        <a:pt x="607" y="1346"/>
                        <a:pt x="726" y="1346"/>
                      </a:cubicBezTo>
                      <a:cubicBezTo>
                        <a:pt x="739" y="1346"/>
                        <a:pt x="753" y="1346"/>
                        <a:pt x="767" y="1344"/>
                      </a:cubicBezTo>
                      <a:cubicBezTo>
                        <a:pt x="844" y="1337"/>
                        <a:pt x="903" y="1293"/>
                        <a:pt x="941" y="1215"/>
                      </a:cubicBezTo>
                      <a:cubicBezTo>
                        <a:pt x="940" y="1238"/>
                        <a:pt x="945" y="1263"/>
                        <a:pt x="954" y="1286"/>
                      </a:cubicBezTo>
                      <a:cubicBezTo>
                        <a:pt x="964" y="1311"/>
                        <a:pt x="986" y="1327"/>
                        <a:pt x="1012" y="1327"/>
                      </a:cubicBezTo>
                      <a:cubicBezTo>
                        <a:pt x="1036" y="1327"/>
                        <a:pt x="1057" y="1314"/>
                        <a:pt x="1070" y="1291"/>
                      </a:cubicBezTo>
                      <a:cubicBezTo>
                        <a:pt x="1077" y="1277"/>
                        <a:pt x="1081" y="1263"/>
                        <a:pt x="1082" y="1250"/>
                      </a:cubicBezTo>
                      <a:cubicBezTo>
                        <a:pt x="1082" y="1238"/>
                        <a:pt x="1082" y="1225"/>
                        <a:pt x="1083" y="1211"/>
                      </a:cubicBezTo>
                      <a:cubicBezTo>
                        <a:pt x="1083" y="1212"/>
                        <a:pt x="1083" y="1212"/>
                        <a:pt x="1083" y="1213"/>
                      </a:cubicBezTo>
                      <a:cubicBezTo>
                        <a:pt x="1122" y="1295"/>
                        <a:pt x="1206" y="1348"/>
                        <a:pt x="1297" y="1348"/>
                      </a:cubicBezTo>
                      <a:cubicBezTo>
                        <a:pt x="1310" y="1348"/>
                        <a:pt x="1323" y="1347"/>
                        <a:pt x="1335" y="1345"/>
                      </a:cubicBezTo>
                      <a:cubicBezTo>
                        <a:pt x="1486" y="1320"/>
                        <a:pt x="1585" y="1226"/>
                        <a:pt x="1615" y="1079"/>
                      </a:cubicBezTo>
                      <a:cubicBezTo>
                        <a:pt x="1634" y="984"/>
                        <a:pt x="1625" y="905"/>
                        <a:pt x="1586" y="839"/>
                      </a:cubicBezTo>
                      <a:cubicBezTo>
                        <a:pt x="1642" y="827"/>
                        <a:pt x="1677" y="789"/>
                        <a:pt x="1706" y="748"/>
                      </a:cubicBezTo>
                      <a:cubicBezTo>
                        <a:pt x="1780" y="646"/>
                        <a:pt x="1843" y="531"/>
                        <a:pt x="1906" y="386"/>
                      </a:cubicBezTo>
                      <a:cubicBezTo>
                        <a:pt x="1932" y="323"/>
                        <a:pt x="1959" y="255"/>
                        <a:pt x="1968" y="180"/>
                      </a:cubicBezTo>
                      <a:cubicBezTo>
                        <a:pt x="1977" y="109"/>
                        <a:pt x="1945" y="64"/>
                        <a:pt x="1877" y="51"/>
                      </a:cubicBezTo>
                      <a:cubicBezTo>
                        <a:pt x="1850" y="46"/>
                        <a:pt x="1824" y="44"/>
                        <a:pt x="1797" y="44"/>
                      </a:cubicBezTo>
                      <a:cubicBezTo>
                        <a:pt x="1743" y="44"/>
                        <a:pt x="1688" y="53"/>
                        <a:pt x="1633" y="73"/>
                      </a:cubicBezTo>
                      <a:cubicBezTo>
                        <a:pt x="1493" y="122"/>
                        <a:pt x="1364" y="207"/>
                        <a:pt x="1241" y="330"/>
                      </a:cubicBezTo>
                      <a:cubicBezTo>
                        <a:pt x="1240" y="331"/>
                        <a:pt x="1238" y="331"/>
                        <a:pt x="1237" y="331"/>
                      </a:cubicBezTo>
                      <a:cubicBezTo>
                        <a:pt x="1235" y="331"/>
                        <a:pt x="1232" y="329"/>
                        <a:pt x="1232" y="326"/>
                      </a:cubicBezTo>
                      <a:cubicBezTo>
                        <a:pt x="1233" y="309"/>
                        <a:pt x="1223" y="293"/>
                        <a:pt x="1207" y="285"/>
                      </a:cubicBezTo>
                      <a:cubicBezTo>
                        <a:pt x="1207" y="285"/>
                        <a:pt x="1207" y="285"/>
                        <a:pt x="1203" y="284"/>
                      </a:cubicBezTo>
                      <a:cubicBezTo>
                        <a:pt x="1197" y="281"/>
                        <a:pt x="1191" y="279"/>
                        <a:pt x="1184" y="279"/>
                      </a:cubicBezTo>
                      <a:cubicBezTo>
                        <a:pt x="1174" y="279"/>
                        <a:pt x="1164" y="283"/>
                        <a:pt x="1156" y="290"/>
                      </a:cubicBezTo>
                      <a:cubicBezTo>
                        <a:pt x="1141" y="302"/>
                        <a:pt x="1130" y="315"/>
                        <a:pt x="1120" y="326"/>
                      </a:cubicBezTo>
                      <a:cubicBezTo>
                        <a:pt x="1110" y="338"/>
                        <a:pt x="1101" y="350"/>
                        <a:pt x="1092" y="362"/>
                      </a:cubicBezTo>
                      <a:cubicBezTo>
                        <a:pt x="1083" y="376"/>
                        <a:pt x="1074" y="389"/>
                        <a:pt x="1067" y="403"/>
                      </a:cubicBezTo>
                      <a:cubicBezTo>
                        <a:pt x="1067" y="403"/>
                        <a:pt x="1067" y="403"/>
                        <a:pt x="1064" y="409"/>
                      </a:cubicBezTo>
                      <a:cubicBezTo>
                        <a:pt x="1059" y="419"/>
                        <a:pt x="1055" y="428"/>
                        <a:pt x="1050" y="436"/>
                      </a:cubicBezTo>
                      <a:cubicBezTo>
                        <a:pt x="1050" y="436"/>
                        <a:pt x="1050" y="436"/>
                        <a:pt x="1037" y="456"/>
                      </a:cubicBezTo>
                      <a:cubicBezTo>
                        <a:pt x="1037" y="456"/>
                        <a:pt x="1037" y="456"/>
                        <a:pt x="1034" y="461"/>
                      </a:cubicBezTo>
                      <a:cubicBezTo>
                        <a:pt x="1031" y="466"/>
                        <a:pt x="1028" y="472"/>
                        <a:pt x="1026" y="477"/>
                      </a:cubicBezTo>
                      <a:cubicBezTo>
                        <a:pt x="1025" y="477"/>
                        <a:pt x="1025" y="477"/>
                        <a:pt x="1025" y="478"/>
                      </a:cubicBezTo>
                      <a:cubicBezTo>
                        <a:pt x="1023" y="483"/>
                        <a:pt x="1018" y="485"/>
                        <a:pt x="1013" y="485"/>
                      </a:cubicBezTo>
                      <a:cubicBezTo>
                        <a:pt x="1008" y="485"/>
                        <a:pt x="1003" y="483"/>
                        <a:pt x="1001" y="478"/>
                      </a:cubicBezTo>
                      <a:cubicBezTo>
                        <a:pt x="1001" y="477"/>
                        <a:pt x="1001" y="477"/>
                        <a:pt x="1001" y="477"/>
                      </a:cubicBezTo>
                      <a:cubicBezTo>
                        <a:pt x="998" y="472"/>
                        <a:pt x="995" y="466"/>
                        <a:pt x="992" y="461"/>
                      </a:cubicBezTo>
                      <a:cubicBezTo>
                        <a:pt x="992" y="461"/>
                        <a:pt x="992" y="461"/>
                        <a:pt x="989" y="456"/>
                      </a:cubicBezTo>
                      <a:cubicBezTo>
                        <a:pt x="989" y="456"/>
                        <a:pt x="989" y="456"/>
                        <a:pt x="976" y="436"/>
                      </a:cubicBezTo>
                      <a:cubicBezTo>
                        <a:pt x="971" y="428"/>
                        <a:pt x="967" y="419"/>
                        <a:pt x="962" y="409"/>
                      </a:cubicBezTo>
                      <a:cubicBezTo>
                        <a:pt x="962" y="409"/>
                        <a:pt x="962" y="409"/>
                        <a:pt x="959" y="403"/>
                      </a:cubicBezTo>
                      <a:cubicBezTo>
                        <a:pt x="952" y="389"/>
                        <a:pt x="943" y="376"/>
                        <a:pt x="934" y="362"/>
                      </a:cubicBezTo>
                      <a:cubicBezTo>
                        <a:pt x="925" y="350"/>
                        <a:pt x="916" y="338"/>
                        <a:pt x="906" y="326"/>
                      </a:cubicBezTo>
                      <a:cubicBezTo>
                        <a:pt x="896" y="315"/>
                        <a:pt x="885" y="302"/>
                        <a:pt x="870" y="290"/>
                      </a:cubicBezTo>
                      <a:cubicBezTo>
                        <a:pt x="862" y="283"/>
                        <a:pt x="852" y="279"/>
                        <a:pt x="842" y="279"/>
                      </a:cubicBezTo>
                      <a:cubicBezTo>
                        <a:pt x="835" y="279"/>
                        <a:pt x="829" y="281"/>
                        <a:pt x="823" y="284"/>
                      </a:cubicBezTo>
                      <a:cubicBezTo>
                        <a:pt x="823" y="284"/>
                        <a:pt x="823" y="284"/>
                        <a:pt x="819" y="285"/>
                      </a:cubicBezTo>
                      <a:cubicBezTo>
                        <a:pt x="803" y="293"/>
                        <a:pt x="793" y="309"/>
                        <a:pt x="794" y="326"/>
                      </a:cubicBezTo>
                      <a:cubicBezTo>
                        <a:pt x="794" y="329"/>
                        <a:pt x="791" y="331"/>
                        <a:pt x="789" y="331"/>
                      </a:cubicBezTo>
                      <a:cubicBezTo>
                        <a:pt x="788" y="331"/>
                        <a:pt x="787" y="331"/>
                        <a:pt x="786" y="330"/>
                      </a:cubicBezTo>
                      <a:cubicBezTo>
                        <a:pt x="761" y="305"/>
                        <a:pt x="734" y="281"/>
                        <a:pt x="705" y="257"/>
                      </a:cubicBezTo>
                      <a:cubicBezTo>
                        <a:pt x="601" y="169"/>
                        <a:pt x="499" y="109"/>
                        <a:pt x="394" y="73"/>
                      </a:cubicBezTo>
                      <a:cubicBezTo>
                        <a:pt x="337" y="53"/>
                        <a:pt x="283" y="44"/>
                        <a:pt x="229" y="44"/>
                      </a:cubicBezTo>
                      <a:close/>
                      <a:moveTo>
                        <a:pt x="229" y="0"/>
                      </a:moveTo>
                      <a:cubicBezTo>
                        <a:pt x="288" y="0"/>
                        <a:pt x="346" y="10"/>
                        <a:pt x="408" y="31"/>
                      </a:cubicBezTo>
                      <a:cubicBezTo>
                        <a:pt x="518" y="69"/>
                        <a:pt x="625" y="132"/>
                        <a:pt x="734" y="223"/>
                      </a:cubicBezTo>
                      <a:cubicBezTo>
                        <a:pt x="749" y="236"/>
                        <a:pt x="764" y="249"/>
                        <a:pt x="778" y="261"/>
                      </a:cubicBezTo>
                      <a:cubicBezTo>
                        <a:pt x="785" y="255"/>
                        <a:pt x="793" y="250"/>
                        <a:pt x="801" y="245"/>
                      </a:cubicBezTo>
                      <a:cubicBezTo>
                        <a:pt x="801" y="245"/>
                        <a:pt x="801" y="245"/>
                        <a:pt x="805" y="244"/>
                      </a:cubicBezTo>
                      <a:cubicBezTo>
                        <a:pt x="817" y="238"/>
                        <a:pt x="830" y="235"/>
                        <a:pt x="843" y="235"/>
                      </a:cubicBezTo>
                      <a:cubicBezTo>
                        <a:pt x="863" y="235"/>
                        <a:pt x="884" y="243"/>
                        <a:pt x="900" y="256"/>
                      </a:cubicBezTo>
                      <a:cubicBezTo>
                        <a:pt x="917" y="271"/>
                        <a:pt x="930" y="285"/>
                        <a:pt x="940" y="297"/>
                      </a:cubicBezTo>
                      <a:cubicBezTo>
                        <a:pt x="940" y="297"/>
                        <a:pt x="940" y="297"/>
                        <a:pt x="940" y="298"/>
                      </a:cubicBezTo>
                      <a:cubicBezTo>
                        <a:pt x="951" y="310"/>
                        <a:pt x="961" y="323"/>
                        <a:pt x="971" y="337"/>
                      </a:cubicBezTo>
                      <a:cubicBezTo>
                        <a:pt x="982" y="352"/>
                        <a:pt x="991" y="368"/>
                        <a:pt x="999" y="383"/>
                      </a:cubicBezTo>
                      <a:cubicBezTo>
                        <a:pt x="999" y="383"/>
                        <a:pt x="999" y="383"/>
                        <a:pt x="1002" y="389"/>
                      </a:cubicBezTo>
                      <a:cubicBezTo>
                        <a:pt x="1006" y="397"/>
                        <a:pt x="1010" y="405"/>
                        <a:pt x="1014" y="411"/>
                      </a:cubicBezTo>
                      <a:cubicBezTo>
                        <a:pt x="1018" y="405"/>
                        <a:pt x="1022" y="397"/>
                        <a:pt x="1026" y="389"/>
                      </a:cubicBezTo>
                      <a:cubicBezTo>
                        <a:pt x="1026" y="389"/>
                        <a:pt x="1026" y="389"/>
                        <a:pt x="1029" y="383"/>
                      </a:cubicBezTo>
                      <a:cubicBezTo>
                        <a:pt x="1037" y="368"/>
                        <a:pt x="1046" y="352"/>
                        <a:pt x="1057" y="337"/>
                      </a:cubicBezTo>
                      <a:cubicBezTo>
                        <a:pt x="1067" y="323"/>
                        <a:pt x="1077" y="310"/>
                        <a:pt x="1088" y="298"/>
                      </a:cubicBezTo>
                      <a:cubicBezTo>
                        <a:pt x="1098" y="285"/>
                        <a:pt x="1111" y="271"/>
                        <a:pt x="1128" y="256"/>
                      </a:cubicBezTo>
                      <a:cubicBezTo>
                        <a:pt x="1144" y="243"/>
                        <a:pt x="1165" y="235"/>
                        <a:pt x="1185" y="235"/>
                      </a:cubicBezTo>
                      <a:cubicBezTo>
                        <a:pt x="1198" y="235"/>
                        <a:pt x="1211" y="238"/>
                        <a:pt x="1223" y="244"/>
                      </a:cubicBezTo>
                      <a:cubicBezTo>
                        <a:pt x="1223" y="244"/>
                        <a:pt x="1223" y="244"/>
                        <a:pt x="1227" y="245"/>
                      </a:cubicBezTo>
                      <a:cubicBezTo>
                        <a:pt x="1235" y="250"/>
                        <a:pt x="1243" y="255"/>
                        <a:pt x="1250" y="261"/>
                      </a:cubicBezTo>
                      <a:cubicBezTo>
                        <a:pt x="1366" y="153"/>
                        <a:pt x="1488" y="78"/>
                        <a:pt x="1619" y="31"/>
                      </a:cubicBezTo>
                      <a:cubicBezTo>
                        <a:pt x="1679" y="10"/>
                        <a:pt x="1739" y="0"/>
                        <a:pt x="1798" y="0"/>
                      </a:cubicBezTo>
                      <a:cubicBezTo>
                        <a:pt x="1827" y="0"/>
                        <a:pt x="1857" y="2"/>
                        <a:pt x="1886" y="8"/>
                      </a:cubicBezTo>
                      <a:cubicBezTo>
                        <a:pt x="1931" y="16"/>
                        <a:pt x="1967" y="37"/>
                        <a:pt x="1989" y="68"/>
                      </a:cubicBezTo>
                      <a:cubicBezTo>
                        <a:pt x="2011" y="99"/>
                        <a:pt x="2020" y="139"/>
                        <a:pt x="2014" y="185"/>
                      </a:cubicBezTo>
                      <a:cubicBezTo>
                        <a:pt x="2004" y="266"/>
                        <a:pt x="1975" y="337"/>
                        <a:pt x="1947" y="403"/>
                      </a:cubicBezTo>
                      <a:cubicBezTo>
                        <a:pt x="1884" y="551"/>
                        <a:pt x="1819" y="669"/>
                        <a:pt x="1743" y="774"/>
                      </a:cubicBezTo>
                      <a:cubicBezTo>
                        <a:pt x="1719" y="807"/>
                        <a:pt x="1689" y="841"/>
                        <a:pt x="1647" y="864"/>
                      </a:cubicBezTo>
                      <a:cubicBezTo>
                        <a:pt x="1672" y="929"/>
                        <a:pt x="1676" y="1004"/>
                        <a:pt x="1659" y="1088"/>
                      </a:cubicBezTo>
                      <a:cubicBezTo>
                        <a:pt x="1642" y="1170"/>
                        <a:pt x="1606" y="1238"/>
                        <a:pt x="1552" y="1290"/>
                      </a:cubicBezTo>
                      <a:cubicBezTo>
                        <a:pt x="1497" y="1341"/>
                        <a:pt x="1427" y="1374"/>
                        <a:pt x="1344" y="1388"/>
                      </a:cubicBezTo>
                      <a:cubicBezTo>
                        <a:pt x="1329" y="1391"/>
                        <a:pt x="1313" y="1392"/>
                        <a:pt x="1298" y="1392"/>
                      </a:cubicBezTo>
                      <a:cubicBezTo>
                        <a:pt x="1226" y="1392"/>
                        <a:pt x="1158" y="1364"/>
                        <a:pt x="1107" y="1316"/>
                      </a:cubicBezTo>
                      <a:cubicBezTo>
                        <a:pt x="1086" y="1351"/>
                        <a:pt x="1051" y="1371"/>
                        <a:pt x="1013" y="1371"/>
                      </a:cubicBezTo>
                      <a:cubicBezTo>
                        <a:pt x="975" y="1371"/>
                        <a:pt x="941" y="1351"/>
                        <a:pt x="922" y="1318"/>
                      </a:cubicBezTo>
                      <a:cubicBezTo>
                        <a:pt x="882" y="1359"/>
                        <a:pt x="831" y="1382"/>
                        <a:pt x="772" y="1388"/>
                      </a:cubicBezTo>
                      <a:cubicBezTo>
                        <a:pt x="757" y="1390"/>
                        <a:pt x="742" y="1390"/>
                        <a:pt x="727" y="1390"/>
                      </a:cubicBezTo>
                      <a:cubicBezTo>
                        <a:pt x="660" y="1390"/>
                        <a:pt x="598" y="1375"/>
                        <a:pt x="545" y="1344"/>
                      </a:cubicBezTo>
                      <a:cubicBezTo>
                        <a:pt x="492" y="1313"/>
                        <a:pt x="448" y="1267"/>
                        <a:pt x="415" y="1208"/>
                      </a:cubicBezTo>
                      <a:cubicBezTo>
                        <a:pt x="379" y="1145"/>
                        <a:pt x="360" y="1080"/>
                        <a:pt x="357" y="1015"/>
                      </a:cubicBezTo>
                      <a:cubicBezTo>
                        <a:pt x="355" y="964"/>
                        <a:pt x="363" y="914"/>
                        <a:pt x="382" y="865"/>
                      </a:cubicBezTo>
                      <a:cubicBezTo>
                        <a:pt x="350" y="848"/>
                        <a:pt x="322" y="824"/>
                        <a:pt x="298" y="791"/>
                      </a:cubicBezTo>
                      <a:cubicBezTo>
                        <a:pt x="165" y="608"/>
                        <a:pt x="74" y="424"/>
                        <a:pt x="21" y="227"/>
                      </a:cubicBezTo>
                      <a:cubicBezTo>
                        <a:pt x="18" y="216"/>
                        <a:pt x="17" y="206"/>
                        <a:pt x="16" y="198"/>
                      </a:cubicBezTo>
                      <a:cubicBezTo>
                        <a:pt x="16" y="197"/>
                        <a:pt x="15" y="196"/>
                        <a:pt x="15" y="195"/>
                      </a:cubicBezTo>
                      <a:cubicBezTo>
                        <a:pt x="0" y="88"/>
                        <a:pt x="48" y="23"/>
                        <a:pt x="153" y="6"/>
                      </a:cubicBezTo>
                      <a:cubicBezTo>
                        <a:pt x="178" y="2"/>
                        <a:pt x="204" y="0"/>
                        <a:pt x="2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sp>
              <p:nvSpPr>
                <p:cNvPr id="28" name="Freeform 16">
                  <a:extLst>
                    <a:ext uri="{FF2B5EF4-FFF2-40B4-BE49-F238E27FC236}">
                      <a16:creationId xmlns:a16="http://schemas.microsoft.com/office/drawing/2014/main" id="{FB2DABB2-817D-4609-84DC-F139F1F0CF35}"/>
                    </a:ext>
                  </a:extLst>
                </p:cNvPr>
                <p:cNvSpPr>
                  <a:spLocks/>
                </p:cNvSpPr>
                <p:nvPr/>
              </p:nvSpPr>
              <p:spPr bwMode="auto">
                <a:xfrm>
                  <a:off x="5440364" y="2990850"/>
                  <a:ext cx="1311275" cy="879475"/>
                </a:xfrm>
                <a:custGeom>
                  <a:avLst/>
                  <a:gdLst>
                    <a:gd name="T0" fmla="*/ 1778 w 1841"/>
                    <a:gd name="T1" fmla="*/ 13 h 1233"/>
                    <a:gd name="T2" fmla="*/ 1774 w 1841"/>
                    <a:gd name="T3" fmla="*/ 287 h 1233"/>
                    <a:gd name="T4" fmla="*/ 1472 w 1841"/>
                    <a:gd name="T5" fmla="*/ 717 h 1233"/>
                    <a:gd name="T6" fmla="*/ 1413 w 1841"/>
                    <a:gd name="T7" fmla="*/ 726 h 1233"/>
                    <a:gd name="T8" fmla="*/ 1236 w 1841"/>
                    <a:gd name="T9" fmla="*/ 1219 h 1233"/>
                    <a:gd name="T10" fmla="*/ 982 w 1841"/>
                    <a:gd name="T11" fmla="*/ 886 h 1233"/>
                    <a:gd name="T12" fmla="*/ 970 w 1841"/>
                    <a:gd name="T13" fmla="*/ 772 h 1233"/>
                    <a:gd name="T14" fmla="*/ 948 w 1841"/>
                    <a:gd name="T15" fmla="*/ 1043 h 1233"/>
                    <a:gd name="T16" fmla="*/ 939 w 1841"/>
                    <a:gd name="T17" fmla="*/ 1188 h 1233"/>
                    <a:gd name="T18" fmla="*/ 893 w 1841"/>
                    <a:gd name="T19" fmla="*/ 1133 h 1233"/>
                    <a:gd name="T20" fmla="*/ 865 w 1841"/>
                    <a:gd name="T21" fmla="*/ 768 h 1233"/>
                    <a:gd name="T22" fmla="*/ 815 w 1841"/>
                    <a:gd name="T23" fmla="*/ 1101 h 1233"/>
                    <a:gd name="T24" fmla="*/ 397 w 1841"/>
                    <a:gd name="T25" fmla="*/ 1082 h 1233"/>
                    <a:gd name="T26" fmla="*/ 432 w 1841"/>
                    <a:gd name="T27" fmla="*/ 717 h 1233"/>
                    <a:gd name="T28" fmla="*/ 275 w 1841"/>
                    <a:gd name="T29" fmla="*/ 657 h 1233"/>
                    <a:gd name="T30" fmla="*/ 8 w 1841"/>
                    <a:gd name="T31" fmla="*/ 101 h 1233"/>
                    <a:gd name="T32" fmla="*/ 286 w 1841"/>
                    <a:gd name="T33" fmla="*/ 33 h 1233"/>
                    <a:gd name="T34" fmla="*/ 799 w 1841"/>
                    <a:gd name="T35" fmla="*/ 451 h 1233"/>
                    <a:gd name="T36" fmla="*/ 881 w 1841"/>
                    <a:gd name="T37" fmla="*/ 547 h 1233"/>
                    <a:gd name="T38" fmla="*/ 889 w 1841"/>
                    <a:gd name="T39" fmla="*/ 502 h 1233"/>
                    <a:gd name="T40" fmla="*/ 844 w 1841"/>
                    <a:gd name="T41" fmla="*/ 432 h 1233"/>
                    <a:gd name="T42" fmla="*/ 819 w 1841"/>
                    <a:gd name="T43" fmla="*/ 399 h 1233"/>
                    <a:gd name="T44" fmla="*/ 768 w 1841"/>
                    <a:gd name="T45" fmla="*/ 329 h 1233"/>
                    <a:gd name="T46" fmla="*/ 746 w 1841"/>
                    <a:gd name="T47" fmla="*/ 244 h 1233"/>
                    <a:gd name="T48" fmla="*/ 780 w 1841"/>
                    <a:gd name="T49" fmla="*/ 274 h 1233"/>
                    <a:gd name="T50" fmla="*/ 828 w 1841"/>
                    <a:gd name="T51" fmla="*/ 342 h 1233"/>
                    <a:gd name="T52" fmla="*/ 859 w 1841"/>
                    <a:gd name="T53" fmla="*/ 397 h 1233"/>
                    <a:gd name="T54" fmla="*/ 887 w 1841"/>
                    <a:gd name="T55" fmla="*/ 456 h 1233"/>
                    <a:gd name="T56" fmla="*/ 922 w 1841"/>
                    <a:gd name="T57" fmla="*/ 528 h 1233"/>
                    <a:gd name="T58" fmla="*/ 931 w 1841"/>
                    <a:gd name="T59" fmla="*/ 530 h 1233"/>
                    <a:gd name="T60" fmla="*/ 973 w 1841"/>
                    <a:gd name="T61" fmla="*/ 416 h 1233"/>
                    <a:gd name="T62" fmla="*/ 995 w 1841"/>
                    <a:gd name="T63" fmla="*/ 379 h 1233"/>
                    <a:gd name="T64" fmla="*/ 1036 w 1841"/>
                    <a:gd name="T65" fmla="*/ 307 h 1233"/>
                    <a:gd name="T66" fmla="*/ 1092 w 1841"/>
                    <a:gd name="T67" fmla="*/ 242 h 1233"/>
                    <a:gd name="T68" fmla="*/ 1089 w 1841"/>
                    <a:gd name="T69" fmla="*/ 288 h 1233"/>
                    <a:gd name="T70" fmla="*/ 1051 w 1841"/>
                    <a:gd name="T71" fmla="*/ 366 h 1233"/>
                    <a:gd name="T72" fmla="*/ 1010 w 1841"/>
                    <a:gd name="T73" fmla="*/ 415 h 1233"/>
                    <a:gd name="T74" fmla="*/ 974 w 1841"/>
                    <a:gd name="T75" fmla="*/ 466 h 1233"/>
                    <a:gd name="T76" fmla="*/ 937 w 1841"/>
                    <a:gd name="T77" fmla="*/ 531 h 1233"/>
                    <a:gd name="T78" fmla="*/ 983 w 1841"/>
                    <a:gd name="T79" fmla="*/ 574 h 1233"/>
                    <a:gd name="T80" fmla="*/ 1151 w 1841"/>
                    <a:gd name="T81" fmla="*/ 310 h 1233"/>
                    <a:gd name="T82" fmla="*/ 1665 w 1841"/>
                    <a:gd name="T83" fmla="*/ 8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1" h="1233">
                      <a:moveTo>
                        <a:pt x="1665" y="8"/>
                      </a:moveTo>
                      <a:cubicBezTo>
                        <a:pt x="1702" y="5"/>
                        <a:pt x="1740" y="6"/>
                        <a:pt x="1778" y="13"/>
                      </a:cubicBezTo>
                      <a:cubicBezTo>
                        <a:pt x="1824" y="22"/>
                        <a:pt x="1841" y="46"/>
                        <a:pt x="1835" y="93"/>
                      </a:cubicBezTo>
                      <a:cubicBezTo>
                        <a:pt x="1826" y="161"/>
                        <a:pt x="1801" y="225"/>
                        <a:pt x="1774" y="287"/>
                      </a:cubicBezTo>
                      <a:cubicBezTo>
                        <a:pt x="1721" y="412"/>
                        <a:pt x="1659" y="531"/>
                        <a:pt x="1579" y="640"/>
                      </a:cubicBezTo>
                      <a:cubicBezTo>
                        <a:pt x="1553" y="677"/>
                        <a:pt x="1523" y="711"/>
                        <a:pt x="1472" y="717"/>
                      </a:cubicBezTo>
                      <a:cubicBezTo>
                        <a:pt x="1452" y="719"/>
                        <a:pt x="1432" y="717"/>
                        <a:pt x="1410" y="717"/>
                      </a:cubicBezTo>
                      <a:cubicBezTo>
                        <a:pt x="1411" y="721"/>
                        <a:pt x="1412" y="724"/>
                        <a:pt x="1413" y="726"/>
                      </a:cubicBezTo>
                      <a:cubicBezTo>
                        <a:pt x="1489" y="800"/>
                        <a:pt x="1500" y="891"/>
                        <a:pt x="1480" y="988"/>
                      </a:cubicBezTo>
                      <a:cubicBezTo>
                        <a:pt x="1453" y="1118"/>
                        <a:pt x="1367" y="1198"/>
                        <a:pt x="1236" y="1219"/>
                      </a:cubicBezTo>
                      <a:cubicBezTo>
                        <a:pt x="1152" y="1233"/>
                        <a:pt x="1068" y="1189"/>
                        <a:pt x="1031" y="1112"/>
                      </a:cubicBezTo>
                      <a:cubicBezTo>
                        <a:pt x="997" y="1040"/>
                        <a:pt x="988" y="963"/>
                        <a:pt x="982" y="886"/>
                      </a:cubicBezTo>
                      <a:cubicBezTo>
                        <a:pt x="980" y="848"/>
                        <a:pt x="979" y="810"/>
                        <a:pt x="977" y="773"/>
                      </a:cubicBezTo>
                      <a:cubicBezTo>
                        <a:pt x="973" y="772"/>
                        <a:pt x="974" y="773"/>
                        <a:pt x="970" y="772"/>
                      </a:cubicBezTo>
                      <a:cubicBezTo>
                        <a:pt x="962" y="806"/>
                        <a:pt x="949" y="839"/>
                        <a:pt x="947" y="873"/>
                      </a:cubicBezTo>
                      <a:cubicBezTo>
                        <a:pt x="943" y="929"/>
                        <a:pt x="948" y="986"/>
                        <a:pt x="948" y="1043"/>
                      </a:cubicBezTo>
                      <a:cubicBezTo>
                        <a:pt x="948" y="1084"/>
                        <a:pt x="947" y="1126"/>
                        <a:pt x="946" y="1167"/>
                      </a:cubicBezTo>
                      <a:cubicBezTo>
                        <a:pt x="946" y="1174"/>
                        <a:pt x="943" y="1181"/>
                        <a:pt x="939" y="1188"/>
                      </a:cubicBezTo>
                      <a:cubicBezTo>
                        <a:pt x="929" y="1205"/>
                        <a:pt x="910" y="1206"/>
                        <a:pt x="903" y="1188"/>
                      </a:cubicBezTo>
                      <a:cubicBezTo>
                        <a:pt x="896" y="1171"/>
                        <a:pt x="892" y="1151"/>
                        <a:pt x="893" y="1133"/>
                      </a:cubicBezTo>
                      <a:cubicBezTo>
                        <a:pt x="893" y="1066"/>
                        <a:pt x="896" y="1000"/>
                        <a:pt x="898" y="933"/>
                      </a:cubicBezTo>
                      <a:cubicBezTo>
                        <a:pt x="900" y="878"/>
                        <a:pt x="892" y="824"/>
                        <a:pt x="865" y="768"/>
                      </a:cubicBezTo>
                      <a:cubicBezTo>
                        <a:pt x="863" y="808"/>
                        <a:pt x="862" y="842"/>
                        <a:pt x="860" y="875"/>
                      </a:cubicBezTo>
                      <a:cubicBezTo>
                        <a:pt x="855" y="953"/>
                        <a:pt x="846" y="1029"/>
                        <a:pt x="815" y="1101"/>
                      </a:cubicBezTo>
                      <a:cubicBezTo>
                        <a:pt x="787" y="1165"/>
                        <a:pt x="743" y="1211"/>
                        <a:pt x="671" y="1219"/>
                      </a:cubicBezTo>
                      <a:cubicBezTo>
                        <a:pt x="552" y="1230"/>
                        <a:pt x="457" y="1186"/>
                        <a:pt x="397" y="1082"/>
                      </a:cubicBezTo>
                      <a:cubicBezTo>
                        <a:pt x="343" y="986"/>
                        <a:pt x="333" y="883"/>
                        <a:pt x="385" y="781"/>
                      </a:cubicBezTo>
                      <a:cubicBezTo>
                        <a:pt x="396" y="759"/>
                        <a:pt x="414" y="741"/>
                        <a:pt x="432" y="717"/>
                      </a:cubicBezTo>
                      <a:cubicBezTo>
                        <a:pt x="410" y="717"/>
                        <a:pt x="389" y="719"/>
                        <a:pt x="370" y="717"/>
                      </a:cubicBezTo>
                      <a:cubicBezTo>
                        <a:pt x="329" y="712"/>
                        <a:pt x="299" y="689"/>
                        <a:pt x="275" y="657"/>
                      </a:cubicBezTo>
                      <a:cubicBezTo>
                        <a:pt x="156" y="495"/>
                        <a:pt x="65" y="319"/>
                        <a:pt x="12" y="123"/>
                      </a:cubicBezTo>
                      <a:cubicBezTo>
                        <a:pt x="10" y="116"/>
                        <a:pt x="9" y="108"/>
                        <a:pt x="8" y="101"/>
                      </a:cubicBezTo>
                      <a:cubicBezTo>
                        <a:pt x="0" y="42"/>
                        <a:pt x="14" y="21"/>
                        <a:pt x="73" y="12"/>
                      </a:cubicBezTo>
                      <a:cubicBezTo>
                        <a:pt x="146" y="0"/>
                        <a:pt x="216" y="10"/>
                        <a:pt x="286" y="33"/>
                      </a:cubicBezTo>
                      <a:cubicBezTo>
                        <a:pt x="397" y="72"/>
                        <a:pt x="495" y="135"/>
                        <a:pt x="585" y="210"/>
                      </a:cubicBezTo>
                      <a:cubicBezTo>
                        <a:pt x="668" y="279"/>
                        <a:pt x="742" y="358"/>
                        <a:pt x="799" y="451"/>
                      </a:cubicBezTo>
                      <a:cubicBezTo>
                        <a:pt x="823" y="489"/>
                        <a:pt x="841" y="531"/>
                        <a:pt x="861" y="570"/>
                      </a:cubicBezTo>
                      <a:cubicBezTo>
                        <a:pt x="867" y="562"/>
                        <a:pt x="874" y="556"/>
                        <a:pt x="881" y="547"/>
                      </a:cubicBezTo>
                      <a:cubicBezTo>
                        <a:pt x="887" y="540"/>
                        <a:pt x="895" y="534"/>
                        <a:pt x="904" y="531"/>
                      </a:cubicBezTo>
                      <a:cubicBezTo>
                        <a:pt x="900" y="521"/>
                        <a:pt x="894" y="511"/>
                        <a:pt x="889" y="502"/>
                      </a:cubicBezTo>
                      <a:cubicBezTo>
                        <a:pt x="882" y="489"/>
                        <a:pt x="875" y="477"/>
                        <a:pt x="868" y="466"/>
                      </a:cubicBezTo>
                      <a:cubicBezTo>
                        <a:pt x="860" y="454"/>
                        <a:pt x="853" y="443"/>
                        <a:pt x="844" y="432"/>
                      </a:cubicBezTo>
                      <a:cubicBezTo>
                        <a:pt x="840" y="426"/>
                        <a:pt x="836" y="421"/>
                        <a:pt x="832" y="415"/>
                      </a:cubicBezTo>
                      <a:cubicBezTo>
                        <a:pt x="832" y="415"/>
                        <a:pt x="832" y="415"/>
                        <a:pt x="819" y="399"/>
                      </a:cubicBezTo>
                      <a:cubicBezTo>
                        <a:pt x="810" y="388"/>
                        <a:pt x="800" y="377"/>
                        <a:pt x="791" y="366"/>
                      </a:cubicBezTo>
                      <a:cubicBezTo>
                        <a:pt x="782" y="354"/>
                        <a:pt x="774" y="342"/>
                        <a:pt x="768" y="329"/>
                      </a:cubicBezTo>
                      <a:cubicBezTo>
                        <a:pt x="762" y="316"/>
                        <a:pt x="757" y="302"/>
                        <a:pt x="753" y="288"/>
                      </a:cubicBezTo>
                      <a:cubicBezTo>
                        <a:pt x="749" y="274"/>
                        <a:pt x="746" y="260"/>
                        <a:pt x="746" y="244"/>
                      </a:cubicBezTo>
                      <a:cubicBezTo>
                        <a:pt x="746" y="244"/>
                        <a:pt x="746" y="244"/>
                        <a:pt x="750" y="242"/>
                      </a:cubicBezTo>
                      <a:cubicBezTo>
                        <a:pt x="761" y="252"/>
                        <a:pt x="771" y="263"/>
                        <a:pt x="780" y="274"/>
                      </a:cubicBezTo>
                      <a:cubicBezTo>
                        <a:pt x="790" y="285"/>
                        <a:pt x="798" y="296"/>
                        <a:pt x="806" y="307"/>
                      </a:cubicBezTo>
                      <a:cubicBezTo>
                        <a:pt x="814" y="318"/>
                        <a:pt x="821" y="330"/>
                        <a:pt x="828" y="342"/>
                      </a:cubicBezTo>
                      <a:cubicBezTo>
                        <a:pt x="834" y="355"/>
                        <a:pt x="840" y="367"/>
                        <a:pt x="847" y="379"/>
                      </a:cubicBezTo>
                      <a:cubicBezTo>
                        <a:pt x="847" y="379"/>
                        <a:pt x="847" y="379"/>
                        <a:pt x="859" y="397"/>
                      </a:cubicBezTo>
                      <a:cubicBezTo>
                        <a:pt x="862" y="403"/>
                        <a:pt x="866" y="410"/>
                        <a:pt x="869" y="416"/>
                      </a:cubicBezTo>
                      <a:cubicBezTo>
                        <a:pt x="876" y="429"/>
                        <a:pt x="882" y="442"/>
                        <a:pt x="887" y="456"/>
                      </a:cubicBezTo>
                      <a:cubicBezTo>
                        <a:pt x="897" y="480"/>
                        <a:pt x="905" y="504"/>
                        <a:pt x="911" y="529"/>
                      </a:cubicBezTo>
                      <a:cubicBezTo>
                        <a:pt x="915" y="529"/>
                        <a:pt x="918" y="528"/>
                        <a:pt x="922" y="528"/>
                      </a:cubicBezTo>
                      <a:cubicBezTo>
                        <a:pt x="923" y="528"/>
                        <a:pt x="923" y="528"/>
                        <a:pt x="924" y="529"/>
                      </a:cubicBezTo>
                      <a:cubicBezTo>
                        <a:pt x="926" y="529"/>
                        <a:pt x="929" y="529"/>
                        <a:pt x="931" y="530"/>
                      </a:cubicBezTo>
                      <a:cubicBezTo>
                        <a:pt x="937" y="504"/>
                        <a:pt x="945" y="480"/>
                        <a:pt x="955" y="456"/>
                      </a:cubicBezTo>
                      <a:cubicBezTo>
                        <a:pt x="960" y="442"/>
                        <a:pt x="966" y="429"/>
                        <a:pt x="973" y="416"/>
                      </a:cubicBezTo>
                      <a:cubicBezTo>
                        <a:pt x="976" y="410"/>
                        <a:pt x="980" y="403"/>
                        <a:pt x="983" y="397"/>
                      </a:cubicBezTo>
                      <a:cubicBezTo>
                        <a:pt x="983" y="397"/>
                        <a:pt x="983" y="397"/>
                        <a:pt x="995" y="379"/>
                      </a:cubicBezTo>
                      <a:cubicBezTo>
                        <a:pt x="1002" y="367"/>
                        <a:pt x="1008" y="355"/>
                        <a:pt x="1014" y="342"/>
                      </a:cubicBezTo>
                      <a:cubicBezTo>
                        <a:pt x="1021" y="330"/>
                        <a:pt x="1028" y="318"/>
                        <a:pt x="1036" y="307"/>
                      </a:cubicBezTo>
                      <a:cubicBezTo>
                        <a:pt x="1044" y="296"/>
                        <a:pt x="1052" y="285"/>
                        <a:pt x="1062" y="274"/>
                      </a:cubicBezTo>
                      <a:cubicBezTo>
                        <a:pt x="1071" y="263"/>
                        <a:pt x="1081" y="252"/>
                        <a:pt x="1092" y="242"/>
                      </a:cubicBezTo>
                      <a:cubicBezTo>
                        <a:pt x="1092" y="242"/>
                        <a:pt x="1092" y="242"/>
                        <a:pt x="1096" y="244"/>
                      </a:cubicBezTo>
                      <a:cubicBezTo>
                        <a:pt x="1096" y="260"/>
                        <a:pt x="1093" y="274"/>
                        <a:pt x="1089" y="288"/>
                      </a:cubicBezTo>
                      <a:cubicBezTo>
                        <a:pt x="1085" y="302"/>
                        <a:pt x="1080" y="316"/>
                        <a:pt x="1074" y="329"/>
                      </a:cubicBezTo>
                      <a:cubicBezTo>
                        <a:pt x="1068" y="342"/>
                        <a:pt x="1060" y="354"/>
                        <a:pt x="1051" y="366"/>
                      </a:cubicBezTo>
                      <a:cubicBezTo>
                        <a:pt x="1042" y="377"/>
                        <a:pt x="1032" y="388"/>
                        <a:pt x="1023" y="399"/>
                      </a:cubicBezTo>
                      <a:cubicBezTo>
                        <a:pt x="1023" y="399"/>
                        <a:pt x="1023" y="399"/>
                        <a:pt x="1010" y="415"/>
                      </a:cubicBezTo>
                      <a:cubicBezTo>
                        <a:pt x="1006" y="421"/>
                        <a:pt x="1002" y="426"/>
                        <a:pt x="998" y="432"/>
                      </a:cubicBezTo>
                      <a:cubicBezTo>
                        <a:pt x="989" y="443"/>
                        <a:pt x="982" y="454"/>
                        <a:pt x="974" y="466"/>
                      </a:cubicBezTo>
                      <a:cubicBezTo>
                        <a:pt x="967" y="477"/>
                        <a:pt x="960" y="489"/>
                        <a:pt x="953" y="502"/>
                      </a:cubicBezTo>
                      <a:cubicBezTo>
                        <a:pt x="948" y="511"/>
                        <a:pt x="942" y="521"/>
                        <a:pt x="937" y="531"/>
                      </a:cubicBezTo>
                      <a:cubicBezTo>
                        <a:pt x="946" y="534"/>
                        <a:pt x="954" y="540"/>
                        <a:pt x="960" y="547"/>
                      </a:cubicBezTo>
                      <a:cubicBezTo>
                        <a:pt x="968" y="557"/>
                        <a:pt x="978" y="567"/>
                        <a:pt x="983" y="574"/>
                      </a:cubicBezTo>
                      <a:cubicBezTo>
                        <a:pt x="988" y="558"/>
                        <a:pt x="992" y="546"/>
                        <a:pt x="998" y="533"/>
                      </a:cubicBezTo>
                      <a:cubicBezTo>
                        <a:pt x="1033" y="447"/>
                        <a:pt x="1088" y="376"/>
                        <a:pt x="1151" y="310"/>
                      </a:cubicBezTo>
                      <a:cubicBezTo>
                        <a:pt x="1266" y="189"/>
                        <a:pt x="1396" y="90"/>
                        <a:pt x="1556" y="33"/>
                      </a:cubicBezTo>
                      <a:cubicBezTo>
                        <a:pt x="1592" y="21"/>
                        <a:pt x="1628" y="12"/>
                        <a:pt x="1665" y="8"/>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grpSp>
        </p:grpSp>
      </p:grpSp>
      <p:grpSp>
        <p:nvGrpSpPr>
          <p:cNvPr id="13" name="Group 12">
            <a:extLst>
              <a:ext uri="{FF2B5EF4-FFF2-40B4-BE49-F238E27FC236}">
                <a16:creationId xmlns:a16="http://schemas.microsoft.com/office/drawing/2014/main" id="{83F1B7E6-FCC6-4F3A-B540-3525CDA40E34}"/>
              </a:ext>
              <a:ext uri="{C183D7F6-B498-43B3-948B-1728B52AA6E4}">
                <adec:decorative xmlns:adec="http://schemas.microsoft.com/office/drawing/2017/decorative" val="1"/>
              </a:ext>
            </a:extLst>
          </p:cNvPr>
          <p:cNvGrpSpPr/>
          <p:nvPr/>
        </p:nvGrpSpPr>
        <p:grpSpPr>
          <a:xfrm>
            <a:off x="6366133" y="2044800"/>
            <a:ext cx="824176" cy="824176"/>
            <a:chOff x="7080161" y="1713641"/>
            <a:chExt cx="824176" cy="824176"/>
          </a:xfrm>
        </p:grpSpPr>
        <p:sp>
          <p:nvSpPr>
            <p:cNvPr id="50" name="Oval 49">
              <a:extLst>
                <a:ext uri="{FF2B5EF4-FFF2-40B4-BE49-F238E27FC236}">
                  <a16:creationId xmlns:a16="http://schemas.microsoft.com/office/drawing/2014/main" id="{F3098206-B1C1-4E5A-80CC-4999D077A166}"/>
                </a:ext>
              </a:extLst>
            </p:cNvPr>
            <p:cNvSpPr/>
            <p:nvPr/>
          </p:nvSpPr>
          <p:spPr>
            <a:xfrm>
              <a:off x="7080161" y="1713641"/>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38" name="Group 37">
              <a:extLst>
                <a:ext uri="{FF2B5EF4-FFF2-40B4-BE49-F238E27FC236}">
                  <a16:creationId xmlns:a16="http://schemas.microsoft.com/office/drawing/2014/main" id="{2E232792-C202-4DB6-99AB-98982B09DC4A}"/>
                </a:ext>
              </a:extLst>
            </p:cNvPr>
            <p:cNvGrpSpPr>
              <a:grpSpLocks noChangeAspect="1"/>
            </p:cNvGrpSpPr>
            <p:nvPr/>
          </p:nvGrpSpPr>
          <p:grpSpPr>
            <a:xfrm>
              <a:off x="7111665" y="1745145"/>
              <a:ext cx="761166" cy="761167"/>
              <a:chOff x="5273675" y="2606675"/>
              <a:chExt cx="1646238" cy="1646238"/>
            </a:xfrm>
          </p:grpSpPr>
          <p:sp>
            <p:nvSpPr>
              <p:cNvPr id="39" name="AutoShape 3">
                <a:extLst>
                  <a:ext uri="{FF2B5EF4-FFF2-40B4-BE49-F238E27FC236}">
                    <a16:creationId xmlns:a16="http://schemas.microsoft.com/office/drawing/2014/main" id="{0E896F35-8E7E-4A42-B5F3-8E1ABB5F7FC1}"/>
                  </a:ext>
                </a:extLst>
              </p:cNvPr>
              <p:cNvSpPr>
                <a:spLocks noChangeAspect="1" noChangeArrowheads="1" noTextEdit="1"/>
              </p:cNvSpPr>
              <p:nvPr/>
            </p:nvSpPr>
            <p:spPr bwMode="auto">
              <a:xfrm>
                <a:off x="5273675" y="2606675"/>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dirty="0">
                  <a:sym typeface="Georgia" panose="02040502050405020303" pitchFamily="18" charset="0"/>
                </a:endParaRPr>
              </a:p>
            </p:txBody>
          </p:sp>
          <p:grpSp>
            <p:nvGrpSpPr>
              <p:cNvPr id="40" name="Group 39">
                <a:extLst>
                  <a:ext uri="{FF2B5EF4-FFF2-40B4-BE49-F238E27FC236}">
                    <a16:creationId xmlns:a16="http://schemas.microsoft.com/office/drawing/2014/main" id="{8B0562E5-22BF-4515-95CB-7B7A52DB5C76}"/>
                  </a:ext>
                </a:extLst>
              </p:cNvPr>
              <p:cNvGrpSpPr/>
              <p:nvPr/>
            </p:nvGrpSpPr>
            <p:grpSpPr>
              <a:xfrm>
                <a:off x="5438775" y="3027363"/>
                <a:ext cx="1311275" cy="788988"/>
                <a:chOff x="5438775" y="3027363"/>
                <a:chExt cx="1311275" cy="788988"/>
              </a:xfrm>
            </p:grpSpPr>
            <p:sp>
              <p:nvSpPr>
                <p:cNvPr id="41" name="Freeform 10">
                  <a:extLst>
                    <a:ext uri="{FF2B5EF4-FFF2-40B4-BE49-F238E27FC236}">
                      <a16:creationId xmlns:a16="http://schemas.microsoft.com/office/drawing/2014/main" id="{FA3D365A-44ED-4AF2-8B00-CC394A9C06E5}"/>
                    </a:ext>
                  </a:extLst>
                </p:cNvPr>
                <p:cNvSpPr>
                  <a:spLocks noEditPoints="1"/>
                </p:cNvSpPr>
                <p:nvPr/>
              </p:nvSpPr>
              <p:spPr bwMode="auto">
                <a:xfrm>
                  <a:off x="5438775" y="3278188"/>
                  <a:ext cx="1311275" cy="538163"/>
                </a:xfrm>
                <a:custGeom>
                  <a:avLst/>
                  <a:gdLst>
                    <a:gd name="T0" fmla="*/ 1459 w 1835"/>
                    <a:gd name="T1" fmla="*/ 44 h 753"/>
                    <a:gd name="T2" fmla="*/ 1127 w 1835"/>
                    <a:gd name="T3" fmla="*/ 376 h 753"/>
                    <a:gd name="T4" fmla="*/ 1459 w 1835"/>
                    <a:gd name="T5" fmla="*/ 708 h 753"/>
                    <a:gd name="T6" fmla="*/ 1791 w 1835"/>
                    <a:gd name="T7" fmla="*/ 376 h 753"/>
                    <a:gd name="T8" fmla="*/ 1459 w 1835"/>
                    <a:gd name="T9" fmla="*/ 44 h 753"/>
                    <a:gd name="T10" fmla="*/ 375 w 1835"/>
                    <a:gd name="T11" fmla="*/ 44 h 753"/>
                    <a:gd name="T12" fmla="*/ 43 w 1835"/>
                    <a:gd name="T13" fmla="*/ 376 h 753"/>
                    <a:gd name="T14" fmla="*/ 375 w 1835"/>
                    <a:gd name="T15" fmla="*/ 708 h 753"/>
                    <a:gd name="T16" fmla="*/ 707 w 1835"/>
                    <a:gd name="T17" fmla="*/ 376 h 753"/>
                    <a:gd name="T18" fmla="*/ 375 w 1835"/>
                    <a:gd name="T19" fmla="*/ 44 h 753"/>
                    <a:gd name="T20" fmla="*/ 1459 w 1835"/>
                    <a:gd name="T21" fmla="*/ 0 h 753"/>
                    <a:gd name="T22" fmla="*/ 1835 w 1835"/>
                    <a:gd name="T23" fmla="*/ 376 h 753"/>
                    <a:gd name="T24" fmla="*/ 1459 w 1835"/>
                    <a:gd name="T25" fmla="*/ 753 h 753"/>
                    <a:gd name="T26" fmla="*/ 1082 w 1835"/>
                    <a:gd name="T27" fmla="*/ 376 h 753"/>
                    <a:gd name="T28" fmla="*/ 1459 w 1835"/>
                    <a:gd name="T29" fmla="*/ 0 h 753"/>
                    <a:gd name="T30" fmla="*/ 376 w 1835"/>
                    <a:gd name="T31" fmla="*/ 0 h 753"/>
                    <a:gd name="T32" fmla="*/ 751 w 1835"/>
                    <a:gd name="T33" fmla="*/ 376 h 753"/>
                    <a:gd name="T34" fmla="*/ 376 w 1835"/>
                    <a:gd name="T35" fmla="*/ 753 h 753"/>
                    <a:gd name="T36" fmla="*/ 0 w 1835"/>
                    <a:gd name="T37" fmla="*/ 376 h 753"/>
                    <a:gd name="T38" fmla="*/ 376 w 1835"/>
                    <a:gd name="T3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5" h="753">
                      <a:moveTo>
                        <a:pt x="1459" y="44"/>
                      </a:moveTo>
                      <a:cubicBezTo>
                        <a:pt x="1275" y="44"/>
                        <a:pt x="1127" y="193"/>
                        <a:pt x="1127" y="376"/>
                      </a:cubicBezTo>
                      <a:cubicBezTo>
                        <a:pt x="1127" y="560"/>
                        <a:pt x="1275" y="708"/>
                        <a:pt x="1459" y="708"/>
                      </a:cubicBezTo>
                      <a:cubicBezTo>
                        <a:pt x="1642" y="708"/>
                        <a:pt x="1791" y="560"/>
                        <a:pt x="1791" y="376"/>
                      </a:cubicBezTo>
                      <a:cubicBezTo>
                        <a:pt x="1791" y="193"/>
                        <a:pt x="1642" y="44"/>
                        <a:pt x="1459" y="44"/>
                      </a:cubicBezTo>
                      <a:close/>
                      <a:moveTo>
                        <a:pt x="375" y="44"/>
                      </a:moveTo>
                      <a:cubicBezTo>
                        <a:pt x="191" y="44"/>
                        <a:pt x="43" y="193"/>
                        <a:pt x="43" y="376"/>
                      </a:cubicBezTo>
                      <a:cubicBezTo>
                        <a:pt x="43" y="560"/>
                        <a:pt x="191" y="708"/>
                        <a:pt x="375" y="708"/>
                      </a:cubicBezTo>
                      <a:cubicBezTo>
                        <a:pt x="558" y="708"/>
                        <a:pt x="707" y="560"/>
                        <a:pt x="707" y="376"/>
                      </a:cubicBezTo>
                      <a:cubicBezTo>
                        <a:pt x="707" y="193"/>
                        <a:pt x="558" y="44"/>
                        <a:pt x="375" y="44"/>
                      </a:cubicBezTo>
                      <a:close/>
                      <a:moveTo>
                        <a:pt x="1459" y="0"/>
                      </a:moveTo>
                      <a:cubicBezTo>
                        <a:pt x="1666" y="0"/>
                        <a:pt x="1835" y="169"/>
                        <a:pt x="1835" y="376"/>
                      </a:cubicBezTo>
                      <a:cubicBezTo>
                        <a:pt x="1835" y="584"/>
                        <a:pt x="1666" y="753"/>
                        <a:pt x="1459" y="753"/>
                      </a:cubicBezTo>
                      <a:cubicBezTo>
                        <a:pt x="1250" y="753"/>
                        <a:pt x="1082" y="584"/>
                        <a:pt x="1082" y="376"/>
                      </a:cubicBezTo>
                      <a:cubicBezTo>
                        <a:pt x="1082" y="169"/>
                        <a:pt x="1250" y="0"/>
                        <a:pt x="1459" y="0"/>
                      </a:cubicBezTo>
                      <a:close/>
                      <a:moveTo>
                        <a:pt x="376" y="0"/>
                      </a:moveTo>
                      <a:cubicBezTo>
                        <a:pt x="583" y="0"/>
                        <a:pt x="751" y="168"/>
                        <a:pt x="751" y="376"/>
                      </a:cubicBezTo>
                      <a:cubicBezTo>
                        <a:pt x="751" y="584"/>
                        <a:pt x="583" y="753"/>
                        <a:pt x="376" y="753"/>
                      </a:cubicBezTo>
                      <a:cubicBezTo>
                        <a:pt x="168" y="753"/>
                        <a:pt x="0" y="584"/>
                        <a:pt x="0" y="376"/>
                      </a:cubicBezTo>
                      <a:cubicBezTo>
                        <a:pt x="0" y="168"/>
                        <a:pt x="168" y="0"/>
                        <a:pt x="376"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dirty="0">
                    <a:sym typeface="Georgia" panose="02040502050405020303" pitchFamily="18" charset="0"/>
                  </a:endParaRPr>
                </a:p>
              </p:txBody>
            </p:sp>
            <p:sp>
              <p:nvSpPr>
                <p:cNvPr id="42" name="Freeform 11">
                  <a:extLst>
                    <a:ext uri="{FF2B5EF4-FFF2-40B4-BE49-F238E27FC236}">
                      <a16:creationId xmlns:a16="http://schemas.microsoft.com/office/drawing/2014/main" id="{75B5BC83-EC31-4185-9588-494CEB346B54}"/>
                    </a:ext>
                  </a:extLst>
                </p:cNvPr>
                <p:cNvSpPr>
                  <a:spLocks noEditPoints="1"/>
                </p:cNvSpPr>
                <p:nvPr/>
              </p:nvSpPr>
              <p:spPr bwMode="auto">
                <a:xfrm>
                  <a:off x="5554663" y="3027363"/>
                  <a:ext cx="1077913" cy="587375"/>
                </a:xfrm>
                <a:custGeom>
                  <a:avLst/>
                  <a:gdLst>
                    <a:gd name="T0" fmla="*/ 754 w 1507"/>
                    <a:gd name="T1" fmla="*/ 614 h 823"/>
                    <a:gd name="T2" fmla="*/ 672 w 1507"/>
                    <a:gd name="T3" fmla="*/ 697 h 823"/>
                    <a:gd name="T4" fmla="*/ 754 w 1507"/>
                    <a:gd name="T5" fmla="*/ 779 h 823"/>
                    <a:gd name="T6" fmla="*/ 836 w 1507"/>
                    <a:gd name="T7" fmla="*/ 697 h 823"/>
                    <a:gd name="T8" fmla="*/ 754 w 1507"/>
                    <a:gd name="T9" fmla="*/ 614 h 823"/>
                    <a:gd name="T10" fmla="*/ 482 w 1507"/>
                    <a:gd name="T11" fmla="*/ 0 h 823"/>
                    <a:gd name="T12" fmla="*/ 643 w 1507"/>
                    <a:gd name="T13" fmla="*/ 160 h 823"/>
                    <a:gd name="T14" fmla="*/ 643 w 1507"/>
                    <a:gd name="T15" fmla="*/ 181 h 823"/>
                    <a:gd name="T16" fmla="*/ 633 w 1507"/>
                    <a:gd name="T17" fmla="*/ 284 h 823"/>
                    <a:gd name="T18" fmla="*/ 653 w 1507"/>
                    <a:gd name="T19" fmla="*/ 318 h 823"/>
                    <a:gd name="T20" fmla="*/ 754 w 1507"/>
                    <a:gd name="T21" fmla="*/ 266 h 823"/>
                    <a:gd name="T22" fmla="*/ 855 w 1507"/>
                    <a:gd name="T23" fmla="*/ 317 h 823"/>
                    <a:gd name="T24" fmla="*/ 875 w 1507"/>
                    <a:gd name="T25" fmla="*/ 284 h 823"/>
                    <a:gd name="T26" fmla="*/ 865 w 1507"/>
                    <a:gd name="T27" fmla="*/ 181 h 823"/>
                    <a:gd name="T28" fmla="*/ 865 w 1507"/>
                    <a:gd name="T29" fmla="*/ 160 h 823"/>
                    <a:gd name="T30" fmla="*/ 1025 w 1507"/>
                    <a:gd name="T31" fmla="*/ 0 h 823"/>
                    <a:gd name="T32" fmla="*/ 1149 w 1507"/>
                    <a:gd name="T33" fmla="*/ 59 h 823"/>
                    <a:gd name="T34" fmla="*/ 1218 w 1507"/>
                    <a:gd name="T35" fmla="*/ 137 h 823"/>
                    <a:gd name="T36" fmla="*/ 1219 w 1507"/>
                    <a:gd name="T37" fmla="*/ 143 h 823"/>
                    <a:gd name="T38" fmla="*/ 1406 w 1507"/>
                    <a:gd name="T39" fmla="*/ 250 h 823"/>
                    <a:gd name="T40" fmla="*/ 1423 w 1507"/>
                    <a:gd name="T41" fmla="*/ 268 h 823"/>
                    <a:gd name="T42" fmla="*/ 1452 w 1507"/>
                    <a:gd name="T43" fmla="*/ 299 h 823"/>
                    <a:gd name="T44" fmla="*/ 1507 w 1507"/>
                    <a:gd name="T45" fmla="*/ 365 h 823"/>
                    <a:gd name="T46" fmla="*/ 1294 w 1507"/>
                    <a:gd name="T47" fmla="*/ 308 h 823"/>
                    <a:gd name="T48" fmla="*/ 879 w 1507"/>
                    <a:gd name="T49" fmla="*/ 679 h 823"/>
                    <a:gd name="T50" fmla="*/ 880 w 1507"/>
                    <a:gd name="T51" fmla="*/ 697 h 823"/>
                    <a:gd name="T52" fmla="*/ 754 w 1507"/>
                    <a:gd name="T53" fmla="*/ 823 h 823"/>
                    <a:gd name="T54" fmla="*/ 629 w 1507"/>
                    <a:gd name="T55" fmla="*/ 697 h 823"/>
                    <a:gd name="T56" fmla="*/ 629 w 1507"/>
                    <a:gd name="T57" fmla="*/ 683 h 823"/>
                    <a:gd name="T58" fmla="*/ 212 w 1507"/>
                    <a:gd name="T59" fmla="*/ 308 h 823"/>
                    <a:gd name="T60" fmla="*/ 0 w 1507"/>
                    <a:gd name="T61" fmla="*/ 365 h 823"/>
                    <a:gd name="T62" fmla="*/ 54 w 1507"/>
                    <a:gd name="T63" fmla="*/ 299 h 823"/>
                    <a:gd name="T64" fmla="*/ 84 w 1507"/>
                    <a:gd name="T65" fmla="*/ 268 h 823"/>
                    <a:gd name="T66" fmla="*/ 101 w 1507"/>
                    <a:gd name="T67" fmla="*/ 250 h 823"/>
                    <a:gd name="T68" fmla="*/ 287 w 1507"/>
                    <a:gd name="T69" fmla="*/ 143 h 823"/>
                    <a:gd name="T70" fmla="*/ 289 w 1507"/>
                    <a:gd name="T71" fmla="*/ 137 h 823"/>
                    <a:gd name="T72" fmla="*/ 358 w 1507"/>
                    <a:gd name="T73" fmla="*/ 59 h 823"/>
                    <a:gd name="T74" fmla="*/ 482 w 1507"/>
                    <a:gd name="T75"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7" h="823">
                      <a:moveTo>
                        <a:pt x="754" y="614"/>
                      </a:moveTo>
                      <a:cubicBezTo>
                        <a:pt x="708" y="614"/>
                        <a:pt x="672" y="651"/>
                        <a:pt x="672" y="697"/>
                      </a:cubicBezTo>
                      <a:cubicBezTo>
                        <a:pt x="672" y="742"/>
                        <a:pt x="708" y="779"/>
                        <a:pt x="754" y="779"/>
                      </a:cubicBezTo>
                      <a:cubicBezTo>
                        <a:pt x="799" y="779"/>
                        <a:pt x="836" y="742"/>
                        <a:pt x="836" y="697"/>
                      </a:cubicBezTo>
                      <a:cubicBezTo>
                        <a:pt x="836" y="651"/>
                        <a:pt x="799" y="614"/>
                        <a:pt x="754" y="614"/>
                      </a:cubicBezTo>
                      <a:close/>
                      <a:moveTo>
                        <a:pt x="482" y="0"/>
                      </a:moveTo>
                      <a:cubicBezTo>
                        <a:pt x="570" y="0"/>
                        <a:pt x="643" y="72"/>
                        <a:pt x="643" y="160"/>
                      </a:cubicBezTo>
                      <a:cubicBezTo>
                        <a:pt x="643" y="166"/>
                        <a:pt x="643" y="174"/>
                        <a:pt x="643" y="181"/>
                      </a:cubicBezTo>
                      <a:cubicBezTo>
                        <a:pt x="644" y="215"/>
                        <a:pt x="645" y="256"/>
                        <a:pt x="633" y="284"/>
                      </a:cubicBezTo>
                      <a:cubicBezTo>
                        <a:pt x="640" y="295"/>
                        <a:pt x="647" y="306"/>
                        <a:pt x="653" y="318"/>
                      </a:cubicBezTo>
                      <a:cubicBezTo>
                        <a:pt x="676" y="287"/>
                        <a:pt x="713" y="266"/>
                        <a:pt x="754" y="266"/>
                      </a:cubicBezTo>
                      <a:cubicBezTo>
                        <a:pt x="796" y="266"/>
                        <a:pt x="832" y="286"/>
                        <a:pt x="855" y="317"/>
                      </a:cubicBezTo>
                      <a:cubicBezTo>
                        <a:pt x="861" y="306"/>
                        <a:pt x="868" y="294"/>
                        <a:pt x="875" y="284"/>
                      </a:cubicBezTo>
                      <a:cubicBezTo>
                        <a:pt x="862" y="256"/>
                        <a:pt x="864" y="215"/>
                        <a:pt x="865" y="181"/>
                      </a:cubicBezTo>
                      <a:cubicBezTo>
                        <a:pt x="865" y="174"/>
                        <a:pt x="865" y="166"/>
                        <a:pt x="865" y="160"/>
                      </a:cubicBezTo>
                      <a:cubicBezTo>
                        <a:pt x="865" y="72"/>
                        <a:pt x="937" y="0"/>
                        <a:pt x="1025" y="0"/>
                      </a:cubicBezTo>
                      <a:cubicBezTo>
                        <a:pt x="1077" y="0"/>
                        <a:pt x="1116" y="31"/>
                        <a:pt x="1149" y="59"/>
                      </a:cubicBezTo>
                      <a:cubicBezTo>
                        <a:pt x="1150" y="60"/>
                        <a:pt x="1210" y="113"/>
                        <a:pt x="1218" y="137"/>
                      </a:cubicBezTo>
                      <a:cubicBezTo>
                        <a:pt x="1219" y="139"/>
                        <a:pt x="1219" y="141"/>
                        <a:pt x="1219" y="143"/>
                      </a:cubicBezTo>
                      <a:cubicBezTo>
                        <a:pt x="1293" y="158"/>
                        <a:pt x="1359" y="195"/>
                        <a:pt x="1406" y="250"/>
                      </a:cubicBezTo>
                      <a:cubicBezTo>
                        <a:pt x="1410" y="255"/>
                        <a:pt x="1416" y="261"/>
                        <a:pt x="1423" y="268"/>
                      </a:cubicBezTo>
                      <a:cubicBezTo>
                        <a:pt x="1432" y="277"/>
                        <a:pt x="1443" y="288"/>
                        <a:pt x="1452" y="299"/>
                      </a:cubicBezTo>
                      <a:cubicBezTo>
                        <a:pt x="1475" y="326"/>
                        <a:pt x="1493" y="347"/>
                        <a:pt x="1507" y="365"/>
                      </a:cubicBezTo>
                      <a:cubicBezTo>
                        <a:pt x="1444" y="330"/>
                        <a:pt x="1372" y="308"/>
                        <a:pt x="1294" y="308"/>
                      </a:cubicBezTo>
                      <a:cubicBezTo>
                        <a:pt x="1079" y="308"/>
                        <a:pt x="902" y="471"/>
                        <a:pt x="879" y="679"/>
                      </a:cubicBezTo>
                      <a:cubicBezTo>
                        <a:pt x="880" y="685"/>
                        <a:pt x="880" y="691"/>
                        <a:pt x="880" y="697"/>
                      </a:cubicBezTo>
                      <a:cubicBezTo>
                        <a:pt x="880" y="766"/>
                        <a:pt x="824" y="823"/>
                        <a:pt x="754" y="823"/>
                      </a:cubicBezTo>
                      <a:cubicBezTo>
                        <a:pt x="685" y="823"/>
                        <a:pt x="629" y="766"/>
                        <a:pt x="629" y="697"/>
                      </a:cubicBezTo>
                      <a:cubicBezTo>
                        <a:pt x="629" y="692"/>
                        <a:pt x="629" y="687"/>
                        <a:pt x="629" y="683"/>
                      </a:cubicBezTo>
                      <a:cubicBezTo>
                        <a:pt x="608" y="473"/>
                        <a:pt x="429" y="308"/>
                        <a:pt x="212" y="308"/>
                      </a:cubicBezTo>
                      <a:cubicBezTo>
                        <a:pt x="135" y="308"/>
                        <a:pt x="63" y="330"/>
                        <a:pt x="0" y="365"/>
                      </a:cubicBezTo>
                      <a:cubicBezTo>
                        <a:pt x="14" y="347"/>
                        <a:pt x="32" y="326"/>
                        <a:pt x="54" y="299"/>
                      </a:cubicBezTo>
                      <a:cubicBezTo>
                        <a:pt x="64" y="288"/>
                        <a:pt x="74" y="277"/>
                        <a:pt x="84" y="268"/>
                      </a:cubicBezTo>
                      <a:cubicBezTo>
                        <a:pt x="90" y="261"/>
                        <a:pt x="97" y="255"/>
                        <a:pt x="101" y="250"/>
                      </a:cubicBezTo>
                      <a:cubicBezTo>
                        <a:pt x="148" y="195"/>
                        <a:pt x="214" y="158"/>
                        <a:pt x="287" y="143"/>
                      </a:cubicBezTo>
                      <a:cubicBezTo>
                        <a:pt x="288" y="141"/>
                        <a:pt x="288" y="139"/>
                        <a:pt x="289" y="137"/>
                      </a:cubicBezTo>
                      <a:cubicBezTo>
                        <a:pt x="297" y="113"/>
                        <a:pt x="357" y="60"/>
                        <a:pt x="358" y="59"/>
                      </a:cubicBezTo>
                      <a:cubicBezTo>
                        <a:pt x="390" y="31"/>
                        <a:pt x="430" y="0"/>
                        <a:pt x="482"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dirty="0">
                    <a:sym typeface="Georgia" panose="02040502050405020303" pitchFamily="18" charset="0"/>
                  </a:endParaRPr>
                </a:p>
              </p:txBody>
            </p:sp>
          </p:grpSp>
        </p:grpSp>
      </p:grpSp>
      <p:grpSp>
        <p:nvGrpSpPr>
          <p:cNvPr id="17" name="Group 16">
            <a:extLst>
              <a:ext uri="{FF2B5EF4-FFF2-40B4-BE49-F238E27FC236}">
                <a16:creationId xmlns:a16="http://schemas.microsoft.com/office/drawing/2014/main" id="{ACB6A263-C617-4290-99F9-BA5B822552D8}"/>
              </a:ext>
              <a:ext uri="{C183D7F6-B498-43B3-948B-1728B52AA6E4}">
                <adec:decorative xmlns:adec="http://schemas.microsoft.com/office/drawing/2017/decorative" val="1"/>
              </a:ext>
            </a:extLst>
          </p:cNvPr>
          <p:cNvGrpSpPr/>
          <p:nvPr/>
        </p:nvGrpSpPr>
        <p:grpSpPr>
          <a:xfrm>
            <a:off x="3610818" y="2044800"/>
            <a:ext cx="824176" cy="824176"/>
            <a:chOff x="4284128" y="1713641"/>
            <a:chExt cx="824176" cy="824176"/>
          </a:xfrm>
        </p:grpSpPr>
        <p:sp>
          <p:nvSpPr>
            <p:cNvPr id="52" name="Oval 51">
              <a:extLst>
                <a:ext uri="{FF2B5EF4-FFF2-40B4-BE49-F238E27FC236}">
                  <a16:creationId xmlns:a16="http://schemas.microsoft.com/office/drawing/2014/main" id="{BFE58ABA-0649-4A5F-B2F3-75BAB8A1773B}"/>
                </a:ext>
              </a:extLst>
            </p:cNvPr>
            <p:cNvSpPr/>
            <p:nvPr/>
          </p:nvSpPr>
          <p:spPr>
            <a:xfrm>
              <a:off x="4284128" y="1713641"/>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6" name="Group 5">
              <a:extLst>
                <a:ext uri="{FF2B5EF4-FFF2-40B4-BE49-F238E27FC236}">
                  <a16:creationId xmlns:a16="http://schemas.microsoft.com/office/drawing/2014/main" id="{9D8CE7B4-3E43-42B8-8B10-53AB7C480E7F}"/>
                </a:ext>
              </a:extLst>
            </p:cNvPr>
            <p:cNvGrpSpPr>
              <a:grpSpLocks noChangeAspect="1"/>
            </p:cNvGrpSpPr>
            <p:nvPr/>
          </p:nvGrpSpPr>
          <p:grpSpPr>
            <a:xfrm>
              <a:off x="4360550" y="1782834"/>
              <a:ext cx="637308" cy="636693"/>
              <a:chOff x="6464300" y="2606675"/>
              <a:chExt cx="1646238" cy="1644650"/>
            </a:xfrm>
          </p:grpSpPr>
          <p:sp>
            <p:nvSpPr>
              <p:cNvPr id="7" name="AutoShape 15">
                <a:extLst>
                  <a:ext uri="{FF2B5EF4-FFF2-40B4-BE49-F238E27FC236}">
                    <a16:creationId xmlns:a16="http://schemas.microsoft.com/office/drawing/2014/main" id="{B0282451-37B5-478E-BFB2-C14F2CE8C1A2}"/>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grpSp>
            <p:nvGrpSpPr>
              <p:cNvPr id="8" name="Group 7">
                <a:extLst>
                  <a:ext uri="{FF2B5EF4-FFF2-40B4-BE49-F238E27FC236}">
                    <a16:creationId xmlns:a16="http://schemas.microsoft.com/office/drawing/2014/main" id="{95596E92-C88A-48E3-81AD-AED5B09D86D7}"/>
                  </a:ext>
                </a:extLst>
              </p:cNvPr>
              <p:cNvGrpSpPr/>
              <p:nvPr/>
            </p:nvGrpSpPr>
            <p:grpSpPr>
              <a:xfrm>
                <a:off x="6635750" y="2963862"/>
                <a:ext cx="1367015" cy="1238250"/>
                <a:chOff x="6635750" y="2963862"/>
                <a:chExt cx="1367015" cy="1238250"/>
              </a:xfrm>
            </p:grpSpPr>
            <p:sp>
              <p:nvSpPr>
                <p:cNvPr id="9" name="Freeform 10">
                  <a:extLst>
                    <a:ext uri="{FF2B5EF4-FFF2-40B4-BE49-F238E27FC236}">
                      <a16:creationId xmlns:a16="http://schemas.microsoft.com/office/drawing/2014/main" id="{59DCFF16-A048-4284-98C6-724736365AE1}"/>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lumMod val="100000"/>
                  </a:schemeClr>
                </a:solidFill>
                <a:ln>
                  <a:noFill/>
                </a:ln>
              </p:spPr>
              <p:txBody>
                <a:bodyPr vert="horz" wrap="square" lIns="24689" tIns="12344" rIns="24689" bIns="12344" numCol="1" anchor="t" anchorCtr="0" compatLnSpc="1">
                  <a:prstTxWarp prst="textNoShape">
                    <a:avLst/>
                  </a:prstTxWarp>
                  <a:noAutofit/>
                </a:bodyPr>
                <a:lstStyle/>
                <a:p>
                  <a:endParaRPr lang="en-US" dirty="0">
                    <a:sym typeface="Georgia" panose="02040502050405020303" pitchFamily="18" charset="0"/>
                  </a:endParaRPr>
                </a:p>
              </p:txBody>
            </p:sp>
            <p:sp>
              <p:nvSpPr>
                <p:cNvPr id="10" name="Freeform 11">
                  <a:extLst>
                    <a:ext uri="{FF2B5EF4-FFF2-40B4-BE49-F238E27FC236}">
                      <a16:creationId xmlns:a16="http://schemas.microsoft.com/office/drawing/2014/main" id="{66BCDF76-94DB-4EEE-8DA1-3F4D9B95EBC4}"/>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chemeClr val="tx2">
                    <a:lumMod val="100000"/>
                  </a:schemeClr>
                </a:solidFill>
                <a:ln>
                  <a:noFill/>
                </a:ln>
              </p:spPr>
              <p:txBody>
                <a:bodyPr vert="horz" wrap="square" lIns="24689" tIns="12344" rIns="24689" bIns="12344" numCol="1" anchor="t" anchorCtr="0" compatLnSpc="1">
                  <a:prstTxWarp prst="textNoShape">
                    <a:avLst/>
                  </a:prstTxWarp>
                  <a:noAutofit/>
                </a:bodyPr>
                <a:lstStyle/>
                <a:p>
                  <a:endParaRPr lang="en-US" dirty="0">
                    <a:sym typeface="Georgia" panose="02040502050405020303" pitchFamily="18" charset="0"/>
                  </a:endParaRPr>
                </a:p>
              </p:txBody>
            </p:sp>
          </p:grpSp>
        </p:grpSp>
      </p:grpSp>
      <p:grpSp>
        <p:nvGrpSpPr>
          <p:cNvPr id="18" name="Group 17">
            <a:extLst>
              <a:ext uri="{FF2B5EF4-FFF2-40B4-BE49-F238E27FC236}">
                <a16:creationId xmlns:a16="http://schemas.microsoft.com/office/drawing/2014/main" id="{9BCB5080-6E48-4585-95AC-D3E57E5ADAE7}"/>
              </a:ext>
              <a:ext uri="{C183D7F6-B498-43B3-948B-1728B52AA6E4}">
                <adec:decorative xmlns:adec="http://schemas.microsoft.com/office/drawing/2017/decorative" val="1"/>
              </a:ext>
            </a:extLst>
          </p:cNvPr>
          <p:cNvGrpSpPr/>
          <p:nvPr/>
        </p:nvGrpSpPr>
        <p:grpSpPr>
          <a:xfrm>
            <a:off x="837038" y="2044800"/>
            <a:ext cx="824176" cy="824176"/>
            <a:chOff x="1471857" y="1730006"/>
            <a:chExt cx="824176" cy="824176"/>
          </a:xfrm>
        </p:grpSpPr>
        <p:sp>
          <p:nvSpPr>
            <p:cNvPr id="54" name="Oval 53">
              <a:extLst>
                <a:ext uri="{FF2B5EF4-FFF2-40B4-BE49-F238E27FC236}">
                  <a16:creationId xmlns:a16="http://schemas.microsoft.com/office/drawing/2014/main" id="{DD1C0C7E-79FE-4A24-9891-B838DB2B17D3}"/>
                </a:ext>
              </a:extLst>
            </p:cNvPr>
            <p:cNvSpPr>
              <a:spLocks/>
            </p:cNvSpPr>
            <p:nvPr/>
          </p:nvSpPr>
          <p:spPr>
            <a:xfrm>
              <a:off x="1471857" y="1730006"/>
              <a:ext cx="824176" cy="824176"/>
            </a:xfrm>
            <a:prstGeom prst="ellipse">
              <a:avLst/>
            </a:prstGeom>
            <a:solidFill>
              <a:srgbClr val="FFFFFF"/>
            </a:solidFill>
            <a:ln w="2286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0000"/>
                </a:lnSpc>
              </a:pPr>
              <a:endParaRPr lang="en-US" sz="2400" kern="0" dirty="0">
                <a:solidFill>
                  <a:schemeClr val="tx1"/>
                </a:solidFill>
                <a:sym typeface="Georgia" panose="02040502050405020303" pitchFamily="18" charset="0"/>
              </a:endParaRPr>
            </a:p>
          </p:txBody>
        </p:sp>
        <p:grpSp>
          <p:nvGrpSpPr>
            <p:cNvPr id="29" name="bcgIcons_GoToMarket">
              <a:extLst>
                <a:ext uri="{FF2B5EF4-FFF2-40B4-BE49-F238E27FC236}">
                  <a16:creationId xmlns:a16="http://schemas.microsoft.com/office/drawing/2014/main" id="{0439D1E8-F54E-463A-B7B3-6CEBF01518F8}"/>
                </a:ext>
              </a:extLst>
            </p:cNvPr>
            <p:cNvGrpSpPr>
              <a:grpSpLocks noChangeAspect="1"/>
            </p:cNvGrpSpPr>
            <p:nvPr/>
          </p:nvGrpSpPr>
          <p:grpSpPr bwMode="auto">
            <a:xfrm>
              <a:off x="1553209" y="1800038"/>
              <a:ext cx="636594" cy="637184"/>
              <a:chOff x="1682" y="0"/>
              <a:chExt cx="4316" cy="4320"/>
            </a:xfrm>
          </p:grpSpPr>
          <p:sp>
            <p:nvSpPr>
              <p:cNvPr id="30" name="AutoShape 14">
                <a:extLst>
                  <a:ext uri="{FF2B5EF4-FFF2-40B4-BE49-F238E27FC236}">
                    <a16:creationId xmlns:a16="http://schemas.microsoft.com/office/drawing/2014/main" id="{8D5D2DF0-5C3F-478E-B972-55C79423874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sp>
            <p:nvSpPr>
              <p:cNvPr id="31" name="Freeform 16">
                <a:extLst>
                  <a:ext uri="{FF2B5EF4-FFF2-40B4-BE49-F238E27FC236}">
                    <a16:creationId xmlns:a16="http://schemas.microsoft.com/office/drawing/2014/main" id="{051AFC28-8606-4A49-BD98-7778FC83BD3F}"/>
                  </a:ext>
                </a:extLst>
              </p:cNvPr>
              <p:cNvSpPr>
                <a:spLocks noEditPoints="1"/>
              </p:cNvSpPr>
              <p:nvPr/>
            </p:nvSpPr>
            <p:spPr bwMode="auto">
              <a:xfrm>
                <a:off x="2574" y="296"/>
                <a:ext cx="2605" cy="2697"/>
              </a:xfrm>
              <a:custGeom>
                <a:avLst/>
                <a:gdLst>
                  <a:gd name="T0" fmla="*/ 540 w 1391"/>
                  <a:gd name="T1" fmla="*/ 461 h 1438"/>
                  <a:gd name="T2" fmla="*/ 144 w 1391"/>
                  <a:gd name="T3" fmla="*/ 866 h 1438"/>
                  <a:gd name="T4" fmla="*/ 204 w 1391"/>
                  <a:gd name="T5" fmla="*/ 1230 h 1438"/>
                  <a:gd name="T6" fmla="*/ 235 w 1391"/>
                  <a:gd name="T7" fmla="*/ 1261 h 1438"/>
                  <a:gd name="T8" fmla="*/ 122 w 1391"/>
                  <a:gd name="T9" fmla="*/ 1364 h 1438"/>
                  <a:gd name="T10" fmla="*/ 121 w 1391"/>
                  <a:gd name="T11" fmla="*/ 1364 h 1438"/>
                  <a:gd name="T12" fmla="*/ 8 w 1391"/>
                  <a:gd name="T13" fmla="*/ 1258 h 1438"/>
                  <a:gd name="T14" fmla="*/ 40 w 1391"/>
                  <a:gd name="T15" fmla="*/ 1228 h 1438"/>
                  <a:gd name="T16" fmla="*/ 100 w 1391"/>
                  <a:gd name="T17" fmla="*/ 857 h 1438"/>
                  <a:gd name="T18" fmla="*/ 496 w 1391"/>
                  <a:gd name="T19" fmla="*/ 452 h 1438"/>
                  <a:gd name="T20" fmla="*/ 518 w 1391"/>
                  <a:gd name="T21" fmla="*/ 0 h 1438"/>
                  <a:gd name="T22" fmla="*/ 758 w 1391"/>
                  <a:gd name="T23" fmla="*/ 746 h 1438"/>
                  <a:gd name="T24" fmla="*/ 699 w 1391"/>
                  <a:gd name="T25" fmla="*/ 22 h 1438"/>
                  <a:gd name="T26" fmla="*/ 655 w 1391"/>
                  <a:gd name="T27" fmla="*/ 22 h 1438"/>
                  <a:gd name="T28" fmla="*/ 594 w 1391"/>
                  <a:gd name="T29" fmla="*/ 744 h 1438"/>
                  <a:gd name="T30" fmla="*/ 562 w 1391"/>
                  <a:gd name="T31" fmla="*/ 775 h 1438"/>
                  <a:gd name="T32" fmla="*/ 674 w 1391"/>
                  <a:gd name="T33" fmla="*/ 880 h 1438"/>
                  <a:gd name="T34" fmla="*/ 690 w 1391"/>
                  <a:gd name="T35" fmla="*/ 874 h 1438"/>
                  <a:gd name="T36" fmla="*/ 790 w 1391"/>
                  <a:gd name="T37" fmla="*/ 747 h 1438"/>
                  <a:gd name="T38" fmla="*/ 1111 w 1391"/>
                  <a:gd name="T39" fmla="*/ 886 h 1438"/>
                  <a:gd name="T40" fmla="*/ 1051 w 1391"/>
                  <a:gd name="T41" fmla="*/ 726 h 1438"/>
                  <a:gd name="T42" fmla="*/ 858 w 1391"/>
                  <a:gd name="T43" fmla="*/ 524 h 1438"/>
                  <a:gd name="T44" fmla="*/ 836 w 1391"/>
                  <a:gd name="T45" fmla="*/ 0 h 1438"/>
                  <a:gd name="T46" fmla="*/ 814 w 1391"/>
                  <a:gd name="T47" fmla="*/ 533 h 1438"/>
                  <a:gd name="T48" fmla="*/ 1007 w 1391"/>
                  <a:gd name="T49" fmla="*/ 735 h 1438"/>
                  <a:gd name="T50" fmla="*/ 947 w 1391"/>
                  <a:gd name="T51" fmla="*/ 884 h 1438"/>
                  <a:gd name="T52" fmla="*/ 915 w 1391"/>
                  <a:gd name="T53" fmla="*/ 915 h 1438"/>
                  <a:gd name="T54" fmla="*/ 1027 w 1391"/>
                  <a:gd name="T55" fmla="*/ 1021 h 1438"/>
                  <a:gd name="T56" fmla="*/ 1043 w 1391"/>
                  <a:gd name="T57" fmla="*/ 1014 h 1438"/>
                  <a:gd name="T58" fmla="*/ 1142 w 1391"/>
                  <a:gd name="T59" fmla="*/ 887 h 1438"/>
                  <a:gd name="T60" fmla="*/ 1383 w 1391"/>
                  <a:gd name="T61" fmla="*/ 1304 h 1438"/>
                  <a:gd name="T62" fmla="*/ 1291 w 1391"/>
                  <a:gd name="T63" fmla="*/ 1362 h 1438"/>
                  <a:gd name="T64" fmla="*/ 1285 w 1391"/>
                  <a:gd name="T65" fmla="*/ 618 h 1438"/>
                  <a:gd name="T66" fmla="*/ 1016 w 1391"/>
                  <a:gd name="T67" fmla="*/ 22 h 1438"/>
                  <a:gd name="T68" fmla="*/ 972 w 1391"/>
                  <a:gd name="T69" fmla="*/ 22 h 1438"/>
                  <a:gd name="T70" fmla="*/ 979 w 1391"/>
                  <a:gd name="T71" fmla="*/ 373 h 1438"/>
                  <a:gd name="T72" fmla="*/ 1247 w 1391"/>
                  <a:gd name="T73" fmla="*/ 1363 h 1438"/>
                  <a:gd name="T74" fmla="*/ 1156 w 1391"/>
                  <a:gd name="T75" fmla="*/ 1301 h 1438"/>
                  <a:gd name="T76" fmla="*/ 1252 w 1391"/>
                  <a:gd name="T77" fmla="*/ 1431 h 1438"/>
                  <a:gd name="T78" fmla="*/ 1268 w 1391"/>
                  <a:gd name="T79" fmla="*/ 1438 h 1438"/>
                  <a:gd name="T80" fmla="*/ 1288 w 1391"/>
                  <a:gd name="T81" fmla="*/ 1427 h 1438"/>
                  <a:gd name="T82" fmla="*/ 1383 w 1391"/>
                  <a:gd name="T83" fmla="*/ 130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1" h="1438">
                    <a:moveTo>
                      <a:pt x="540" y="22"/>
                    </a:moveTo>
                    <a:cubicBezTo>
                      <a:pt x="540" y="461"/>
                      <a:pt x="540" y="461"/>
                      <a:pt x="540" y="461"/>
                    </a:cubicBezTo>
                    <a:cubicBezTo>
                      <a:pt x="540" y="467"/>
                      <a:pt x="538" y="472"/>
                      <a:pt x="534" y="476"/>
                    </a:cubicBezTo>
                    <a:cubicBezTo>
                      <a:pt x="144" y="866"/>
                      <a:pt x="144" y="866"/>
                      <a:pt x="144" y="866"/>
                    </a:cubicBezTo>
                    <a:cubicBezTo>
                      <a:pt x="144" y="1289"/>
                      <a:pt x="144" y="1289"/>
                      <a:pt x="144" y="1289"/>
                    </a:cubicBezTo>
                    <a:cubicBezTo>
                      <a:pt x="204" y="1230"/>
                      <a:pt x="204" y="1230"/>
                      <a:pt x="204" y="1230"/>
                    </a:cubicBezTo>
                    <a:cubicBezTo>
                      <a:pt x="213" y="1221"/>
                      <a:pt x="227" y="1221"/>
                      <a:pt x="235" y="1230"/>
                    </a:cubicBezTo>
                    <a:cubicBezTo>
                      <a:pt x="244" y="1239"/>
                      <a:pt x="244" y="1253"/>
                      <a:pt x="235" y="1261"/>
                    </a:cubicBezTo>
                    <a:cubicBezTo>
                      <a:pt x="141" y="1353"/>
                      <a:pt x="141" y="1353"/>
                      <a:pt x="141" y="1353"/>
                    </a:cubicBezTo>
                    <a:cubicBezTo>
                      <a:pt x="137" y="1360"/>
                      <a:pt x="130" y="1364"/>
                      <a:pt x="122" y="1364"/>
                    </a:cubicBezTo>
                    <a:cubicBezTo>
                      <a:pt x="122" y="1364"/>
                      <a:pt x="121" y="1364"/>
                      <a:pt x="121" y="1364"/>
                    </a:cubicBezTo>
                    <a:cubicBezTo>
                      <a:pt x="121" y="1364"/>
                      <a:pt x="121" y="1364"/>
                      <a:pt x="121" y="1364"/>
                    </a:cubicBezTo>
                    <a:cubicBezTo>
                      <a:pt x="115" y="1364"/>
                      <a:pt x="109" y="1362"/>
                      <a:pt x="105" y="1357"/>
                    </a:cubicBezTo>
                    <a:cubicBezTo>
                      <a:pt x="8" y="1258"/>
                      <a:pt x="8" y="1258"/>
                      <a:pt x="8" y="1258"/>
                    </a:cubicBezTo>
                    <a:cubicBezTo>
                      <a:pt x="0" y="1250"/>
                      <a:pt x="0" y="1236"/>
                      <a:pt x="9" y="1227"/>
                    </a:cubicBezTo>
                    <a:cubicBezTo>
                      <a:pt x="18" y="1219"/>
                      <a:pt x="31" y="1219"/>
                      <a:pt x="40" y="1228"/>
                    </a:cubicBezTo>
                    <a:cubicBezTo>
                      <a:pt x="100" y="1289"/>
                      <a:pt x="100" y="1289"/>
                      <a:pt x="100" y="1289"/>
                    </a:cubicBezTo>
                    <a:cubicBezTo>
                      <a:pt x="100" y="857"/>
                      <a:pt x="100" y="857"/>
                      <a:pt x="100" y="857"/>
                    </a:cubicBezTo>
                    <a:cubicBezTo>
                      <a:pt x="100" y="851"/>
                      <a:pt x="102" y="846"/>
                      <a:pt x="106" y="842"/>
                    </a:cubicBezTo>
                    <a:cubicBezTo>
                      <a:pt x="496" y="452"/>
                      <a:pt x="496" y="452"/>
                      <a:pt x="496" y="452"/>
                    </a:cubicBezTo>
                    <a:cubicBezTo>
                      <a:pt x="496" y="22"/>
                      <a:pt x="496" y="22"/>
                      <a:pt x="496" y="22"/>
                    </a:cubicBezTo>
                    <a:cubicBezTo>
                      <a:pt x="496" y="10"/>
                      <a:pt x="506" y="0"/>
                      <a:pt x="518" y="0"/>
                    </a:cubicBezTo>
                    <a:cubicBezTo>
                      <a:pt x="531" y="0"/>
                      <a:pt x="540" y="10"/>
                      <a:pt x="540" y="22"/>
                    </a:cubicBezTo>
                    <a:close/>
                    <a:moveTo>
                      <a:pt x="758" y="746"/>
                    </a:moveTo>
                    <a:cubicBezTo>
                      <a:pt x="699" y="804"/>
                      <a:pt x="699" y="804"/>
                      <a:pt x="699" y="804"/>
                    </a:cubicBezTo>
                    <a:cubicBezTo>
                      <a:pt x="699" y="22"/>
                      <a:pt x="699" y="22"/>
                      <a:pt x="699" y="22"/>
                    </a:cubicBezTo>
                    <a:cubicBezTo>
                      <a:pt x="699" y="10"/>
                      <a:pt x="689" y="0"/>
                      <a:pt x="677" y="0"/>
                    </a:cubicBezTo>
                    <a:cubicBezTo>
                      <a:pt x="665" y="0"/>
                      <a:pt x="655" y="10"/>
                      <a:pt x="655" y="22"/>
                    </a:cubicBezTo>
                    <a:cubicBezTo>
                      <a:pt x="655" y="807"/>
                      <a:pt x="655" y="807"/>
                      <a:pt x="655" y="807"/>
                    </a:cubicBezTo>
                    <a:cubicBezTo>
                      <a:pt x="594" y="744"/>
                      <a:pt x="594" y="744"/>
                      <a:pt x="594" y="744"/>
                    </a:cubicBezTo>
                    <a:cubicBezTo>
                      <a:pt x="586" y="735"/>
                      <a:pt x="572" y="735"/>
                      <a:pt x="563" y="744"/>
                    </a:cubicBezTo>
                    <a:cubicBezTo>
                      <a:pt x="554" y="752"/>
                      <a:pt x="554" y="766"/>
                      <a:pt x="562" y="775"/>
                    </a:cubicBezTo>
                    <a:cubicBezTo>
                      <a:pt x="659" y="874"/>
                      <a:pt x="659" y="874"/>
                      <a:pt x="659" y="874"/>
                    </a:cubicBezTo>
                    <a:cubicBezTo>
                      <a:pt x="663" y="878"/>
                      <a:pt x="669" y="880"/>
                      <a:pt x="674" y="880"/>
                    </a:cubicBezTo>
                    <a:cubicBezTo>
                      <a:pt x="675" y="880"/>
                      <a:pt x="675" y="880"/>
                      <a:pt x="675" y="880"/>
                    </a:cubicBezTo>
                    <a:cubicBezTo>
                      <a:pt x="680" y="880"/>
                      <a:pt x="686" y="878"/>
                      <a:pt x="690" y="874"/>
                    </a:cubicBezTo>
                    <a:cubicBezTo>
                      <a:pt x="789" y="778"/>
                      <a:pt x="789" y="778"/>
                      <a:pt x="789" y="778"/>
                    </a:cubicBezTo>
                    <a:cubicBezTo>
                      <a:pt x="798" y="769"/>
                      <a:pt x="798" y="755"/>
                      <a:pt x="790" y="747"/>
                    </a:cubicBezTo>
                    <a:cubicBezTo>
                      <a:pt x="781" y="738"/>
                      <a:pt x="767" y="738"/>
                      <a:pt x="758" y="746"/>
                    </a:cubicBezTo>
                    <a:close/>
                    <a:moveTo>
                      <a:pt x="1111" y="886"/>
                    </a:moveTo>
                    <a:cubicBezTo>
                      <a:pt x="1051" y="945"/>
                      <a:pt x="1051" y="945"/>
                      <a:pt x="1051" y="945"/>
                    </a:cubicBezTo>
                    <a:cubicBezTo>
                      <a:pt x="1051" y="726"/>
                      <a:pt x="1051" y="726"/>
                      <a:pt x="1051" y="726"/>
                    </a:cubicBezTo>
                    <a:cubicBezTo>
                      <a:pt x="1051" y="720"/>
                      <a:pt x="1048" y="715"/>
                      <a:pt x="1044" y="710"/>
                    </a:cubicBezTo>
                    <a:cubicBezTo>
                      <a:pt x="858" y="524"/>
                      <a:pt x="858" y="524"/>
                      <a:pt x="858" y="524"/>
                    </a:cubicBezTo>
                    <a:cubicBezTo>
                      <a:pt x="858" y="22"/>
                      <a:pt x="858" y="22"/>
                      <a:pt x="858" y="22"/>
                    </a:cubicBezTo>
                    <a:cubicBezTo>
                      <a:pt x="858" y="10"/>
                      <a:pt x="848" y="0"/>
                      <a:pt x="836" y="0"/>
                    </a:cubicBezTo>
                    <a:cubicBezTo>
                      <a:pt x="823" y="0"/>
                      <a:pt x="814" y="10"/>
                      <a:pt x="814" y="22"/>
                    </a:cubicBezTo>
                    <a:cubicBezTo>
                      <a:pt x="814" y="533"/>
                      <a:pt x="814" y="533"/>
                      <a:pt x="814" y="533"/>
                    </a:cubicBezTo>
                    <a:cubicBezTo>
                      <a:pt x="814" y="539"/>
                      <a:pt x="816" y="545"/>
                      <a:pt x="820" y="549"/>
                    </a:cubicBezTo>
                    <a:cubicBezTo>
                      <a:pt x="1007" y="735"/>
                      <a:pt x="1007" y="735"/>
                      <a:pt x="1007" y="735"/>
                    </a:cubicBezTo>
                    <a:cubicBezTo>
                      <a:pt x="1007" y="946"/>
                      <a:pt x="1007" y="946"/>
                      <a:pt x="1007" y="946"/>
                    </a:cubicBezTo>
                    <a:cubicBezTo>
                      <a:pt x="947" y="884"/>
                      <a:pt x="947" y="884"/>
                      <a:pt x="947" y="884"/>
                    </a:cubicBezTo>
                    <a:cubicBezTo>
                      <a:pt x="938" y="875"/>
                      <a:pt x="924" y="875"/>
                      <a:pt x="916" y="884"/>
                    </a:cubicBezTo>
                    <a:cubicBezTo>
                      <a:pt x="907" y="892"/>
                      <a:pt x="907" y="906"/>
                      <a:pt x="915" y="915"/>
                    </a:cubicBezTo>
                    <a:cubicBezTo>
                      <a:pt x="1012" y="1014"/>
                      <a:pt x="1012" y="1014"/>
                      <a:pt x="1012" y="1014"/>
                    </a:cubicBezTo>
                    <a:cubicBezTo>
                      <a:pt x="1016" y="1018"/>
                      <a:pt x="1021" y="1020"/>
                      <a:pt x="1027" y="1021"/>
                    </a:cubicBezTo>
                    <a:cubicBezTo>
                      <a:pt x="1027" y="1021"/>
                      <a:pt x="1027" y="1021"/>
                      <a:pt x="1027" y="1021"/>
                    </a:cubicBezTo>
                    <a:cubicBezTo>
                      <a:pt x="1033" y="1021"/>
                      <a:pt x="1039" y="1018"/>
                      <a:pt x="1043" y="1014"/>
                    </a:cubicBezTo>
                    <a:cubicBezTo>
                      <a:pt x="1142" y="918"/>
                      <a:pt x="1142" y="918"/>
                      <a:pt x="1142" y="918"/>
                    </a:cubicBezTo>
                    <a:cubicBezTo>
                      <a:pt x="1151" y="909"/>
                      <a:pt x="1151" y="895"/>
                      <a:pt x="1142" y="887"/>
                    </a:cubicBezTo>
                    <a:cubicBezTo>
                      <a:pt x="1134" y="878"/>
                      <a:pt x="1120" y="878"/>
                      <a:pt x="1111" y="886"/>
                    </a:cubicBezTo>
                    <a:close/>
                    <a:moveTo>
                      <a:pt x="1383" y="1304"/>
                    </a:moveTo>
                    <a:cubicBezTo>
                      <a:pt x="1374" y="1295"/>
                      <a:pt x="1360" y="1295"/>
                      <a:pt x="1351" y="1304"/>
                    </a:cubicBezTo>
                    <a:cubicBezTo>
                      <a:pt x="1291" y="1362"/>
                      <a:pt x="1291" y="1362"/>
                      <a:pt x="1291" y="1362"/>
                    </a:cubicBezTo>
                    <a:cubicBezTo>
                      <a:pt x="1291" y="634"/>
                      <a:pt x="1291" y="634"/>
                      <a:pt x="1291" y="634"/>
                    </a:cubicBezTo>
                    <a:cubicBezTo>
                      <a:pt x="1291" y="628"/>
                      <a:pt x="1289" y="623"/>
                      <a:pt x="1285" y="618"/>
                    </a:cubicBezTo>
                    <a:cubicBezTo>
                      <a:pt x="1016" y="348"/>
                      <a:pt x="1016" y="348"/>
                      <a:pt x="1016" y="348"/>
                    </a:cubicBezTo>
                    <a:cubicBezTo>
                      <a:pt x="1016" y="22"/>
                      <a:pt x="1016" y="22"/>
                      <a:pt x="1016" y="22"/>
                    </a:cubicBezTo>
                    <a:cubicBezTo>
                      <a:pt x="1016" y="10"/>
                      <a:pt x="1006" y="0"/>
                      <a:pt x="994" y="0"/>
                    </a:cubicBezTo>
                    <a:cubicBezTo>
                      <a:pt x="982" y="0"/>
                      <a:pt x="972" y="10"/>
                      <a:pt x="972" y="22"/>
                    </a:cubicBezTo>
                    <a:cubicBezTo>
                      <a:pt x="972" y="357"/>
                      <a:pt x="972" y="357"/>
                      <a:pt x="972" y="357"/>
                    </a:cubicBezTo>
                    <a:cubicBezTo>
                      <a:pt x="972" y="363"/>
                      <a:pt x="975" y="368"/>
                      <a:pt x="979" y="373"/>
                    </a:cubicBezTo>
                    <a:cubicBezTo>
                      <a:pt x="1247" y="643"/>
                      <a:pt x="1247" y="643"/>
                      <a:pt x="1247" y="643"/>
                    </a:cubicBezTo>
                    <a:cubicBezTo>
                      <a:pt x="1247" y="1363"/>
                      <a:pt x="1247" y="1363"/>
                      <a:pt x="1247" y="1363"/>
                    </a:cubicBezTo>
                    <a:cubicBezTo>
                      <a:pt x="1187" y="1301"/>
                      <a:pt x="1187" y="1301"/>
                      <a:pt x="1187" y="1301"/>
                    </a:cubicBezTo>
                    <a:cubicBezTo>
                      <a:pt x="1179" y="1293"/>
                      <a:pt x="1165" y="1293"/>
                      <a:pt x="1156" y="1301"/>
                    </a:cubicBezTo>
                    <a:cubicBezTo>
                      <a:pt x="1147" y="1310"/>
                      <a:pt x="1147" y="1323"/>
                      <a:pt x="1155" y="1332"/>
                    </a:cubicBezTo>
                    <a:cubicBezTo>
                      <a:pt x="1252" y="1431"/>
                      <a:pt x="1252" y="1431"/>
                      <a:pt x="1252" y="1431"/>
                    </a:cubicBezTo>
                    <a:cubicBezTo>
                      <a:pt x="1256" y="1436"/>
                      <a:pt x="1262" y="1438"/>
                      <a:pt x="1268" y="1438"/>
                    </a:cubicBezTo>
                    <a:cubicBezTo>
                      <a:pt x="1268" y="1438"/>
                      <a:pt x="1268" y="1438"/>
                      <a:pt x="1268" y="1438"/>
                    </a:cubicBezTo>
                    <a:cubicBezTo>
                      <a:pt x="1268" y="1438"/>
                      <a:pt x="1269" y="1438"/>
                      <a:pt x="1269" y="1438"/>
                    </a:cubicBezTo>
                    <a:cubicBezTo>
                      <a:pt x="1277" y="1438"/>
                      <a:pt x="1284" y="1433"/>
                      <a:pt x="1288" y="1427"/>
                    </a:cubicBezTo>
                    <a:cubicBezTo>
                      <a:pt x="1382" y="1335"/>
                      <a:pt x="1382" y="1335"/>
                      <a:pt x="1382" y="1335"/>
                    </a:cubicBezTo>
                    <a:cubicBezTo>
                      <a:pt x="1391" y="1327"/>
                      <a:pt x="1391" y="1313"/>
                      <a:pt x="1383" y="130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sp>
            <p:nvSpPr>
              <p:cNvPr id="32" name="Freeform 17">
                <a:extLst>
                  <a:ext uri="{FF2B5EF4-FFF2-40B4-BE49-F238E27FC236}">
                    <a16:creationId xmlns:a16="http://schemas.microsoft.com/office/drawing/2014/main" id="{67B16EC8-B456-4116-B597-52F685EA509B}"/>
                  </a:ext>
                </a:extLst>
              </p:cNvPr>
              <p:cNvSpPr>
                <a:spLocks noEditPoints="1"/>
              </p:cNvSpPr>
              <p:nvPr/>
            </p:nvSpPr>
            <p:spPr bwMode="auto">
              <a:xfrm>
                <a:off x="2317" y="2081"/>
                <a:ext cx="3125" cy="1986"/>
              </a:xfrm>
              <a:custGeom>
                <a:avLst/>
                <a:gdLst>
                  <a:gd name="T0" fmla="*/ 554 w 1668"/>
                  <a:gd name="T1" fmla="*/ 259 h 1059"/>
                  <a:gd name="T2" fmla="*/ 1072 w 1668"/>
                  <a:gd name="T3" fmla="*/ 259 h 1059"/>
                  <a:gd name="T4" fmla="*/ 956 w 1668"/>
                  <a:gd name="T5" fmla="*/ 273 h 1059"/>
                  <a:gd name="T6" fmla="*/ 927 w 1668"/>
                  <a:gd name="T7" fmla="*/ 331 h 1059"/>
                  <a:gd name="T8" fmla="*/ 917 w 1668"/>
                  <a:gd name="T9" fmla="*/ 367 h 1059"/>
                  <a:gd name="T10" fmla="*/ 856 w 1668"/>
                  <a:gd name="T11" fmla="*/ 423 h 1059"/>
                  <a:gd name="T12" fmla="*/ 848 w 1668"/>
                  <a:gd name="T13" fmla="*/ 431 h 1059"/>
                  <a:gd name="T14" fmla="*/ 724 w 1668"/>
                  <a:gd name="T15" fmla="*/ 403 h 1059"/>
                  <a:gd name="T16" fmla="*/ 679 w 1668"/>
                  <a:gd name="T17" fmla="*/ 168 h 1059"/>
                  <a:gd name="T18" fmla="*/ 940 w 1668"/>
                  <a:gd name="T19" fmla="*/ 107 h 1059"/>
                  <a:gd name="T20" fmla="*/ 918 w 1668"/>
                  <a:gd name="T21" fmla="*/ 152 h 1059"/>
                  <a:gd name="T22" fmla="*/ 919 w 1668"/>
                  <a:gd name="T23" fmla="*/ 186 h 1059"/>
                  <a:gd name="T24" fmla="*/ 927 w 1668"/>
                  <a:gd name="T25" fmla="*/ 218 h 1059"/>
                  <a:gd name="T26" fmla="*/ 942 w 1668"/>
                  <a:gd name="T27" fmla="*/ 246 h 1059"/>
                  <a:gd name="T28" fmla="*/ 1409 w 1668"/>
                  <a:gd name="T29" fmla="*/ 542 h 1059"/>
                  <a:gd name="T30" fmla="*/ 1409 w 1668"/>
                  <a:gd name="T31" fmla="*/ 1059 h 1059"/>
                  <a:gd name="T32" fmla="*/ 1409 w 1668"/>
                  <a:gd name="T33" fmla="*/ 542 h 1059"/>
                  <a:gd name="T34" fmla="*/ 1498 w 1668"/>
                  <a:gd name="T35" fmla="*/ 944 h 1059"/>
                  <a:gd name="T36" fmla="*/ 1374 w 1668"/>
                  <a:gd name="T37" fmla="*/ 972 h 1059"/>
                  <a:gd name="T38" fmla="*/ 1366 w 1668"/>
                  <a:gd name="T39" fmla="*/ 965 h 1059"/>
                  <a:gd name="T40" fmla="*/ 1305 w 1668"/>
                  <a:gd name="T41" fmla="*/ 909 h 1059"/>
                  <a:gd name="T42" fmla="*/ 1295 w 1668"/>
                  <a:gd name="T43" fmla="*/ 873 h 1059"/>
                  <a:gd name="T44" fmla="*/ 1266 w 1668"/>
                  <a:gd name="T45" fmla="*/ 815 h 1059"/>
                  <a:gd name="T46" fmla="*/ 1282 w 1668"/>
                  <a:gd name="T47" fmla="*/ 785 h 1059"/>
                  <a:gd name="T48" fmla="*/ 1298 w 1668"/>
                  <a:gd name="T49" fmla="*/ 747 h 1059"/>
                  <a:gd name="T50" fmla="*/ 1307 w 1668"/>
                  <a:gd name="T51" fmla="*/ 692 h 1059"/>
                  <a:gd name="T52" fmla="*/ 1303 w 1668"/>
                  <a:gd name="T53" fmla="*/ 692 h 1059"/>
                  <a:gd name="T54" fmla="*/ 1417 w 1668"/>
                  <a:gd name="T55" fmla="*/ 629 h 1059"/>
                  <a:gd name="T56" fmla="*/ 1498 w 1668"/>
                  <a:gd name="T57" fmla="*/ 868 h 1059"/>
                  <a:gd name="T58" fmla="*/ 0 w 1668"/>
                  <a:gd name="T59" fmla="*/ 721 h 1059"/>
                  <a:gd name="T60" fmla="*/ 518 w 1668"/>
                  <a:gd name="T61" fmla="*/ 721 h 1059"/>
                  <a:gd name="T62" fmla="*/ 406 w 1668"/>
                  <a:gd name="T63" fmla="*/ 737 h 1059"/>
                  <a:gd name="T64" fmla="*/ 376 w 1668"/>
                  <a:gd name="T65" fmla="*/ 775 h 1059"/>
                  <a:gd name="T66" fmla="*/ 327 w 1668"/>
                  <a:gd name="T67" fmla="*/ 826 h 1059"/>
                  <a:gd name="T68" fmla="*/ 304 w 1668"/>
                  <a:gd name="T69" fmla="*/ 882 h 1059"/>
                  <a:gd name="T70" fmla="*/ 289 w 1668"/>
                  <a:gd name="T71" fmla="*/ 890 h 1059"/>
                  <a:gd name="T72" fmla="*/ 202 w 1668"/>
                  <a:gd name="T73" fmla="*/ 863 h 1059"/>
                  <a:gd name="T74" fmla="*/ 132 w 1668"/>
                  <a:gd name="T75" fmla="*/ 627 h 1059"/>
                  <a:gd name="T76" fmla="*/ 371 w 1668"/>
                  <a:gd name="T77" fmla="*/ 606 h 1059"/>
                  <a:gd name="T78" fmla="*/ 377 w 1668"/>
                  <a:gd name="T79" fmla="*/ 654 h 1059"/>
                  <a:gd name="T80" fmla="*/ 394 w 1668"/>
                  <a:gd name="T81" fmla="*/ 7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1059">
                    <a:moveTo>
                      <a:pt x="813" y="0"/>
                    </a:moveTo>
                    <a:cubicBezTo>
                      <a:pt x="670" y="0"/>
                      <a:pt x="554" y="116"/>
                      <a:pt x="554" y="259"/>
                    </a:cubicBezTo>
                    <a:cubicBezTo>
                      <a:pt x="554" y="402"/>
                      <a:pt x="670" y="518"/>
                      <a:pt x="813" y="518"/>
                    </a:cubicBezTo>
                    <a:cubicBezTo>
                      <a:pt x="956" y="518"/>
                      <a:pt x="1072" y="402"/>
                      <a:pt x="1072" y="259"/>
                    </a:cubicBezTo>
                    <a:cubicBezTo>
                      <a:pt x="1072" y="116"/>
                      <a:pt x="956" y="0"/>
                      <a:pt x="813" y="0"/>
                    </a:cubicBezTo>
                    <a:close/>
                    <a:moveTo>
                      <a:pt x="956" y="273"/>
                    </a:moveTo>
                    <a:cubicBezTo>
                      <a:pt x="955" y="277"/>
                      <a:pt x="949" y="290"/>
                      <a:pt x="925" y="290"/>
                    </a:cubicBezTo>
                    <a:cubicBezTo>
                      <a:pt x="927" y="301"/>
                      <a:pt x="928" y="319"/>
                      <a:pt x="927" y="331"/>
                    </a:cubicBezTo>
                    <a:cubicBezTo>
                      <a:pt x="927" y="334"/>
                      <a:pt x="927" y="334"/>
                      <a:pt x="927" y="334"/>
                    </a:cubicBezTo>
                    <a:cubicBezTo>
                      <a:pt x="926" y="353"/>
                      <a:pt x="925" y="363"/>
                      <a:pt x="917" y="367"/>
                    </a:cubicBezTo>
                    <a:cubicBezTo>
                      <a:pt x="910" y="371"/>
                      <a:pt x="887" y="374"/>
                      <a:pt x="856" y="371"/>
                    </a:cubicBezTo>
                    <a:cubicBezTo>
                      <a:pt x="856" y="423"/>
                      <a:pt x="856" y="423"/>
                      <a:pt x="856" y="423"/>
                    </a:cubicBezTo>
                    <a:cubicBezTo>
                      <a:pt x="856" y="427"/>
                      <a:pt x="853" y="431"/>
                      <a:pt x="848" y="431"/>
                    </a:cubicBezTo>
                    <a:cubicBezTo>
                      <a:pt x="848" y="431"/>
                      <a:pt x="848" y="431"/>
                      <a:pt x="848" y="431"/>
                    </a:cubicBezTo>
                    <a:cubicBezTo>
                      <a:pt x="843" y="431"/>
                      <a:pt x="779" y="430"/>
                      <a:pt x="729" y="410"/>
                    </a:cubicBezTo>
                    <a:cubicBezTo>
                      <a:pt x="726" y="409"/>
                      <a:pt x="724" y="406"/>
                      <a:pt x="724" y="403"/>
                    </a:cubicBezTo>
                    <a:cubicBezTo>
                      <a:pt x="724" y="327"/>
                      <a:pt x="724" y="327"/>
                      <a:pt x="724" y="327"/>
                    </a:cubicBezTo>
                    <a:cubicBezTo>
                      <a:pt x="699" y="300"/>
                      <a:pt x="648" y="234"/>
                      <a:pt x="679" y="168"/>
                    </a:cubicBezTo>
                    <a:cubicBezTo>
                      <a:pt x="697" y="131"/>
                      <a:pt x="733" y="87"/>
                      <a:pt x="805" y="87"/>
                    </a:cubicBezTo>
                    <a:cubicBezTo>
                      <a:pt x="887" y="87"/>
                      <a:pt x="863" y="108"/>
                      <a:pt x="940" y="107"/>
                    </a:cubicBezTo>
                    <a:cubicBezTo>
                      <a:pt x="948" y="107"/>
                      <a:pt x="923" y="134"/>
                      <a:pt x="919" y="151"/>
                    </a:cubicBezTo>
                    <a:cubicBezTo>
                      <a:pt x="919" y="151"/>
                      <a:pt x="919" y="152"/>
                      <a:pt x="918" y="152"/>
                    </a:cubicBezTo>
                    <a:cubicBezTo>
                      <a:pt x="918" y="152"/>
                      <a:pt x="916" y="151"/>
                      <a:pt x="914" y="151"/>
                    </a:cubicBezTo>
                    <a:cubicBezTo>
                      <a:pt x="915" y="161"/>
                      <a:pt x="917" y="180"/>
                      <a:pt x="919" y="186"/>
                    </a:cubicBezTo>
                    <a:cubicBezTo>
                      <a:pt x="921" y="192"/>
                      <a:pt x="922" y="199"/>
                      <a:pt x="924" y="205"/>
                    </a:cubicBezTo>
                    <a:cubicBezTo>
                      <a:pt x="925" y="210"/>
                      <a:pt x="926" y="215"/>
                      <a:pt x="927" y="218"/>
                    </a:cubicBezTo>
                    <a:cubicBezTo>
                      <a:pt x="931" y="230"/>
                      <a:pt x="935" y="239"/>
                      <a:pt x="939" y="243"/>
                    </a:cubicBezTo>
                    <a:cubicBezTo>
                      <a:pt x="940" y="244"/>
                      <a:pt x="941" y="245"/>
                      <a:pt x="942" y="246"/>
                    </a:cubicBezTo>
                    <a:cubicBezTo>
                      <a:pt x="951" y="256"/>
                      <a:pt x="959" y="265"/>
                      <a:pt x="956" y="273"/>
                    </a:cubicBezTo>
                    <a:close/>
                    <a:moveTo>
                      <a:pt x="1409" y="542"/>
                    </a:moveTo>
                    <a:cubicBezTo>
                      <a:pt x="1266" y="542"/>
                      <a:pt x="1150" y="658"/>
                      <a:pt x="1150" y="800"/>
                    </a:cubicBezTo>
                    <a:cubicBezTo>
                      <a:pt x="1150" y="943"/>
                      <a:pt x="1266" y="1059"/>
                      <a:pt x="1409" y="1059"/>
                    </a:cubicBezTo>
                    <a:cubicBezTo>
                      <a:pt x="1552" y="1059"/>
                      <a:pt x="1668" y="943"/>
                      <a:pt x="1668" y="800"/>
                    </a:cubicBezTo>
                    <a:cubicBezTo>
                      <a:pt x="1668" y="658"/>
                      <a:pt x="1552" y="542"/>
                      <a:pt x="1409" y="542"/>
                    </a:cubicBezTo>
                    <a:close/>
                    <a:moveTo>
                      <a:pt x="1498" y="868"/>
                    </a:moveTo>
                    <a:cubicBezTo>
                      <a:pt x="1498" y="944"/>
                      <a:pt x="1498" y="944"/>
                      <a:pt x="1498" y="944"/>
                    </a:cubicBezTo>
                    <a:cubicBezTo>
                      <a:pt x="1498" y="947"/>
                      <a:pt x="1496" y="950"/>
                      <a:pt x="1493" y="951"/>
                    </a:cubicBezTo>
                    <a:cubicBezTo>
                      <a:pt x="1443" y="972"/>
                      <a:pt x="1379" y="972"/>
                      <a:pt x="1374" y="972"/>
                    </a:cubicBezTo>
                    <a:cubicBezTo>
                      <a:pt x="1373" y="972"/>
                      <a:pt x="1373" y="972"/>
                      <a:pt x="1373" y="972"/>
                    </a:cubicBezTo>
                    <a:cubicBezTo>
                      <a:pt x="1369" y="972"/>
                      <a:pt x="1366" y="969"/>
                      <a:pt x="1366" y="965"/>
                    </a:cubicBezTo>
                    <a:cubicBezTo>
                      <a:pt x="1366" y="912"/>
                      <a:pt x="1366" y="912"/>
                      <a:pt x="1366" y="912"/>
                    </a:cubicBezTo>
                    <a:cubicBezTo>
                      <a:pt x="1335" y="916"/>
                      <a:pt x="1311" y="912"/>
                      <a:pt x="1305" y="909"/>
                    </a:cubicBezTo>
                    <a:cubicBezTo>
                      <a:pt x="1297" y="905"/>
                      <a:pt x="1296" y="894"/>
                      <a:pt x="1295" y="875"/>
                    </a:cubicBezTo>
                    <a:cubicBezTo>
                      <a:pt x="1295" y="873"/>
                      <a:pt x="1295" y="873"/>
                      <a:pt x="1295" y="873"/>
                    </a:cubicBezTo>
                    <a:cubicBezTo>
                      <a:pt x="1294" y="861"/>
                      <a:pt x="1295" y="842"/>
                      <a:pt x="1296" y="832"/>
                    </a:cubicBezTo>
                    <a:cubicBezTo>
                      <a:pt x="1273" y="831"/>
                      <a:pt x="1267" y="819"/>
                      <a:pt x="1266" y="815"/>
                    </a:cubicBezTo>
                    <a:cubicBezTo>
                      <a:pt x="1263" y="806"/>
                      <a:pt x="1271" y="797"/>
                      <a:pt x="1280" y="788"/>
                    </a:cubicBezTo>
                    <a:cubicBezTo>
                      <a:pt x="1281" y="787"/>
                      <a:pt x="1282" y="786"/>
                      <a:pt x="1282" y="785"/>
                    </a:cubicBezTo>
                    <a:cubicBezTo>
                      <a:pt x="1286" y="780"/>
                      <a:pt x="1291" y="771"/>
                      <a:pt x="1295" y="760"/>
                    </a:cubicBezTo>
                    <a:cubicBezTo>
                      <a:pt x="1296" y="757"/>
                      <a:pt x="1297" y="752"/>
                      <a:pt x="1298" y="747"/>
                    </a:cubicBezTo>
                    <a:cubicBezTo>
                      <a:pt x="1300" y="740"/>
                      <a:pt x="1301" y="733"/>
                      <a:pt x="1303" y="728"/>
                    </a:cubicBezTo>
                    <a:cubicBezTo>
                      <a:pt x="1305" y="721"/>
                      <a:pt x="1307" y="702"/>
                      <a:pt x="1307" y="692"/>
                    </a:cubicBezTo>
                    <a:cubicBezTo>
                      <a:pt x="1306" y="692"/>
                      <a:pt x="1304" y="693"/>
                      <a:pt x="1303" y="693"/>
                    </a:cubicBezTo>
                    <a:cubicBezTo>
                      <a:pt x="1303" y="693"/>
                      <a:pt x="1303" y="693"/>
                      <a:pt x="1303" y="692"/>
                    </a:cubicBezTo>
                    <a:cubicBezTo>
                      <a:pt x="1299" y="675"/>
                      <a:pt x="1274" y="648"/>
                      <a:pt x="1282" y="648"/>
                    </a:cubicBezTo>
                    <a:cubicBezTo>
                      <a:pt x="1358" y="650"/>
                      <a:pt x="1334" y="629"/>
                      <a:pt x="1417" y="629"/>
                    </a:cubicBezTo>
                    <a:cubicBezTo>
                      <a:pt x="1489" y="629"/>
                      <a:pt x="1525" y="672"/>
                      <a:pt x="1543" y="709"/>
                    </a:cubicBezTo>
                    <a:cubicBezTo>
                      <a:pt x="1574" y="776"/>
                      <a:pt x="1523" y="842"/>
                      <a:pt x="1498" y="868"/>
                    </a:cubicBezTo>
                    <a:close/>
                    <a:moveTo>
                      <a:pt x="259" y="462"/>
                    </a:moveTo>
                    <a:cubicBezTo>
                      <a:pt x="116" y="462"/>
                      <a:pt x="0" y="578"/>
                      <a:pt x="0" y="721"/>
                    </a:cubicBezTo>
                    <a:cubicBezTo>
                      <a:pt x="0" y="864"/>
                      <a:pt x="116" y="980"/>
                      <a:pt x="259" y="980"/>
                    </a:cubicBezTo>
                    <a:cubicBezTo>
                      <a:pt x="402" y="980"/>
                      <a:pt x="518" y="864"/>
                      <a:pt x="518" y="721"/>
                    </a:cubicBezTo>
                    <a:cubicBezTo>
                      <a:pt x="518" y="578"/>
                      <a:pt x="402" y="462"/>
                      <a:pt x="259" y="462"/>
                    </a:cubicBezTo>
                    <a:close/>
                    <a:moveTo>
                      <a:pt x="406" y="737"/>
                    </a:moveTo>
                    <a:cubicBezTo>
                      <a:pt x="404" y="743"/>
                      <a:pt x="394" y="752"/>
                      <a:pt x="375" y="752"/>
                    </a:cubicBezTo>
                    <a:cubicBezTo>
                      <a:pt x="376" y="758"/>
                      <a:pt x="376" y="767"/>
                      <a:pt x="376" y="775"/>
                    </a:cubicBezTo>
                    <a:cubicBezTo>
                      <a:pt x="376" y="806"/>
                      <a:pt x="372" y="815"/>
                      <a:pt x="368" y="818"/>
                    </a:cubicBezTo>
                    <a:cubicBezTo>
                      <a:pt x="365" y="822"/>
                      <a:pt x="357" y="827"/>
                      <a:pt x="327" y="826"/>
                    </a:cubicBezTo>
                    <a:cubicBezTo>
                      <a:pt x="322" y="826"/>
                      <a:pt x="312" y="826"/>
                      <a:pt x="304" y="825"/>
                    </a:cubicBezTo>
                    <a:cubicBezTo>
                      <a:pt x="304" y="882"/>
                      <a:pt x="304" y="882"/>
                      <a:pt x="304" y="882"/>
                    </a:cubicBezTo>
                    <a:cubicBezTo>
                      <a:pt x="304" y="886"/>
                      <a:pt x="301" y="889"/>
                      <a:pt x="297" y="889"/>
                    </a:cubicBezTo>
                    <a:cubicBezTo>
                      <a:pt x="297" y="889"/>
                      <a:pt x="294" y="890"/>
                      <a:pt x="289" y="890"/>
                    </a:cubicBezTo>
                    <a:cubicBezTo>
                      <a:pt x="273" y="890"/>
                      <a:pt x="236" y="887"/>
                      <a:pt x="206" y="869"/>
                    </a:cubicBezTo>
                    <a:cubicBezTo>
                      <a:pt x="204" y="868"/>
                      <a:pt x="202" y="866"/>
                      <a:pt x="202" y="863"/>
                    </a:cubicBezTo>
                    <a:cubicBezTo>
                      <a:pt x="200" y="826"/>
                      <a:pt x="200" y="826"/>
                      <a:pt x="200" y="826"/>
                    </a:cubicBezTo>
                    <a:cubicBezTo>
                      <a:pt x="151" y="806"/>
                      <a:pt x="73" y="749"/>
                      <a:pt x="132" y="627"/>
                    </a:cubicBezTo>
                    <a:cubicBezTo>
                      <a:pt x="150" y="591"/>
                      <a:pt x="192" y="553"/>
                      <a:pt x="262" y="553"/>
                    </a:cubicBezTo>
                    <a:cubicBezTo>
                      <a:pt x="342" y="553"/>
                      <a:pt x="375" y="590"/>
                      <a:pt x="371" y="606"/>
                    </a:cubicBezTo>
                    <a:cubicBezTo>
                      <a:pt x="370" y="609"/>
                      <a:pt x="368" y="612"/>
                      <a:pt x="366" y="615"/>
                    </a:cubicBezTo>
                    <a:cubicBezTo>
                      <a:pt x="370" y="620"/>
                      <a:pt x="379" y="633"/>
                      <a:pt x="377" y="654"/>
                    </a:cubicBezTo>
                    <a:cubicBezTo>
                      <a:pt x="377" y="664"/>
                      <a:pt x="378" y="683"/>
                      <a:pt x="379" y="686"/>
                    </a:cubicBezTo>
                    <a:cubicBezTo>
                      <a:pt x="382" y="693"/>
                      <a:pt x="388" y="703"/>
                      <a:pt x="394" y="709"/>
                    </a:cubicBezTo>
                    <a:cubicBezTo>
                      <a:pt x="400" y="715"/>
                      <a:pt x="410" y="729"/>
                      <a:pt x="406" y="737"/>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9" tIns="12344" rIns="24689" bIns="12344" numCol="1" anchor="t" anchorCtr="0" compatLnSpc="1">
                <a:prstTxWarp prst="textNoShape">
                  <a:avLst/>
                </a:prstTxWarp>
              </a:bodyPr>
              <a:lstStyle/>
              <a:p>
                <a:endParaRPr lang="en-US" dirty="0">
                  <a:sym typeface="Georgia" panose="02040502050405020303" pitchFamily="18" charset="0"/>
                </a:endParaRPr>
              </a:p>
            </p:txBody>
          </p:sp>
        </p:grpSp>
      </p:grpSp>
      <p:sp>
        <p:nvSpPr>
          <p:cNvPr id="44" name="NavigationTriangle">
            <a:extLst>
              <a:ext uri="{FF2B5EF4-FFF2-40B4-BE49-F238E27FC236}">
                <a16:creationId xmlns:a16="http://schemas.microsoft.com/office/drawing/2014/main" id="{7158406F-C4A7-4DD2-9724-DC32C5635CA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5" name="NavigationIcon">
            <a:extLst>
              <a:ext uri="{FF2B5EF4-FFF2-40B4-BE49-F238E27FC236}">
                <a16:creationId xmlns:a16="http://schemas.microsoft.com/office/drawing/2014/main" id="{0EE7D9D0-3A38-464C-88E8-157DF1AA2D8D}"/>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1.3</a:t>
            </a:r>
          </a:p>
        </p:txBody>
      </p:sp>
    </p:spTree>
    <p:extLst>
      <p:ext uri="{BB962C8B-B14F-4D97-AF65-F5344CB8AC3E}">
        <p14:creationId xmlns:p14="http://schemas.microsoft.com/office/powerpoint/2010/main" val="2133798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E6FC48-690A-4ABA-9EFE-71B0129B7247}"/>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915"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7AE6FC48-690A-4ABA-9EFE-71B0129B724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NavigationTriangle">
            <a:extLst>
              <a:ext uri="{FF2B5EF4-FFF2-40B4-BE49-F238E27FC236}">
                <a16:creationId xmlns:a16="http://schemas.microsoft.com/office/drawing/2014/main" id="{B76D21CA-87FB-459C-93B8-6CA444FD293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8" name="NavigationIcon">
            <a:extLst>
              <a:ext uri="{FF2B5EF4-FFF2-40B4-BE49-F238E27FC236}">
                <a16:creationId xmlns:a16="http://schemas.microsoft.com/office/drawing/2014/main" id="{FDABE7F8-F5CA-4BF9-B45A-2CDAEEE8F594}"/>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1.3</a:t>
            </a:r>
          </a:p>
        </p:txBody>
      </p:sp>
      <p:sp>
        <p:nvSpPr>
          <p:cNvPr id="2" name="Title 1">
            <a:extLst>
              <a:ext uri="{FF2B5EF4-FFF2-40B4-BE49-F238E27FC236}">
                <a16:creationId xmlns:a16="http://schemas.microsoft.com/office/drawing/2014/main" id="{CC63B504-43EA-4D91-9828-B653D6E5132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BCG partnered with DSS to deliver the ESAt Review, deploying a combination of qualitative and quantitative methodologies</a:t>
            </a:r>
          </a:p>
        </p:txBody>
      </p:sp>
      <p:sp>
        <p:nvSpPr>
          <p:cNvPr id="6" name="TextBox 5">
            <a:extLst>
              <a:ext uri="{FF2B5EF4-FFF2-40B4-BE49-F238E27FC236}">
                <a16:creationId xmlns:a16="http://schemas.microsoft.com/office/drawing/2014/main" id="{107B6AF6-6E7C-401E-8C88-444B9BF4FA1B}"/>
              </a:ext>
            </a:extLst>
          </p:cNvPr>
          <p:cNvSpPr txBox="1"/>
          <p:nvPr/>
        </p:nvSpPr>
        <p:spPr>
          <a:xfrm>
            <a:off x="457200" y="1746677"/>
            <a:ext cx="11233344" cy="4714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86000" lvl="1"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Leveraging the team that conducted the 2020 DES Mid-term Review, BCG deployed a mix of expert economists, policy analysts, and quantitative researchers</a:t>
            </a:r>
          </a:p>
          <a:p>
            <a:pPr marL="486000" lvl="1"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Delivery of the ESAt Review encompassed:</a:t>
            </a:r>
          </a:p>
          <a:p>
            <a:pPr marL="972000" lvl="2"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Engagement with Commonwealth stakeholders across the Departments of Social Services, Education, Skills and Employment, Prime Minister and Cabinet, and Services Australia, as well as with Comcare</a:t>
            </a:r>
          </a:p>
          <a:p>
            <a:pPr marL="972000" lvl="2"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A series of interviews and observation sessions conducted with operational staff:</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Interviews with 6 ESAt assessors</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Observation of 11 ESAts</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Interviews with 1 </a:t>
            </a:r>
            <a:r>
              <a:rPr lang="en-US" dirty="0" err="1">
                <a:solidFill>
                  <a:srgbClr val="000000">
                    <a:lumMod val="100000"/>
                  </a:srgbClr>
                </a:solidFill>
                <a:sym typeface="Georgia" panose="02040502050405020303" pitchFamily="18" charset="0"/>
              </a:rPr>
              <a:t>JSCI</a:t>
            </a:r>
            <a:r>
              <a:rPr lang="en-US" dirty="0">
                <a:solidFill>
                  <a:srgbClr val="000000">
                    <a:lumMod val="100000"/>
                  </a:srgbClr>
                </a:solidFill>
                <a:sym typeface="Georgia" panose="02040502050405020303" pitchFamily="18" charset="0"/>
              </a:rPr>
              <a:t> assessor</a:t>
            </a:r>
          </a:p>
          <a:p>
            <a:pPr marL="972000" lvl="2"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Combined analysis of multiple data sources:</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Historical data on ~1.3m ESAts conducted over the five years spanning 2015-16 to 2019-20</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Historical data on activity and outcomes for DES participants over the same period, spanning over 1m rows</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Profiles of ESAt assessors</a:t>
            </a:r>
          </a:p>
          <a:p>
            <a:pPr marL="1429200" lvl="3" indent="-324000">
              <a:spcAft>
                <a:spcPts val="200"/>
              </a:spcAft>
              <a:buClr>
                <a:srgbClr val="275D38">
                  <a:lumMod val="100000"/>
                </a:srgbClr>
              </a:buClr>
              <a:buSzPct val="100000"/>
              <a:buFont typeface="Trebuchet MS" panose="020B0603020202020204" pitchFamily="34" charset="0"/>
              <a:buChar char="–"/>
            </a:pPr>
            <a:r>
              <a:rPr lang="en-US" dirty="0">
                <a:solidFill>
                  <a:srgbClr val="000000">
                    <a:lumMod val="100000"/>
                  </a:srgbClr>
                </a:solidFill>
                <a:sym typeface="Georgia" panose="02040502050405020303" pitchFamily="18" charset="0"/>
              </a:rPr>
              <a:t>Aggregated data on </a:t>
            </a:r>
            <a:r>
              <a:rPr lang="en-US" dirty="0" err="1">
                <a:solidFill>
                  <a:srgbClr val="000000">
                    <a:lumMod val="100000"/>
                  </a:srgbClr>
                </a:solidFill>
                <a:sym typeface="Georgia" panose="02040502050405020303" pitchFamily="18" charset="0"/>
              </a:rPr>
              <a:t>JSCI</a:t>
            </a:r>
            <a:r>
              <a:rPr lang="en-US" dirty="0">
                <a:solidFill>
                  <a:srgbClr val="000000">
                    <a:lumMod val="100000"/>
                  </a:srgbClr>
                </a:solidFill>
                <a:sym typeface="Georgia" panose="02040502050405020303" pitchFamily="18" charset="0"/>
              </a:rPr>
              <a:t> participants, completion rates, and triggers</a:t>
            </a:r>
          </a:p>
        </p:txBody>
      </p:sp>
    </p:spTree>
    <p:extLst>
      <p:ext uri="{BB962C8B-B14F-4D97-AF65-F5344CB8AC3E}">
        <p14:creationId xmlns:p14="http://schemas.microsoft.com/office/powerpoint/2010/main" val="4177652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rId21" action="ppaction://hlinksldjump"/>
            <a:extLst>
              <a:ext uri="{FF2B5EF4-FFF2-40B4-BE49-F238E27FC236}">
                <a16:creationId xmlns:a16="http://schemas.microsoft.com/office/drawing/2014/main" id="{00E69302-8C62-4CC4-845C-BC3CFA2DE473}"/>
              </a:ext>
              <a:ext uri="{C183D7F6-B498-43B3-948B-1728B52AA6E4}">
                <adec:decorative xmlns:adec="http://schemas.microsoft.com/office/drawing/2017/decorative" val="0"/>
              </a:ext>
            </a:extLst>
          </p:cNvPr>
          <p:cNvSpPr/>
          <p:nvPr>
            <p:custDataLst>
              <p:tags r:id="rId3"/>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FFFFFF">
                    <a:lumMod val="100000"/>
                  </a:srgbClr>
                </a:solidFill>
              </a:rPr>
              <a:t>Chapter 2: Referrals (triggers and triaging)</a:t>
            </a:r>
            <a:endParaRPr lang="en-US" sz="1600" dirty="0">
              <a:solidFill>
                <a:srgbClr val="FFFFFF">
                  <a:lumMod val="100000"/>
                </a:srgbClr>
              </a:solidFill>
            </a:endParaRPr>
          </a:p>
        </p:txBody>
      </p:sp>
      <p:sp>
        <p:nvSpPr>
          <p:cNvPr id="32" name="Rectangle 31">
            <a:extLst>
              <a:ext uri="{FF2B5EF4-FFF2-40B4-BE49-F238E27FC236}">
                <a16:creationId xmlns:a16="http://schemas.microsoft.com/office/drawing/2014/main" id="{A7FB29B8-1055-4F9F-90FB-34799EB760E1}"/>
              </a:ext>
              <a:ext uri="{C183D7F6-B498-43B3-948B-1728B52AA6E4}">
                <adec:decorative xmlns:adec="http://schemas.microsoft.com/office/drawing/2017/decorative" val="1"/>
              </a:ext>
            </a:extLst>
          </p:cNvPr>
          <p:cNvSpPr/>
          <p:nvPr>
            <p:custDataLst>
              <p:tags r:id="rId4"/>
            </p:custDataLst>
          </p:nvPr>
        </p:nvSpPr>
        <p:spPr>
          <a:xfrm>
            <a:off x="5597340" y="1853391"/>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a:solidFill>
                <a:srgbClr val="FFFFFF">
                  <a:lumMod val="100000"/>
                </a:srgbClr>
              </a:solidFill>
            </a:endParaRPr>
          </a:p>
        </p:txBody>
      </p:sp>
      <p:sp>
        <p:nvSpPr>
          <p:cNvPr id="31" name="Rectangle 30">
            <a:hlinkClick r:id="" action="ppaction://noaction"/>
            <a:extLst>
              <a:ext uri="{FF2B5EF4-FFF2-40B4-BE49-F238E27FC236}">
                <a16:creationId xmlns:a16="http://schemas.microsoft.com/office/drawing/2014/main" id="{679B27FD-977C-4167-80E9-F6D5858AC263}"/>
              </a:ext>
              <a:ext uri="{C183D7F6-B498-43B3-948B-1728B52AA6E4}">
                <adec:decorative xmlns:adec="http://schemas.microsoft.com/office/drawing/2017/decorative" val="1"/>
              </a:ext>
            </a:extLst>
          </p:cNvPr>
          <p:cNvSpPr/>
          <p:nvPr>
            <p:custDataLst>
              <p:tags r:id="rId5"/>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a:solidFill>
                  <a:srgbClr val="94D2A8">
                    <a:lumMod val="100000"/>
                  </a:srgbClr>
                </a:solidFill>
              </a:rPr>
              <a:t>Appendix</a:t>
            </a:r>
          </a:p>
        </p:txBody>
      </p:sp>
      <p:sp>
        <p:nvSpPr>
          <p:cNvPr id="30" name="Rectangle 29">
            <a:hlinkClick r:id="" action="ppaction://noaction"/>
            <a:extLst>
              <a:ext uri="{FF2B5EF4-FFF2-40B4-BE49-F238E27FC236}">
                <a16:creationId xmlns:a16="http://schemas.microsoft.com/office/drawing/2014/main" id="{5CD6AC26-C791-481F-8954-7D5B4167FF9C}"/>
              </a:ext>
              <a:ext uri="{C183D7F6-B498-43B3-948B-1728B52AA6E4}">
                <adec:decorative xmlns:adec="http://schemas.microsoft.com/office/drawing/2017/decorative" val="1"/>
              </a:ext>
            </a:extLst>
          </p:cNvPr>
          <p:cNvSpPr/>
          <p:nvPr>
            <p:custDataLst>
              <p:tags r:id="rId6"/>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p>
        </p:txBody>
      </p:sp>
      <p:sp>
        <p:nvSpPr>
          <p:cNvPr id="29" name="Rectangle 28">
            <a:hlinkClick r:id="" action="ppaction://noaction"/>
            <a:extLst>
              <a:ext uri="{FF2B5EF4-FFF2-40B4-BE49-F238E27FC236}">
                <a16:creationId xmlns:a16="http://schemas.microsoft.com/office/drawing/2014/main" id="{5E0B46D2-E5E0-4C2F-AFF0-8D930BA09F0B}"/>
              </a:ext>
              <a:ext uri="{C183D7F6-B498-43B3-948B-1728B52AA6E4}">
                <adec:decorative xmlns:adec="http://schemas.microsoft.com/office/drawing/2017/decorative" val="1"/>
              </a:ext>
            </a:extLst>
          </p:cNvPr>
          <p:cNvSpPr/>
          <p:nvPr>
            <p:custDataLst>
              <p:tags r:id="rId7"/>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5: Implementation and impact assessment</a:t>
            </a:r>
            <a:endParaRPr lang="en-US" sz="1600">
              <a:solidFill>
                <a:srgbClr val="94D2A8">
                  <a:lumMod val="100000"/>
                </a:srgbClr>
              </a:solidFill>
            </a:endParaRPr>
          </a:p>
        </p:txBody>
      </p:sp>
      <p:sp>
        <p:nvSpPr>
          <p:cNvPr id="28" name="Rectangle 27">
            <a:hlinkClick r:id="" action="ppaction://noaction"/>
            <a:extLst>
              <a:ext uri="{FF2B5EF4-FFF2-40B4-BE49-F238E27FC236}">
                <a16:creationId xmlns:a16="http://schemas.microsoft.com/office/drawing/2014/main" id="{6AAF582F-6CC9-4C8F-8AEB-478EC63C7B46}"/>
              </a:ext>
              <a:ext uri="{C183D7F6-B498-43B3-948B-1728B52AA6E4}">
                <adec:decorative xmlns:adec="http://schemas.microsoft.com/office/drawing/2017/decorative" val="1"/>
              </a:ext>
            </a:extLst>
          </p:cNvPr>
          <p:cNvSpPr/>
          <p:nvPr>
            <p:custDataLst>
              <p:tags r:id="rId8"/>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p>
        </p:txBody>
      </p:sp>
      <p:sp>
        <p:nvSpPr>
          <p:cNvPr id="27" name="Rectangle 26">
            <a:hlinkClick r:id="" action="ppaction://noaction"/>
            <a:extLst>
              <a:ext uri="{FF2B5EF4-FFF2-40B4-BE49-F238E27FC236}">
                <a16:creationId xmlns:a16="http://schemas.microsoft.com/office/drawing/2014/main" id="{E388511C-EC02-4203-BD4C-0093A8A5BE84}"/>
              </a:ext>
              <a:ext uri="{C183D7F6-B498-43B3-948B-1728B52AA6E4}">
                <adec:decorative xmlns:adec="http://schemas.microsoft.com/office/drawing/2017/decorative" val="1"/>
              </a:ext>
            </a:extLst>
          </p:cNvPr>
          <p:cNvSpPr/>
          <p:nvPr>
            <p:custDataLst>
              <p:tags r:id="rId9"/>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4: Further opportunities for change</a:t>
            </a:r>
            <a:endParaRPr lang="en-US" sz="1600">
              <a:solidFill>
                <a:srgbClr val="94D2A8">
                  <a:lumMod val="100000"/>
                </a:srgbClr>
              </a:solidFill>
            </a:endParaRPr>
          </a:p>
        </p:txBody>
      </p:sp>
      <p:sp>
        <p:nvSpPr>
          <p:cNvPr id="26" name="Rectangle 25">
            <a:hlinkClick r:id="" action="ppaction://noaction"/>
            <a:extLst>
              <a:ext uri="{FF2B5EF4-FFF2-40B4-BE49-F238E27FC236}">
                <a16:creationId xmlns:a16="http://schemas.microsoft.com/office/drawing/2014/main" id="{F45E205C-95A6-45D4-A854-C480E17CAC19}"/>
              </a:ext>
              <a:ext uri="{C183D7F6-B498-43B3-948B-1728B52AA6E4}">
                <adec:decorative xmlns:adec="http://schemas.microsoft.com/office/drawing/2017/decorative" val="1"/>
              </a:ext>
            </a:extLst>
          </p:cNvPr>
          <p:cNvSpPr/>
          <p:nvPr>
            <p:custDataLst>
              <p:tags r:id="rId10"/>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75</a:t>
            </a:r>
          </a:p>
        </p:txBody>
      </p:sp>
      <p:sp>
        <p:nvSpPr>
          <p:cNvPr id="25" name="Rectangle 24">
            <a:hlinkClick r:id="rId22" action="ppaction://hlinksldjump"/>
            <a:extLst>
              <a:ext uri="{FF2B5EF4-FFF2-40B4-BE49-F238E27FC236}">
                <a16:creationId xmlns:a16="http://schemas.microsoft.com/office/drawing/2014/main" id="{DB86FEE0-A4D4-48D1-91AF-76A86D86B3B9}"/>
              </a:ext>
              <a:ext uri="{C183D7F6-B498-43B3-948B-1728B52AA6E4}">
                <adec:decorative xmlns:adec="http://schemas.microsoft.com/office/drawing/2017/decorative" val="1"/>
              </a:ext>
            </a:extLst>
          </p:cNvPr>
          <p:cNvSpPr/>
          <p:nvPr>
            <p:custDataLst>
              <p:tags r:id="rId11"/>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3: Program recommendations and work capacity</a:t>
            </a:r>
            <a:endParaRPr lang="en-US" sz="1600" dirty="0">
              <a:solidFill>
                <a:srgbClr val="94D2A8">
                  <a:lumMod val="100000"/>
                </a:srgbClr>
              </a:solidFill>
            </a:endParaRPr>
          </a:p>
        </p:txBody>
      </p:sp>
      <p:sp>
        <p:nvSpPr>
          <p:cNvPr id="24" name="Rectangle 23">
            <a:hlinkClick r:id="rId22" action="ppaction://hlinksldjump"/>
            <a:extLst>
              <a:ext uri="{FF2B5EF4-FFF2-40B4-BE49-F238E27FC236}">
                <a16:creationId xmlns:a16="http://schemas.microsoft.com/office/drawing/2014/main" id="{2F96E58F-0457-46FC-ACFD-940C85F64648}"/>
              </a:ext>
              <a:ext uri="{C183D7F6-B498-43B3-948B-1728B52AA6E4}">
                <adec:decorative xmlns:adec="http://schemas.microsoft.com/office/drawing/2017/decorative" val="1"/>
              </a:ext>
            </a:extLst>
          </p:cNvPr>
          <p:cNvSpPr/>
          <p:nvPr>
            <p:custDataLst>
              <p:tags r:id="rId12"/>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47</a:t>
            </a:r>
          </a:p>
        </p:txBody>
      </p:sp>
      <p:sp>
        <p:nvSpPr>
          <p:cNvPr id="22" name="Rectangle 21">
            <a:hlinkClick r:id="rId21" action="ppaction://hlinksldjump"/>
            <a:extLst>
              <a:ext uri="{FF2B5EF4-FFF2-40B4-BE49-F238E27FC236}">
                <a16:creationId xmlns:a16="http://schemas.microsoft.com/office/drawing/2014/main" id="{33E425B4-3DDB-4BDE-943E-7909FAABDA4B}"/>
              </a:ext>
              <a:ext uri="{C183D7F6-B498-43B3-948B-1728B52AA6E4}">
                <adec:decorative xmlns:adec="http://schemas.microsoft.com/office/drawing/2017/decorative" val="1"/>
              </a:ext>
            </a:extLst>
          </p:cNvPr>
          <p:cNvSpPr/>
          <p:nvPr>
            <p:custDataLst>
              <p:tags r:id="rId13"/>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32</a:t>
            </a:r>
          </a:p>
        </p:txBody>
      </p:sp>
      <p:sp>
        <p:nvSpPr>
          <p:cNvPr id="21" name="Rectangle 20">
            <a:hlinkClick r:id="rId23" action="ppaction://hlinksldjump"/>
            <a:extLst>
              <a:ext uri="{FF2B5EF4-FFF2-40B4-BE49-F238E27FC236}">
                <a16:creationId xmlns:a16="http://schemas.microsoft.com/office/drawing/2014/main" id="{5D827F3B-AC1B-4214-A85E-9A9DCDA4DE4A}"/>
              </a:ext>
              <a:ext uri="{C183D7F6-B498-43B3-948B-1728B52AA6E4}">
                <adec:decorative xmlns:adec="http://schemas.microsoft.com/office/drawing/2017/decorative" val="1"/>
              </a:ext>
            </a:extLst>
          </p:cNvPr>
          <p:cNvSpPr/>
          <p:nvPr>
            <p:custDataLst>
              <p:tags r:id="rId14"/>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1: Context and introduction</a:t>
            </a:r>
            <a:endParaRPr lang="en-US" sz="1600" dirty="0">
              <a:solidFill>
                <a:srgbClr val="94D2A8">
                  <a:lumMod val="100000"/>
                </a:srgbClr>
              </a:solidFill>
            </a:endParaRPr>
          </a:p>
        </p:txBody>
      </p:sp>
      <p:sp>
        <p:nvSpPr>
          <p:cNvPr id="20" name="Rectangle 19">
            <a:hlinkClick r:id="rId23" action="ppaction://hlinksldjump"/>
            <a:extLst>
              <a:ext uri="{FF2B5EF4-FFF2-40B4-BE49-F238E27FC236}">
                <a16:creationId xmlns:a16="http://schemas.microsoft.com/office/drawing/2014/main" id="{0E8C4A3C-7F3D-462D-9234-1CCB8076F34B}"/>
              </a:ext>
              <a:ext uri="{C183D7F6-B498-43B3-948B-1728B52AA6E4}">
                <adec:decorative xmlns:adec="http://schemas.microsoft.com/office/drawing/2017/decorative" val="1"/>
              </a:ext>
            </a:extLst>
          </p:cNvPr>
          <p:cNvSpPr/>
          <p:nvPr>
            <p:custDataLst>
              <p:tags r:id="rId15"/>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6</a:t>
            </a:r>
          </a:p>
        </p:txBody>
      </p:sp>
      <p:sp>
        <p:nvSpPr>
          <p:cNvPr id="19" name="Rectangle 18">
            <a:hlinkClick r:id="rId24" action="ppaction://hlinksldjump"/>
            <a:extLst>
              <a:ext uri="{FF2B5EF4-FFF2-40B4-BE49-F238E27FC236}">
                <a16:creationId xmlns:a16="http://schemas.microsoft.com/office/drawing/2014/main" id="{A0F7019F-4047-42FF-855A-4612A2E955DE}"/>
              </a:ext>
              <a:ext uri="{C183D7F6-B498-43B3-948B-1728B52AA6E4}">
                <adec:decorative xmlns:adec="http://schemas.microsoft.com/office/drawing/2017/decorative" val="1"/>
              </a:ext>
            </a:extLst>
          </p:cNvPr>
          <p:cNvSpPr/>
          <p:nvPr>
            <p:custDataLst>
              <p:tags r:id="rId16"/>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Executive summary</a:t>
            </a:r>
            <a:br>
              <a:rPr lang="en-AU" sz="1600">
                <a:solidFill>
                  <a:srgbClr val="94D2A8">
                    <a:lumMod val="100000"/>
                  </a:srgbClr>
                </a:solidFill>
              </a:rPr>
            </a:br>
            <a:r>
              <a:rPr lang="en-AU" sz="1600">
                <a:solidFill>
                  <a:srgbClr val="94D2A8">
                    <a:lumMod val="100000"/>
                  </a:srgbClr>
                </a:solidFill>
              </a:rPr>
              <a:t>Summary of recommendations</a:t>
            </a:r>
            <a:br>
              <a:rPr lang="en-AU" sz="1600">
                <a:solidFill>
                  <a:srgbClr val="94D2A8">
                    <a:lumMod val="100000"/>
                  </a:srgbClr>
                </a:solidFill>
              </a:rPr>
            </a:br>
            <a:r>
              <a:rPr lang="en-AU" sz="1600">
                <a:solidFill>
                  <a:srgbClr val="94D2A8">
                    <a:lumMod val="100000"/>
                  </a:srgbClr>
                </a:solidFill>
              </a:rPr>
              <a:t>List of terminology</a:t>
            </a:r>
            <a:endParaRPr lang="en-US" sz="1600">
              <a:solidFill>
                <a:srgbClr val="94D2A8">
                  <a:lumMod val="100000"/>
                </a:srgbClr>
              </a:solidFill>
            </a:endParaRPr>
          </a:p>
        </p:txBody>
      </p:sp>
      <p:sp>
        <p:nvSpPr>
          <p:cNvPr id="18" name="Rectangle 17">
            <a:hlinkClick r:id="rId24" action="ppaction://hlinksldjump"/>
            <a:extLst>
              <a:ext uri="{FF2B5EF4-FFF2-40B4-BE49-F238E27FC236}">
                <a16:creationId xmlns:a16="http://schemas.microsoft.com/office/drawing/2014/main" id="{85537FA5-537C-40AB-9D24-40961493D0C0}"/>
              </a:ext>
              <a:ext uri="{C183D7F6-B498-43B3-948B-1728B52AA6E4}">
                <adec:decorative xmlns:adec="http://schemas.microsoft.com/office/drawing/2017/decorative" val="1"/>
              </a:ext>
            </a:extLst>
          </p:cNvPr>
          <p:cNvSpPr/>
          <p:nvPr>
            <p:custDataLst>
              <p:tags r:id="rId17"/>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1</a:t>
            </a:r>
          </a:p>
        </p:txBody>
      </p:sp>
      <p:graphicFrame>
        <p:nvGraphicFramePr>
          <p:cNvPr id="2" name="Object 1" hidden="1">
            <a:extLst>
              <a:ext uri="{FF2B5EF4-FFF2-40B4-BE49-F238E27FC236}">
                <a16:creationId xmlns:a16="http://schemas.microsoft.com/office/drawing/2014/main" id="{DAACF80A-4BF8-41F3-8711-73915916ED43}"/>
              </a:ext>
              <a:ext uri="{C183D7F6-B498-43B3-948B-1728B52AA6E4}">
                <adec:decorative xmlns:adec="http://schemas.microsoft.com/office/drawing/2017/decorative" val="1"/>
              </a:ext>
            </a:extLst>
          </p:cNvPr>
          <p:cNvGraphicFramePr>
            <a:graphicFrameLocks noChangeAspect="1"/>
          </p:cNvGraphicFramePr>
          <p:nvPr>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941" name="think-cell Slide" r:id="rId25" imgW="532" imgH="530" progId="TCLayout.ActiveDocument.1">
                  <p:embed/>
                </p:oleObj>
              </mc:Choice>
              <mc:Fallback>
                <p:oleObj name="think-cell Slide" r:id="rId25" imgW="532" imgH="530" progId="TCLayout.ActiveDocument.1">
                  <p:embed/>
                  <p:pic>
                    <p:nvPicPr>
                      <p:cNvPr id="2" name="Object 1" hidden="1">
                        <a:extLst>
                          <a:ext uri="{FF2B5EF4-FFF2-40B4-BE49-F238E27FC236}">
                            <a16:creationId xmlns:a16="http://schemas.microsoft.com/office/drawing/2014/main" id="{DAACF80A-4BF8-41F3-8711-73915916ED43}"/>
                          </a:ext>
                          <a:ext uri="{C183D7F6-B498-43B3-948B-1728B52AA6E4}">
                            <adec:decorative xmlns:adec="http://schemas.microsoft.com/office/drawing/2017/decorative" val="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778B54E-9383-4241-AE68-EF59506BA8A5}"/>
              </a:ext>
              <a:ext uri="{C183D7F6-B498-43B3-948B-1728B52AA6E4}">
                <adec:decorative xmlns:adec="http://schemas.microsoft.com/office/drawing/2017/decorative" val="1"/>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r>
              <a:rPr lang="en-US" dirty="0"/>
              <a:t>Next section: Chapter 2</a:t>
            </a:r>
          </a:p>
        </p:txBody>
      </p:sp>
    </p:spTree>
    <p:custDataLst>
      <p:tags r:id="rId2"/>
    </p:custDataLst>
    <p:extLst>
      <p:ext uri="{BB962C8B-B14F-4D97-AF65-F5344CB8AC3E}">
        <p14:creationId xmlns:p14="http://schemas.microsoft.com/office/powerpoint/2010/main" val="3622690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63"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1" y="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0" name="NavigationTriangle">
            <a:extLst>
              <a:ext uri="{FF2B5EF4-FFF2-40B4-BE49-F238E27FC236}">
                <a16:creationId xmlns:a16="http://schemas.microsoft.com/office/drawing/2014/main" id="{7B4419D3-C638-4F6C-9B02-03FDD7FF01A7}"/>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2" name="NavigationIcon">
            <a:extLst>
              <a:ext uri="{FF2B5EF4-FFF2-40B4-BE49-F238E27FC236}">
                <a16:creationId xmlns:a16="http://schemas.microsoft.com/office/drawing/2014/main" id="{A8425820-BA2E-49AC-91CD-63934034361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a:t>
            </a: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p:txBody>
          <a:bodyPr vert="horz"/>
          <a:lstStyle/>
          <a:p>
            <a:r>
              <a:rPr lang="en-US" dirty="0">
                <a:latin typeface="+mj-lt"/>
                <a:sym typeface="Georgia" panose="02040502050405020303" pitchFamily="18" charset="0"/>
              </a:rPr>
              <a:t>Chapter 2 summary: Referrals (triggers and triaging)</a:t>
            </a:r>
          </a:p>
        </p:txBody>
      </p:sp>
      <p:sp>
        <p:nvSpPr>
          <p:cNvPr id="6" name="TextBox 5">
            <a:extLst>
              <a:ext uri="{FF2B5EF4-FFF2-40B4-BE49-F238E27FC236}">
                <a16:creationId xmlns:a16="http://schemas.microsoft.com/office/drawing/2014/main" id="{4AE41F76-5CF6-45DD-B625-79EB6C1A789F}"/>
              </a:ext>
            </a:extLst>
          </p:cNvPr>
          <p:cNvSpPr txBox="1"/>
          <p:nvPr/>
        </p:nvSpPr>
        <p:spPr>
          <a:xfrm>
            <a:off x="650227" y="1325049"/>
            <a:ext cx="11060544" cy="490903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lvl="1">
              <a:buClr>
                <a:schemeClr val="tx2">
                  <a:lumMod val="100000"/>
                </a:schemeClr>
              </a:buClr>
              <a:buSzPct val="100000"/>
            </a:pPr>
            <a:r>
              <a:rPr lang="en-US" sz="1100" dirty="0">
                <a:solidFill>
                  <a:srgbClr val="000000"/>
                </a:solidFill>
                <a:sym typeface="Georgia" panose="02040502050405020303" pitchFamily="18" charset="0"/>
              </a:rPr>
              <a:t>ESAts are mainly triggered for four reasons:</a:t>
            </a:r>
          </a:p>
          <a:p>
            <a:pPr marL="418500" lvl="1" indent="-342900">
              <a:buClr>
                <a:srgbClr val="275D38">
                  <a:lumMod val="100000"/>
                </a:srgbClr>
              </a:buClr>
              <a:buSzPct val="100000"/>
              <a:buFont typeface="+mj-lt"/>
              <a:buAutoNum type="arabicPeriod"/>
            </a:pPr>
            <a:r>
              <a:rPr lang="en-US" sz="1100" dirty="0">
                <a:solidFill>
                  <a:srgbClr val="000000"/>
                </a:solidFill>
                <a:sym typeface="Georgia" panose="02040502050405020303" pitchFamily="18" charset="0"/>
              </a:rPr>
              <a:t>A participant registering for employment services;</a:t>
            </a:r>
          </a:p>
          <a:p>
            <a:pPr marL="418500" lvl="1" indent="-342900">
              <a:buClr>
                <a:srgbClr val="275D38">
                  <a:lumMod val="100000"/>
                </a:srgbClr>
              </a:buClr>
              <a:buSzPct val="100000"/>
              <a:buFont typeface="+mj-lt"/>
              <a:buAutoNum type="arabicPeriod"/>
            </a:pPr>
            <a:r>
              <a:rPr lang="en-US" sz="1100" dirty="0">
                <a:solidFill>
                  <a:srgbClr val="000000"/>
                </a:solidFill>
                <a:sym typeface="Georgia" panose="02040502050405020303" pitchFamily="18" charset="0"/>
              </a:rPr>
              <a:t>A change of circumstances review requiring an ESAt being initiated by a provider or Services Australia;</a:t>
            </a:r>
          </a:p>
          <a:p>
            <a:pPr marL="418500" lvl="1" indent="-342900">
              <a:buClr>
                <a:srgbClr val="275D38">
                  <a:lumMod val="100000"/>
                </a:srgbClr>
              </a:buClr>
              <a:buSzPct val="100000"/>
              <a:buFont typeface="+mj-lt"/>
              <a:buAutoNum type="arabicPeriod"/>
            </a:pPr>
            <a:r>
              <a:rPr lang="en-US" sz="1100" dirty="0">
                <a:solidFill>
                  <a:srgbClr val="000000"/>
                </a:solidFill>
                <a:sym typeface="Georgia" panose="02040502050405020303" pitchFamily="18" charset="0"/>
              </a:rPr>
              <a:t>Reviews for DES participants that occur after 18 months participation;</a:t>
            </a:r>
          </a:p>
          <a:p>
            <a:pPr marL="418500" lvl="1" indent="-342900">
              <a:buClr>
                <a:srgbClr val="275D38">
                  <a:lumMod val="100000"/>
                </a:srgbClr>
              </a:buClr>
              <a:buSzPct val="100000"/>
              <a:buFont typeface="+mj-lt"/>
              <a:buAutoNum type="arabicPeriod"/>
            </a:pPr>
            <a:r>
              <a:rPr lang="en-US" sz="1100" dirty="0">
                <a:solidFill>
                  <a:srgbClr val="000000"/>
                </a:solidFill>
                <a:sym typeface="Georgia" panose="02040502050405020303" pitchFamily="18" charset="0"/>
              </a:rPr>
              <a:t>Applications for DSP</a:t>
            </a:r>
            <a:r>
              <a:rPr lang="en-US" sz="1100" baseline="30000" dirty="0">
                <a:solidFill>
                  <a:schemeClr val="tx1">
                    <a:lumMod val="100000"/>
                  </a:schemeClr>
                </a:solidFill>
                <a:sym typeface="Georgia" panose="02040502050405020303" pitchFamily="18" charset="0"/>
              </a:rPr>
              <a:t> 1</a:t>
            </a:r>
            <a:r>
              <a:rPr lang="en-US" sz="1100" dirty="0">
                <a:solidFill>
                  <a:srgbClr val="000000"/>
                </a:solidFill>
                <a:sym typeface="Georgia" panose="02040502050405020303" pitchFamily="18" charset="0"/>
              </a:rPr>
              <a:t>.</a:t>
            </a:r>
          </a:p>
          <a:p>
            <a:pPr marL="0" lvl="1">
              <a:buClr>
                <a:schemeClr val="tx2">
                  <a:lumMod val="100000"/>
                </a:schemeClr>
              </a:buClr>
              <a:buSzPct val="100000"/>
            </a:pPr>
            <a:endParaRPr lang="en-US" sz="1100" dirty="0">
              <a:solidFill>
                <a:schemeClr val="tx1">
                  <a:lumMod val="100000"/>
                </a:schemeClr>
              </a:solidFill>
              <a:sym typeface="Georgia" panose="02040502050405020303" pitchFamily="18" charset="0"/>
            </a:endParaRPr>
          </a:p>
          <a:p>
            <a:pPr marL="0" lvl="1">
              <a:buClr>
                <a:schemeClr val="tx2">
                  <a:lumMod val="100000"/>
                </a:schemeClr>
              </a:buClr>
              <a:buSzPct val="100000"/>
            </a:pPr>
            <a:r>
              <a:rPr lang="en-US" sz="1100" dirty="0">
                <a:solidFill>
                  <a:srgbClr val="000000"/>
                </a:solidFill>
                <a:sym typeface="Georgia" panose="02040502050405020303" pitchFamily="18" charset="0"/>
              </a:rPr>
              <a:t>The </a:t>
            </a:r>
            <a:r>
              <a:rPr lang="en-US" sz="1100" dirty="0" err="1">
                <a:solidFill>
                  <a:srgbClr val="000000"/>
                </a:solidFill>
                <a:sym typeface="Georgia" panose="02040502050405020303" pitchFamily="18" charset="0"/>
              </a:rPr>
              <a:t>JSCI</a:t>
            </a:r>
            <a:r>
              <a:rPr lang="en-US" sz="1100" dirty="0">
                <a:solidFill>
                  <a:srgbClr val="000000"/>
                </a:solidFill>
                <a:sym typeface="Georgia" panose="02040502050405020303" pitchFamily="18" charset="0"/>
              </a:rPr>
              <a:t> triggers for an ESAt appear to be functioning well, with opportunities for some relatively minor refinements:</a:t>
            </a:r>
          </a:p>
          <a:p>
            <a:pPr marL="324000" lvl="1" indent="-216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Update the pre-listed medical conditions which automatically trigger an ESAt referrals, informed by the likelihood of achieving a useful ESAt outcome;</a:t>
            </a:r>
          </a:p>
          <a:p>
            <a:pPr marL="324000" lvl="1" indent="-216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Ensure changes to the </a:t>
            </a:r>
            <a:r>
              <a:rPr lang="en-AU" sz="1100" dirty="0" err="1">
                <a:solidFill>
                  <a:srgbClr val="000000">
                    <a:lumMod val="100000"/>
                  </a:srgbClr>
                </a:solidFill>
                <a:sym typeface="Georgia" panose="02040502050405020303" pitchFamily="18" charset="0"/>
              </a:rPr>
              <a:t>JSCI</a:t>
            </a:r>
            <a:r>
              <a:rPr lang="en-AU" sz="1100" dirty="0">
                <a:solidFill>
                  <a:srgbClr val="000000">
                    <a:lumMod val="100000"/>
                  </a:srgbClr>
                </a:solidFill>
                <a:sym typeface="Georgia" panose="02040502050405020303" pitchFamily="18" charset="0"/>
              </a:rPr>
              <a:t> being designed as part of the new jobactive model consider the impact on ESAt referrals. This should </a:t>
            </a:r>
            <a:r>
              <a:rPr lang="en-AU" sz="1100" dirty="0" err="1">
                <a:solidFill>
                  <a:srgbClr val="000000">
                    <a:lumMod val="100000"/>
                  </a:srgbClr>
                </a:solidFill>
                <a:sym typeface="Georgia" panose="02040502050405020303" pitchFamily="18" charset="0"/>
              </a:rPr>
              <a:t>includeconsultation</a:t>
            </a:r>
            <a:r>
              <a:rPr lang="en-AU" sz="1100" dirty="0">
                <a:solidFill>
                  <a:srgbClr val="000000">
                    <a:lumMod val="100000"/>
                  </a:srgbClr>
                </a:solidFill>
                <a:sym typeface="Georgia" panose="02040502050405020303" pitchFamily="18" charset="0"/>
              </a:rPr>
              <a:t> with Services Australia, DSS and the </a:t>
            </a:r>
            <a:r>
              <a:rPr lang="en-AU" sz="1100" dirty="0" err="1">
                <a:solidFill>
                  <a:srgbClr val="000000">
                    <a:lumMod val="100000"/>
                  </a:srgbClr>
                </a:solidFill>
                <a:sym typeface="Georgia" panose="02040502050405020303" pitchFamily="18" charset="0"/>
              </a:rPr>
              <a:t>NIAA</a:t>
            </a:r>
            <a:r>
              <a:rPr lang="en-AU" sz="1100" dirty="0">
                <a:solidFill>
                  <a:srgbClr val="000000">
                    <a:lumMod val="100000"/>
                  </a:srgbClr>
                </a:solidFill>
                <a:sym typeface="Georgia" panose="02040502050405020303" pitchFamily="18" charset="0"/>
              </a:rPr>
              <a:t>.</a:t>
            </a:r>
          </a:p>
          <a:p>
            <a:pPr marL="0" lvl="1">
              <a:buClr>
                <a:schemeClr val="tx2">
                  <a:lumMod val="100000"/>
                </a:schemeClr>
              </a:buClr>
              <a:buSzPct val="100000"/>
            </a:pPr>
            <a:endParaRPr lang="en-AU" sz="1100" dirty="0">
              <a:solidFill>
                <a:schemeClr val="tx1">
                  <a:lumMod val="100000"/>
                </a:schemeClr>
              </a:solidFill>
              <a:sym typeface="Georgia" panose="02040502050405020303" pitchFamily="18" charset="0"/>
            </a:endParaRPr>
          </a:p>
          <a:p>
            <a:pPr marL="0" lvl="1">
              <a:buClr>
                <a:schemeClr val="tx2">
                  <a:lumMod val="100000"/>
                </a:schemeClr>
              </a:buClr>
              <a:buSzPct val="100000"/>
            </a:pPr>
            <a:r>
              <a:rPr lang="en-AU" sz="1100" dirty="0">
                <a:solidFill>
                  <a:schemeClr val="tx1">
                    <a:lumMod val="100000"/>
                  </a:schemeClr>
                </a:solidFill>
                <a:sym typeface="Georgia" panose="02040502050405020303" pitchFamily="18" charset="0"/>
              </a:rPr>
              <a:t>While the ESAt change of circumstances review mechanism results in change in outcome for the participant 48 per cent of the time, there is opportunity ensure these reviews are more targeted. It is recommended that Services Australia increase the reviews of provider-initiated COCR and clarify the appropriate reasons for a COCR.</a:t>
            </a:r>
            <a:endParaRPr lang="en-AU" sz="1100" dirty="0">
              <a:solidFill>
                <a:srgbClr val="000000">
                  <a:lumMod val="100000"/>
                </a:srgbClr>
              </a:solidFill>
              <a:sym typeface="Georgia" panose="02040502050405020303" pitchFamily="18" charset="0"/>
            </a:endParaRPr>
          </a:p>
          <a:p>
            <a:pPr marL="0" lvl="1">
              <a:buClr>
                <a:schemeClr val="tx2">
                  <a:lumMod val="100000"/>
                </a:schemeClr>
              </a:buClr>
              <a:buSzPct val="100000"/>
            </a:pPr>
            <a:endParaRPr lang="en-US" sz="1100" dirty="0">
              <a:solidFill>
                <a:srgbClr val="000000"/>
              </a:solidFill>
              <a:sym typeface="Georgia" panose="02040502050405020303" pitchFamily="18" charset="0"/>
            </a:endParaRPr>
          </a:p>
          <a:p>
            <a:pPr marL="0" lvl="1">
              <a:buClr>
                <a:schemeClr val="tx2">
                  <a:lumMod val="100000"/>
                </a:schemeClr>
              </a:buClr>
              <a:buSzPct val="100000"/>
            </a:pPr>
            <a:r>
              <a:rPr lang="en-US" sz="1100" dirty="0">
                <a:solidFill>
                  <a:srgbClr val="000000"/>
                </a:solidFill>
                <a:sym typeface="Georgia" panose="02040502050405020303" pitchFamily="18" charset="0"/>
              </a:rPr>
              <a:t>However, the DES 18-Month Review is a pain point for multiple stakeholders while offering low benefits. It is recommended that 18-Month Review is removed, noting this requires Government approval and provider consent. </a:t>
            </a:r>
            <a:r>
              <a:rPr lang="en-AU" sz="1100" dirty="0">
                <a:solidFill>
                  <a:srgbClr val="000000"/>
                </a:solidFill>
                <a:sym typeface="Georgia" panose="02040502050405020303" pitchFamily="18" charset="0"/>
              </a:rPr>
              <a:t>This would allow assessor work effort to be re-prioritised on higher value tasks and reduce ESAt waiting times. </a:t>
            </a:r>
          </a:p>
          <a:p>
            <a:pPr marL="0" lvl="1">
              <a:buClr>
                <a:schemeClr val="tx2">
                  <a:lumMod val="100000"/>
                </a:schemeClr>
              </a:buClr>
              <a:buSzPct val="100000"/>
            </a:pPr>
            <a:endParaRPr lang="en-US" sz="1100" dirty="0">
              <a:solidFill>
                <a:schemeClr val="tx1">
                  <a:lumMod val="100000"/>
                </a:schemeClr>
              </a:solidFill>
              <a:sym typeface="Georgia" panose="02040502050405020303" pitchFamily="18" charset="0"/>
            </a:endParaRPr>
          </a:p>
          <a:p>
            <a:pPr marL="0" lvl="1">
              <a:buClr>
                <a:schemeClr val="tx2">
                  <a:lumMod val="100000"/>
                </a:schemeClr>
              </a:buClr>
              <a:buSzPct val="100000"/>
            </a:pPr>
            <a:r>
              <a:rPr lang="en-US" sz="1100" b="1" dirty="0">
                <a:solidFill>
                  <a:srgbClr val="03522D"/>
                </a:solidFill>
                <a:sym typeface="Georgia" panose="02040502050405020303" pitchFamily="18" charset="0"/>
              </a:rPr>
              <a:t>Section 2.2: ESAt triaging</a:t>
            </a:r>
            <a:endParaRPr lang="en-US" sz="1100" dirty="0">
              <a:solidFill>
                <a:srgbClr val="000000"/>
              </a:solidFill>
              <a:sym typeface="Georgia" panose="02040502050405020303" pitchFamily="18" charset="0"/>
            </a:endParaRPr>
          </a:p>
          <a:p>
            <a:pPr marL="0" lvl="1">
              <a:buClr>
                <a:schemeClr val="tx2">
                  <a:lumMod val="100000"/>
                </a:schemeClr>
              </a:buClr>
              <a:buSzPct val="100000"/>
            </a:pPr>
            <a:r>
              <a:rPr lang="en-US" sz="1100" dirty="0">
                <a:solidFill>
                  <a:srgbClr val="000000"/>
                </a:solidFill>
                <a:sym typeface="Georgia" panose="02040502050405020303" pitchFamily="18" charset="0"/>
              </a:rPr>
              <a:t>After an ESAt is triggered by the </a:t>
            </a:r>
            <a:r>
              <a:rPr lang="en-US" sz="1100" dirty="0" err="1">
                <a:solidFill>
                  <a:srgbClr val="000000"/>
                </a:solidFill>
                <a:sym typeface="Georgia" panose="02040502050405020303" pitchFamily="18" charset="0"/>
              </a:rPr>
              <a:t>JSCI</a:t>
            </a:r>
            <a:r>
              <a:rPr lang="en-US" sz="1100" dirty="0">
                <a:solidFill>
                  <a:srgbClr val="000000"/>
                </a:solidFill>
                <a:sym typeface="Georgia" panose="02040502050405020303" pitchFamily="18" charset="0"/>
              </a:rPr>
              <a:t>, Services Australia conducts a triaging process prior to the ESAt being carried out. This triaging has historically been conducted manually and involved triaging during the participation interview. However, this process has recently changed due to the introduction of the online </a:t>
            </a:r>
            <a:r>
              <a:rPr lang="en-US" sz="1100" dirty="0" err="1">
                <a:solidFill>
                  <a:srgbClr val="000000"/>
                </a:solidFill>
                <a:sym typeface="Georgia" panose="02040502050405020303" pitchFamily="18" charset="0"/>
              </a:rPr>
              <a:t>JSCI</a:t>
            </a:r>
            <a:r>
              <a:rPr lang="en-US" sz="1100" dirty="0">
                <a:solidFill>
                  <a:srgbClr val="000000"/>
                </a:solidFill>
                <a:sym typeface="Georgia" panose="02040502050405020303" pitchFamily="18" charset="0"/>
              </a:rPr>
              <a:t> ("Job Seeker Snapshot") and process automation by a tool called "</a:t>
            </a:r>
            <a:r>
              <a:rPr lang="en-US" sz="1100" dirty="0" err="1">
                <a:solidFill>
                  <a:srgbClr val="000000"/>
                </a:solidFill>
                <a:sym typeface="Georgia" panose="02040502050405020303" pitchFamily="18" charset="0"/>
              </a:rPr>
              <a:t>Screeni</a:t>
            </a:r>
            <a:r>
              <a:rPr lang="en-US" sz="1100" dirty="0">
                <a:solidFill>
                  <a:srgbClr val="000000"/>
                </a:solidFill>
                <a:sym typeface="Georgia" panose="02040502050405020303" pitchFamily="18" charset="0"/>
              </a:rPr>
              <a:t> Bot". While BCG </a:t>
            </a:r>
            <a:r>
              <a:rPr lang="en-AU" sz="1100" dirty="0">
                <a:solidFill>
                  <a:schemeClr val="tx1">
                    <a:lumMod val="100000"/>
                  </a:schemeClr>
                </a:solidFill>
                <a:sym typeface="Georgia" panose="02040502050405020303" pitchFamily="18" charset="0"/>
              </a:rPr>
              <a:t>not reviewed the operations of this tool, there are clear benefits to automation as a general principle, and </a:t>
            </a:r>
            <a:r>
              <a:rPr lang="en-AU" sz="1100" dirty="0" err="1">
                <a:solidFill>
                  <a:schemeClr val="tx1">
                    <a:lumMod val="100000"/>
                  </a:schemeClr>
                </a:solidFill>
                <a:sym typeface="Georgia" panose="02040502050405020303" pitchFamily="18" charset="0"/>
              </a:rPr>
              <a:t>Screeni</a:t>
            </a:r>
            <a:r>
              <a:rPr lang="en-AU" sz="1100" dirty="0">
                <a:solidFill>
                  <a:schemeClr val="tx1">
                    <a:lumMod val="100000"/>
                  </a:schemeClr>
                </a:solidFill>
                <a:sym typeface="Georgia" panose="02040502050405020303" pitchFamily="18" charset="0"/>
              </a:rPr>
              <a:t> Bot appears to have been welcomed by Services Australia staff.</a:t>
            </a:r>
          </a:p>
          <a:p>
            <a:pPr marL="0" lvl="1">
              <a:buClr>
                <a:schemeClr val="tx2">
                  <a:lumMod val="100000"/>
                </a:schemeClr>
              </a:buClr>
              <a:buSzPct val="100000"/>
            </a:pPr>
            <a:endParaRPr lang="en-US" sz="1100" dirty="0">
              <a:solidFill>
                <a:srgbClr val="000000"/>
              </a:solidFill>
              <a:sym typeface="Georgia" panose="02040502050405020303" pitchFamily="18" charset="0"/>
            </a:endParaRPr>
          </a:p>
          <a:p>
            <a:pPr marL="0" lvl="1">
              <a:buClr>
                <a:schemeClr val="tx2">
                  <a:lumMod val="100000"/>
                </a:schemeClr>
              </a:buClr>
              <a:buSzPct val="100000"/>
            </a:pPr>
            <a:r>
              <a:rPr lang="en-US" sz="1100" dirty="0">
                <a:solidFill>
                  <a:srgbClr val="000000"/>
                </a:solidFill>
                <a:sym typeface="Georgia" panose="02040502050405020303" pitchFamily="18" charset="0"/>
              </a:rPr>
              <a:t>Recommendations to improve the triaging process include:</a:t>
            </a:r>
          </a:p>
          <a:p>
            <a:pPr marL="297000" lvl="1" indent="-198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Continue improving the accuracy and efficiency of ESAt referrals triggered by the online </a:t>
            </a:r>
            <a:r>
              <a:rPr lang="en-AU" sz="1100" dirty="0" err="1">
                <a:solidFill>
                  <a:srgbClr val="000000">
                    <a:lumMod val="100000"/>
                  </a:srgbClr>
                </a:solidFill>
                <a:sym typeface="Georgia" panose="02040502050405020303" pitchFamily="18" charset="0"/>
              </a:rPr>
              <a:t>JSCI</a:t>
            </a:r>
            <a:r>
              <a:rPr lang="en-AU" sz="1100" dirty="0">
                <a:solidFill>
                  <a:srgbClr val="000000">
                    <a:lumMod val="100000"/>
                  </a:srgbClr>
                </a:solidFill>
                <a:sym typeface="Georgia" panose="02040502050405020303" pitchFamily="18" charset="0"/>
              </a:rPr>
              <a:t>. This could include adding new questions to the </a:t>
            </a:r>
            <a:r>
              <a:rPr lang="en-AU" sz="1100" dirty="0" err="1">
                <a:solidFill>
                  <a:srgbClr val="000000">
                    <a:lumMod val="100000"/>
                  </a:srgbClr>
                </a:solidFill>
                <a:sym typeface="Georgia" panose="02040502050405020303" pitchFamily="18" charset="0"/>
              </a:rPr>
              <a:t>JSCI</a:t>
            </a:r>
            <a:r>
              <a:rPr lang="en-AU" sz="1100" dirty="0">
                <a:solidFill>
                  <a:srgbClr val="000000">
                    <a:lumMod val="100000"/>
                  </a:srgbClr>
                </a:solidFill>
                <a:sym typeface="Georgia" panose="02040502050405020303" pitchFamily="18" charset="0"/>
              </a:rPr>
              <a:t>, or an alternative screening process;</a:t>
            </a:r>
          </a:p>
          <a:p>
            <a:pPr marL="297000" lvl="1" indent="-198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Ensure the "</a:t>
            </a:r>
            <a:r>
              <a:rPr lang="en-AU" sz="1100" dirty="0" err="1">
                <a:solidFill>
                  <a:srgbClr val="000000">
                    <a:lumMod val="100000"/>
                  </a:srgbClr>
                </a:solidFill>
                <a:sym typeface="Georgia" panose="02040502050405020303" pitchFamily="18" charset="0"/>
              </a:rPr>
              <a:t>Screeni</a:t>
            </a:r>
            <a:r>
              <a:rPr lang="en-AU" sz="1100" dirty="0">
                <a:solidFill>
                  <a:srgbClr val="000000">
                    <a:lumMod val="100000"/>
                  </a:srgbClr>
                </a:solidFill>
                <a:sym typeface="Georgia" panose="02040502050405020303" pitchFamily="18" charset="0"/>
              </a:rPr>
              <a:t> Bot" automation is effective and integrates well within current operations (including passing Business Verification Testing). This should include ongoing auditing and recalibration;</a:t>
            </a:r>
          </a:p>
          <a:p>
            <a:pPr marL="297000" lvl="1" indent="-198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As already planned by Services Australia, continue to build out complementary automations for ESAt booking and report writing.</a:t>
            </a:r>
          </a:p>
        </p:txBody>
      </p:sp>
      <p:sp>
        <p:nvSpPr>
          <p:cNvPr id="9" name="ee4pFootnotes">
            <a:extLst>
              <a:ext uri="{FF2B5EF4-FFF2-40B4-BE49-F238E27FC236}">
                <a16:creationId xmlns:a16="http://schemas.microsoft.com/office/drawing/2014/main" id="{F1ECFD05-59FF-43D0-858A-CEAE36F0FC3C}"/>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1. DSP application triggers are not considered in detail as part of this review</a:t>
            </a:r>
          </a:p>
          <a:p>
            <a:pPr>
              <a:lnSpc>
                <a:spcPct val="90000"/>
              </a:lnSpc>
            </a:pPr>
            <a:r>
              <a:rPr lang="en-AU" sz="1000" dirty="0">
                <a:solidFill>
                  <a:srgbClr val="7F7F7F">
                    <a:lumMod val="100000"/>
                  </a:srgbClr>
                </a:solidFill>
                <a:sym typeface="Georgia" panose="02040502050405020303" pitchFamily="18" charset="0"/>
              </a:rPr>
              <a:t>Source: BCG analysis</a:t>
            </a:r>
          </a:p>
        </p:txBody>
      </p:sp>
    </p:spTree>
    <p:extLst>
      <p:ext uri="{BB962C8B-B14F-4D97-AF65-F5344CB8AC3E}">
        <p14:creationId xmlns:p14="http://schemas.microsoft.com/office/powerpoint/2010/main" val="2937425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87" name="think-cell Slide" r:id="rId6" imgW="286" imgH="286" progId="TCLayout.ActiveDocument.1">
                  <p:embed/>
                </p:oleObj>
              </mc:Choice>
              <mc:Fallback>
                <p:oleObj name="think-cell Slide" r:id="rId6"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6" name="NavigationTriangle">
            <a:extLst>
              <a:ext uri="{FF2B5EF4-FFF2-40B4-BE49-F238E27FC236}">
                <a16:creationId xmlns:a16="http://schemas.microsoft.com/office/drawing/2014/main" id="{519CC19A-3673-4AAF-864B-A598AD35C9C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88" name="NavigationIcon">
            <a:extLst>
              <a:ext uri="{FF2B5EF4-FFF2-40B4-BE49-F238E27FC236}">
                <a16:creationId xmlns:a16="http://schemas.microsoft.com/office/drawing/2014/main" id="{C43212A5-2D9B-4676-867D-8228F9ABEB76}"/>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a:t>
            </a:r>
          </a:p>
        </p:txBody>
      </p:sp>
      <p:sp>
        <p:nvSpPr>
          <p:cNvPr id="5" name="Title 4"/>
          <p:cNvSpPr>
            <a:spLocks noGrp="1"/>
          </p:cNvSpPr>
          <p:nvPr>
            <p:ph type="title"/>
          </p:nvPr>
        </p:nvSpPr>
        <p:spPr>
          <a:xfrm>
            <a:off x="630000" y="622800"/>
            <a:ext cx="10933350" cy="332399"/>
          </a:xfrm>
        </p:spPr>
        <p:txBody>
          <a:bodyPr vert="horz"/>
          <a:lstStyle/>
          <a:p>
            <a:r>
              <a:rPr lang="en-US" dirty="0">
                <a:latin typeface="+mj-lt"/>
              </a:rPr>
              <a:t>Chapter 2: ESAt triggers and triaging</a:t>
            </a:r>
            <a:endParaRPr lang="en-US" dirty="0">
              <a:latin typeface="+mj-lt"/>
              <a:sym typeface="Georgia" panose="02040502050405020303" pitchFamily="18" charset="0"/>
            </a:endParaRPr>
          </a:p>
        </p:txBody>
      </p:sp>
      <p:pic>
        <p:nvPicPr>
          <p:cNvPr id="6" name="Picture 5" descr="Current section: Referrals: triggers and triaging">
            <a:extLst>
              <a:ext uri="{FF2B5EF4-FFF2-40B4-BE49-F238E27FC236}">
                <a16:creationId xmlns:a16="http://schemas.microsoft.com/office/drawing/2014/main" id="{5F076A1E-2154-4857-BE18-4A78915F8430}"/>
              </a:ext>
            </a:extLst>
          </p:cNvPr>
          <p:cNvPicPr>
            <a:picLocks noChangeAspect="1"/>
          </p:cNvPicPr>
          <p:nvPr/>
        </p:nvPicPr>
        <p:blipFill>
          <a:blip r:embed="rId8"/>
          <a:stretch>
            <a:fillRect/>
          </a:stretch>
        </p:blipFill>
        <p:spPr>
          <a:xfrm>
            <a:off x="499403" y="1054388"/>
            <a:ext cx="10725912" cy="5455920"/>
          </a:xfrm>
          <a:prstGeom prst="rect">
            <a:avLst/>
          </a:prstGeom>
        </p:spPr>
      </p:pic>
    </p:spTree>
    <p:extLst>
      <p:ext uri="{BB962C8B-B14F-4D97-AF65-F5344CB8AC3E}">
        <p14:creationId xmlns:p14="http://schemas.microsoft.com/office/powerpoint/2010/main" val="968108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1"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vert="horz"/>
          <a:lstStyle/>
          <a:p>
            <a:r>
              <a:rPr lang="en-US" dirty="0">
                <a:solidFill>
                  <a:srgbClr val="FF9221"/>
                </a:solidFill>
                <a:latin typeface="+mj-lt"/>
                <a:sym typeface="Georgia" panose="02040502050405020303" pitchFamily="18" charset="0"/>
              </a:rPr>
              <a:t>Section 2.1</a:t>
            </a:r>
            <a:br>
              <a:rPr lang="en-US" dirty="0">
                <a:latin typeface="+mj-lt"/>
                <a:sym typeface="Georgia" panose="02040502050405020303" pitchFamily="18" charset="0"/>
              </a:rPr>
            </a:br>
            <a:r>
              <a:rPr lang="en-US" dirty="0">
                <a:latin typeface="+mj-lt"/>
                <a:sym typeface="Georgia" panose="02040502050405020303" pitchFamily="18" charset="0"/>
              </a:rPr>
              <a:t>ESAt triggers</a:t>
            </a:r>
          </a:p>
        </p:txBody>
      </p:sp>
      <p:sp>
        <p:nvSpPr>
          <p:cNvPr id="47" name="TextBox 46">
            <a:extLst>
              <a:ext uri="{FF2B5EF4-FFF2-40B4-BE49-F238E27FC236}">
                <a16:creationId xmlns:a16="http://schemas.microsoft.com/office/drawing/2014/main" id="{293187C5-E332-4159-8BBB-C29B9FDF72AF}"/>
              </a:ext>
            </a:extLst>
          </p:cNvPr>
          <p:cNvSpPr txBox="1"/>
          <p:nvPr/>
        </p:nvSpPr>
        <p:spPr>
          <a:xfrm>
            <a:off x="5618428" y="685990"/>
            <a:ext cx="5943572" cy="2316019"/>
          </a:xfrm>
          <a:prstGeom prst="rect">
            <a:avLst/>
          </a:prstGeom>
          <a:noFill/>
        </p:spPr>
        <p:txBody>
          <a:bodyPr wrap="square" lIns="0" tIns="0" rIns="0" bIns="0" rtlCol="0" anchor="t">
            <a:spAutoFit/>
          </a:bodyPr>
          <a:lstStyle/>
          <a:p>
            <a:pPr>
              <a:spcBef>
                <a:spcPts val="300"/>
              </a:spcBef>
            </a:pPr>
            <a:r>
              <a:rPr lang="en-US" sz="1600" b="1" dirty="0">
                <a:solidFill>
                  <a:srgbClr val="275D38"/>
                </a:solidFill>
                <a:sym typeface="Georgia" panose="02040502050405020303" pitchFamily="18" charset="0"/>
              </a:rPr>
              <a:t>Observations</a:t>
            </a:r>
            <a:endParaRPr lang="en-US" sz="1600" dirty="0">
              <a:solidFill>
                <a:srgbClr val="275D38"/>
              </a:solidFill>
              <a:sym typeface="Georgia" panose="02040502050405020303" pitchFamily="18" charset="0"/>
            </a:endParaRPr>
          </a:p>
          <a:p>
            <a:pPr>
              <a:spcBef>
                <a:spcPts val="300"/>
              </a:spcBef>
            </a:pPr>
            <a:r>
              <a:rPr lang="en-US" sz="1200" dirty="0">
                <a:solidFill>
                  <a:srgbClr val="275D38"/>
                </a:solidFill>
                <a:sym typeface="Georgia" panose="02040502050405020303" pitchFamily="18" charset="0"/>
              </a:rPr>
              <a:t>ESAt triggers appear to function effectively, however the DES 18-Month Review has limited benefit</a:t>
            </a:r>
          </a:p>
          <a:p>
            <a:pPr marL="194400" lvl="1" indent="-129600">
              <a:buClr>
                <a:srgbClr val="275D38">
                  <a:lumMod val="100000"/>
                </a:srgbClr>
              </a:buClr>
              <a:buSzPct val="100000"/>
              <a:buFont typeface="Trebuchet MS" panose="020B0603020202020204" pitchFamily="34" charset="0"/>
              <a:buChar char="•"/>
            </a:pPr>
            <a:r>
              <a:rPr lang="en-US" sz="1200" dirty="0" err="1">
                <a:solidFill>
                  <a:srgbClr val="000000">
                    <a:lumMod val="100000"/>
                  </a:srgbClr>
                </a:solidFill>
                <a:sym typeface="Georgia" panose="02040502050405020303" pitchFamily="18" charset="0"/>
              </a:rPr>
              <a:t>JSCI</a:t>
            </a:r>
            <a:r>
              <a:rPr lang="en-US" sz="1200" dirty="0">
                <a:solidFill>
                  <a:srgbClr val="000000">
                    <a:lumMod val="100000"/>
                  </a:srgbClr>
                </a:solidFill>
                <a:sym typeface="Georgia" panose="02040502050405020303" pitchFamily="18" charset="0"/>
              </a:rPr>
              <a:t> medical condition triggers for an ESAt appear appropriate, however there is an opportunity to make minor updates to the conditions which are pre-listed as ESAt triggers</a:t>
            </a:r>
          </a:p>
          <a:p>
            <a:pPr marL="194400" lvl="1" indent="-1296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DESE is re-designing the </a:t>
            </a:r>
            <a:r>
              <a:rPr lang="en-US" sz="1200" dirty="0" err="1">
                <a:solidFill>
                  <a:srgbClr val="000000">
                    <a:lumMod val="100000"/>
                  </a:srgbClr>
                </a:solidFill>
                <a:sym typeface="Georgia" panose="02040502050405020303" pitchFamily="18" charset="0"/>
              </a:rPr>
              <a:t>JSCI</a:t>
            </a:r>
            <a:r>
              <a:rPr lang="en-US" sz="1200" dirty="0">
                <a:solidFill>
                  <a:srgbClr val="000000">
                    <a:lumMod val="100000"/>
                  </a:srgbClr>
                </a:solidFill>
                <a:sym typeface="Georgia" panose="02040502050405020303" pitchFamily="18" charset="0"/>
              </a:rPr>
              <a:t> as part of the new jobactive model being introduced on 1 July 2022</a:t>
            </a:r>
          </a:p>
          <a:p>
            <a:pPr marL="194400" lvl="1" indent="-129600">
              <a:buClr>
                <a:srgbClr val="275D38">
                  <a:lumMod val="100000"/>
                </a:srgbClr>
              </a:buClr>
              <a:buSzPct val="100000"/>
              <a:buFont typeface="Trebuchet MS" panose="020B0603020202020204" pitchFamily="34" charset="0"/>
              <a:buChar char="•"/>
            </a:pPr>
            <a:r>
              <a:rPr lang="en-AU" sz="1200" dirty="0">
                <a:solidFill>
                  <a:srgbClr val="000000">
                    <a:lumMod val="100000"/>
                  </a:srgbClr>
                </a:solidFill>
                <a:sym typeface="Georgia" panose="02040502050405020303" pitchFamily="18" charset="0"/>
              </a:rPr>
              <a:t>Change of Circumstances Review ESAts change program recommendation or work capacity 48 per cent of the time</a:t>
            </a:r>
          </a:p>
          <a:p>
            <a:pPr marL="194400" lvl="1" indent="-1296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DES 18-Month Review provides limited value, creates ~$4m in cost and workload for assessment services, and negatively impacts participant experience</a:t>
            </a:r>
          </a:p>
        </p:txBody>
      </p:sp>
      <p:sp>
        <p:nvSpPr>
          <p:cNvPr id="33" name="TextBox 32">
            <a:extLst>
              <a:ext uri="{FF2B5EF4-FFF2-40B4-BE49-F238E27FC236}">
                <a16:creationId xmlns:a16="http://schemas.microsoft.com/office/drawing/2014/main" id="{057F0C4E-4FCB-4670-B9D3-462ED96A8BD3}"/>
              </a:ext>
            </a:extLst>
          </p:cNvPr>
          <p:cNvSpPr txBox="1"/>
          <p:nvPr/>
        </p:nvSpPr>
        <p:spPr>
          <a:xfrm>
            <a:off x="5618428" y="3814308"/>
            <a:ext cx="5943572" cy="2277547"/>
          </a:xfrm>
          <a:prstGeom prst="rect">
            <a:avLst/>
          </a:prstGeom>
          <a:noFill/>
        </p:spPr>
        <p:txBody>
          <a:bodyPr wrap="square" lIns="0" tIns="0" rIns="0" bIns="0" rtlCol="0" anchor="t">
            <a:spAutoFit/>
          </a:bodyPr>
          <a:lstStyle/>
          <a:p>
            <a:pPr>
              <a:spcBef>
                <a:spcPts val="300"/>
              </a:spcBef>
            </a:pPr>
            <a:r>
              <a:rPr lang="en-US" sz="1600" b="1" dirty="0">
                <a:solidFill>
                  <a:srgbClr val="275D38"/>
                </a:solidFill>
                <a:sym typeface="Georgia" panose="02040502050405020303" pitchFamily="18" charset="0"/>
              </a:rPr>
              <a:t>Recommendations</a:t>
            </a:r>
            <a:endParaRPr lang="en-US" sz="1400" b="1" dirty="0">
              <a:solidFill>
                <a:srgbClr val="275D38"/>
              </a:solidFill>
              <a:sym typeface="Georgia" panose="02040502050405020303" pitchFamily="18" charset="0"/>
            </a:endParaRPr>
          </a:p>
          <a:p>
            <a:pPr marL="450900" lvl="1" indent="-342900">
              <a:buClr>
                <a:srgbClr val="275D38">
                  <a:lumMod val="100000"/>
                </a:srgbClr>
              </a:buClr>
              <a:buSzPct val="100000"/>
              <a:buFont typeface="+mj-lt"/>
              <a:buAutoNum type="arabicPeriod"/>
            </a:pPr>
            <a:r>
              <a:rPr lang="en-AU" sz="1200" dirty="0">
                <a:solidFill>
                  <a:srgbClr val="000000">
                    <a:lumMod val="100000"/>
                  </a:srgbClr>
                </a:solidFill>
                <a:sym typeface="Georgia" panose="02040502050405020303" pitchFamily="18" charset="0"/>
              </a:rPr>
              <a:t>Ensure changes to the </a:t>
            </a:r>
            <a:r>
              <a:rPr lang="en-AU" sz="1200" dirty="0" err="1">
                <a:solidFill>
                  <a:srgbClr val="000000">
                    <a:lumMod val="100000"/>
                  </a:srgbClr>
                </a:solidFill>
                <a:sym typeface="Georgia" panose="02040502050405020303" pitchFamily="18" charset="0"/>
              </a:rPr>
              <a:t>JSCI</a:t>
            </a:r>
            <a:r>
              <a:rPr lang="en-AU" sz="1200" dirty="0">
                <a:solidFill>
                  <a:srgbClr val="000000">
                    <a:lumMod val="100000"/>
                  </a:srgbClr>
                </a:solidFill>
                <a:sym typeface="Georgia" panose="02040502050405020303" pitchFamily="18" charset="0"/>
              </a:rPr>
              <a:t> as part of the new jobactive model consider the impact on ESAt referrals through consultation between DESE, Services Australia, DSS and the </a:t>
            </a:r>
            <a:r>
              <a:rPr lang="en-AU" sz="1200" dirty="0" err="1">
                <a:solidFill>
                  <a:srgbClr val="000000">
                    <a:lumMod val="100000"/>
                  </a:srgbClr>
                </a:solidFill>
                <a:sym typeface="Georgia" panose="02040502050405020303" pitchFamily="18" charset="0"/>
              </a:rPr>
              <a:t>NIAA</a:t>
            </a:r>
            <a:endParaRPr lang="en-AU" sz="1200" dirty="0">
              <a:solidFill>
                <a:srgbClr val="000000">
                  <a:lumMod val="100000"/>
                </a:srgbClr>
              </a:solidFill>
              <a:sym typeface="Georgia" panose="02040502050405020303" pitchFamily="18" charset="0"/>
            </a:endParaRPr>
          </a:p>
          <a:p>
            <a:pPr marL="450900" lvl="1" indent="-342900">
              <a:buClr>
                <a:srgbClr val="275D38">
                  <a:lumMod val="100000"/>
                </a:srgbClr>
              </a:buClr>
              <a:buSzPct val="100000"/>
              <a:buFont typeface="+mj-lt"/>
              <a:buAutoNum type="arabicPeriod"/>
            </a:pPr>
            <a:r>
              <a:rPr lang="en-AU" sz="1200" dirty="0">
                <a:solidFill>
                  <a:srgbClr val="000000">
                    <a:lumMod val="100000"/>
                  </a:srgbClr>
                </a:solidFill>
                <a:sym typeface="Georgia" panose="02040502050405020303" pitchFamily="18" charset="0"/>
              </a:rPr>
              <a:t>Update the pre-listed medical conditions which automatically trigger an ESAt referrals through the </a:t>
            </a:r>
            <a:r>
              <a:rPr lang="en-AU" sz="1200" dirty="0" err="1">
                <a:solidFill>
                  <a:srgbClr val="000000">
                    <a:lumMod val="100000"/>
                  </a:srgbClr>
                </a:solidFill>
                <a:sym typeface="Georgia" panose="02040502050405020303" pitchFamily="18" charset="0"/>
              </a:rPr>
              <a:t>JSCI</a:t>
            </a:r>
            <a:r>
              <a:rPr lang="en-AU" sz="1200" dirty="0">
                <a:solidFill>
                  <a:srgbClr val="000000">
                    <a:lumMod val="100000"/>
                  </a:srgbClr>
                </a:solidFill>
                <a:sym typeface="Georgia" panose="02040502050405020303" pitchFamily="18" charset="0"/>
              </a:rPr>
              <a:t>, informed by the likelihood of achieving a useful ESAt outcome</a:t>
            </a:r>
          </a:p>
          <a:p>
            <a:pPr marL="450900" lvl="1" indent="-342900">
              <a:buClr>
                <a:srgbClr val="275D38">
                  <a:lumMod val="100000"/>
                </a:srgbClr>
              </a:buClr>
              <a:buSzPct val="100000"/>
              <a:buFont typeface="+mj-lt"/>
              <a:buAutoNum type="arabicPeriod"/>
            </a:pPr>
            <a:r>
              <a:rPr lang="en-US" sz="1200" dirty="0">
                <a:solidFill>
                  <a:srgbClr val="000000">
                    <a:lumMod val="100000"/>
                  </a:srgbClr>
                </a:solidFill>
                <a:sym typeface="Georgia" panose="02040502050405020303" pitchFamily="18" charset="0"/>
              </a:rPr>
              <a:t>Increase reviews of provider initiated change of circumstances and clarify when to initiate a COCR review (e.g. new medical evidence should only be actioned if it is likely to change work capacity or required supports)</a:t>
            </a:r>
          </a:p>
          <a:p>
            <a:pPr marL="450900" lvl="1" indent="-342900">
              <a:buClr>
                <a:srgbClr val="275D38">
                  <a:lumMod val="100000"/>
                </a:srgbClr>
              </a:buClr>
              <a:buSzPct val="100000"/>
              <a:buFont typeface="+mj-lt"/>
              <a:buAutoNum type="arabicPeriod"/>
            </a:pPr>
            <a:r>
              <a:rPr lang="en-US" sz="1200" dirty="0">
                <a:solidFill>
                  <a:srgbClr val="000000">
                    <a:lumMod val="100000"/>
                  </a:srgbClr>
                </a:solidFill>
                <a:sym typeface="Georgia" panose="02040502050405020303" pitchFamily="18" charset="0"/>
              </a:rPr>
              <a:t>Remove the DES 18-Month Review (with Government and provider consent). Alternatively, conduct 18-Month Reviews as file assessments</a:t>
            </a:r>
          </a:p>
        </p:txBody>
      </p:sp>
      <p:sp>
        <p:nvSpPr>
          <p:cNvPr id="8" name="ee4pFootnotes">
            <a:extLst>
              <a:ext uri="{FF2B5EF4-FFF2-40B4-BE49-F238E27FC236}">
                <a16:creationId xmlns:a16="http://schemas.microsoft.com/office/drawing/2014/main" id="{2B97A072-4B3D-414D-951B-255D00F1D789}"/>
              </a:ext>
            </a:extLst>
          </p:cNvPr>
          <p:cNvSpPr>
            <a:spLocks noChangeArrowheads="1"/>
          </p:cNvSpPr>
          <p:nvPr/>
        </p:nvSpPr>
        <p:spPr bwMode="auto">
          <a:xfrm>
            <a:off x="4551980" y="6421441"/>
            <a:ext cx="1582164" cy="138499"/>
          </a:xfrm>
          <a:prstGeom prst="rect">
            <a:avLst/>
          </a:prstGeom>
          <a:noFill/>
          <a:ln w="9525" algn="ctr">
            <a:noFill/>
            <a:miter lim="800000"/>
            <a:headEnd type="none" w="lg" len="lg"/>
            <a:tailEnd type="none" w="lg" len="lg"/>
          </a:ln>
        </p:spPr>
        <p:txBody>
          <a:bodyPr vert="horz" wrap="non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7" name="Group 6">
            <a:extLst>
              <a:ext uri="{FF2B5EF4-FFF2-40B4-BE49-F238E27FC236}">
                <a16:creationId xmlns:a16="http://schemas.microsoft.com/office/drawing/2014/main" id="{F4B1A67F-E0D2-4A08-AF64-C12C9597E9CA}"/>
              </a:ext>
              <a:ext uri="{C183D7F6-B498-43B3-948B-1728B52AA6E4}">
                <adec:decorative xmlns:adec="http://schemas.microsoft.com/office/drawing/2017/decorative" val="1"/>
              </a:ext>
            </a:extLst>
          </p:cNvPr>
          <p:cNvGrpSpPr/>
          <p:nvPr/>
        </p:nvGrpSpPr>
        <p:grpSpPr>
          <a:xfrm>
            <a:off x="4551980" y="3832064"/>
            <a:ext cx="869363" cy="869363"/>
            <a:chOff x="4511421" y="3675339"/>
            <a:chExt cx="869363" cy="869363"/>
          </a:xfrm>
        </p:grpSpPr>
        <p:grpSp>
          <p:nvGrpSpPr>
            <p:cNvPr id="28" name="bcgIcons_Scalable">
              <a:extLst>
                <a:ext uri="{FF2B5EF4-FFF2-40B4-BE49-F238E27FC236}">
                  <a16:creationId xmlns:a16="http://schemas.microsoft.com/office/drawing/2014/main" id="{0892468E-14E5-48E0-AA7A-89E44A375F98}"/>
                </a:ext>
              </a:extLst>
            </p:cNvPr>
            <p:cNvGrpSpPr>
              <a:grpSpLocks noChangeAspect="1"/>
            </p:cNvGrpSpPr>
            <p:nvPr/>
          </p:nvGrpSpPr>
          <p:grpSpPr bwMode="auto">
            <a:xfrm>
              <a:off x="4635327" y="3798956"/>
              <a:ext cx="621552" cy="622128"/>
              <a:chOff x="1682" y="0"/>
              <a:chExt cx="4316" cy="4320"/>
            </a:xfrm>
          </p:grpSpPr>
          <p:sp>
            <p:nvSpPr>
              <p:cNvPr id="29" name="AutoShape 18">
                <a:extLst>
                  <a:ext uri="{FF2B5EF4-FFF2-40B4-BE49-F238E27FC236}">
                    <a16:creationId xmlns:a16="http://schemas.microsoft.com/office/drawing/2014/main" id="{0CE3900C-7DFE-4037-AA70-D415754C4CE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0" name="Freeform 20">
                <a:extLst>
                  <a:ext uri="{FF2B5EF4-FFF2-40B4-BE49-F238E27FC236}">
                    <a16:creationId xmlns:a16="http://schemas.microsoft.com/office/drawing/2014/main" id="{89047DB2-F8CF-4601-8C12-0548EC081578}"/>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1" name="Freeform 21">
                <a:extLst>
                  <a:ext uri="{FF2B5EF4-FFF2-40B4-BE49-F238E27FC236}">
                    <a16:creationId xmlns:a16="http://schemas.microsoft.com/office/drawing/2014/main" id="{21FA01E4-F079-48A3-A053-F11996416D9A}"/>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sp>
          <p:nvSpPr>
            <p:cNvPr id="39" name="Oval 38">
              <a:extLst>
                <a:ext uri="{FF2B5EF4-FFF2-40B4-BE49-F238E27FC236}">
                  <a16:creationId xmlns:a16="http://schemas.microsoft.com/office/drawing/2014/main" id="{A92C27DA-795C-489A-93DE-3177237509AA}"/>
                </a:ext>
              </a:extLst>
            </p:cNvPr>
            <p:cNvSpPr/>
            <p:nvPr/>
          </p:nvSpPr>
          <p:spPr>
            <a:xfrm>
              <a:off x="4511421" y="3675339"/>
              <a:ext cx="869363" cy="869363"/>
            </a:xfrm>
            <a:prstGeom prst="ellipse">
              <a:avLst/>
            </a:prstGeom>
            <a:grp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grpSp>
        <p:nvGrpSpPr>
          <p:cNvPr id="9" name="Group 8">
            <a:extLst>
              <a:ext uri="{FF2B5EF4-FFF2-40B4-BE49-F238E27FC236}">
                <a16:creationId xmlns:a16="http://schemas.microsoft.com/office/drawing/2014/main" id="{A2276670-A016-4BDF-A004-53FD39CF34B5}"/>
              </a:ext>
              <a:ext uri="{C183D7F6-B498-43B3-948B-1728B52AA6E4}">
                <adec:decorative xmlns:adec="http://schemas.microsoft.com/office/drawing/2017/decorative" val="1"/>
              </a:ext>
            </a:extLst>
          </p:cNvPr>
          <p:cNvGrpSpPr/>
          <p:nvPr/>
        </p:nvGrpSpPr>
        <p:grpSpPr>
          <a:xfrm>
            <a:off x="5618428" y="3199957"/>
            <a:ext cx="5943572" cy="306171"/>
            <a:chOff x="5733317" y="3394776"/>
            <a:chExt cx="5943572" cy="306171"/>
          </a:xfrm>
        </p:grpSpPr>
        <p:cxnSp>
          <p:nvCxnSpPr>
            <p:cNvPr id="34" name="Straight Connector 33">
              <a:extLst>
                <a:ext uri="{FF2B5EF4-FFF2-40B4-BE49-F238E27FC236}">
                  <a16:creationId xmlns:a16="http://schemas.microsoft.com/office/drawing/2014/main" id="{DD2D36A2-5EED-4E51-8302-84008C15A4AB}"/>
                </a:ext>
              </a:extLst>
            </p:cNvPr>
            <p:cNvCxnSpPr/>
            <p:nvPr/>
          </p:nvCxnSpPr>
          <p:spPr>
            <a:xfrm rot="5400000">
              <a:off x="8705103" y="576077"/>
              <a:ext cx="0" cy="5943572"/>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C160EF7-F50F-4490-9645-5B19FCF2E35F}"/>
                </a:ext>
              </a:extLst>
            </p:cNvPr>
            <p:cNvGrpSpPr/>
            <p:nvPr/>
          </p:nvGrpSpPr>
          <p:grpSpPr>
            <a:xfrm rot="5400000">
              <a:off x="8552018" y="3394407"/>
              <a:ext cx="306171" cy="306910"/>
              <a:chOff x="5937564" y="3833745"/>
              <a:chExt cx="306171" cy="306910"/>
            </a:xfrm>
          </p:grpSpPr>
          <p:sp>
            <p:nvSpPr>
              <p:cNvPr id="36" name="Freeform 94">
                <a:extLst>
                  <a:ext uri="{FF2B5EF4-FFF2-40B4-BE49-F238E27FC236}">
                    <a16:creationId xmlns:a16="http://schemas.microsoft.com/office/drawing/2014/main" id="{2369CCA1-A7F3-4E46-8CE0-49E6F69000A9}"/>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37" name="Freeform 95">
                <a:extLst>
                  <a:ext uri="{FF2B5EF4-FFF2-40B4-BE49-F238E27FC236}">
                    <a16:creationId xmlns:a16="http://schemas.microsoft.com/office/drawing/2014/main" id="{97DF6D6B-6713-43A9-AB8D-F13A37465F94}"/>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grpSp>
        <p:nvGrpSpPr>
          <p:cNvPr id="6" name="Group 5">
            <a:extLst>
              <a:ext uri="{FF2B5EF4-FFF2-40B4-BE49-F238E27FC236}">
                <a16:creationId xmlns:a16="http://schemas.microsoft.com/office/drawing/2014/main" id="{D626FCF8-E17B-4BE8-AA57-2CC69195C592}"/>
              </a:ext>
              <a:ext uri="{C183D7F6-B498-43B3-948B-1728B52AA6E4}">
                <adec:decorative xmlns:adec="http://schemas.microsoft.com/office/drawing/2017/decorative" val="1"/>
              </a:ext>
            </a:extLst>
          </p:cNvPr>
          <p:cNvGrpSpPr/>
          <p:nvPr/>
        </p:nvGrpSpPr>
        <p:grpSpPr>
          <a:xfrm>
            <a:off x="4551980" y="685990"/>
            <a:ext cx="869363" cy="869363"/>
            <a:chOff x="4511421" y="653266"/>
            <a:chExt cx="869363" cy="869363"/>
          </a:xfrm>
        </p:grpSpPr>
        <p:grpSp>
          <p:nvGrpSpPr>
            <p:cNvPr id="24" name="bcgIcons_MagnifyingGlassSearch">
              <a:extLst>
                <a:ext uri="{FF2B5EF4-FFF2-40B4-BE49-F238E27FC236}">
                  <a16:creationId xmlns:a16="http://schemas.microsoft.com/office/drawing/2014/main" id="{081E33B6-B593-4795-A486-07D207D70C49}"/>
                </a:ext>
              </a:extLst>
            </p:cNvPr>
            <p:cNvGrpSpPr>
              <a:grpSpLocks noChangeAspect="1"/>
            </p:cNvGrpSpPr>
            <p:nvPr/>
          </p:nvGrpSpPr>
          <p:grpSpPr bwMode="auto">
            <a:xfrm>
              <a:off x="4635327" y="776884"/>
              <a:ext cx="621551" cy="622127"/>
              <a:chOff x="1682" y="0"/>
              <a:chExt cx="4316" cy="4320"/>
            </a:xfrm>
          </p:grpSpPr>
          <p:sp>
            <p:nvSpPr>
              <p:cNvPr id="25" name="AutoShape 8">
                <a:extLst>
                  <a:ext uri="{FF2B5EF4-FFF2-40B4-BE49-F238E27FC236}">
                    <a16:creationId xmlns:a16="http://schemas.microsoft.com/office/drawing/2014/main" id="{085A0089-A5E4-44FB-9B0B-0FAE26E01F9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6" name="Freeform 10">
                <a:extLst>
                  <a:ext uri="{FF2B5EF4-FFF2-40B4-BE49-F238E27FC236}">
                    <a16:creationId xmlns:a16="http://schemas.microsoft.com/office/drawing/2014/main" id="{227F8B5E-7EA1-4946-A10A-F033B340B330}"/>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7" name="Freeform 11">
                <a:extLst>
                  <a:ext uri="{FF2B5EF4-FFF2-40B4-BE49-F238E27FC236}">
                    <a16:creationId xmlns:a16="http://schemas.microsoft.com/office/drawing/2014/main" id="{7C08AFA1-9517-4E6D-BBD2-D9C9836DD5D4}"/>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sp>
          <p:nvSpPr>
            <p:cNvPr id="38" name="Oval 37">
              <a:extLst>
                <a:ext uri="{FF2B5EF4-FFF2-40B4-BE49-F238E27FC236}">
                  <a16:creationId xmlns:a16="http://schemas.microsoft.com/office/drawing/2014/main" id="{026768E3-0815-45D1-81EB-E27A3A402253}"/>
                </a:ext>
              </a:extLst>
            </p:cNvPr>
            <p:cNvSpPr/>
            <p:nvPr/>
          </p:nvSpPr>
          <p:spPr>
            <a:xfrm>
              <a:off x="4511421" y="653266"/>
              <a:ext cx="869363" cy="869363"/>
            </a:xfrm>
            <a:prstGeom prst="ellipse">
              <a:avLst/>
            </a:prstGeom>
            <a:grp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sp>
        <p:nvSpPr>
          <p:cNvPr id="32" name="NavigationTriangle">
            <a:extLst>
              <a:ext uri="{FF2B5EF4-FFF2-40B4-BE49-F238E27FC236}">
                <a16:creationId xmlns:a16="http://schemas.microsoft.com/office/drawing/2014/main" id="{E89BE4AF-2D96-42AA-B088-3039D35F2144}"/>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1" name="NavigationIcon">
            <a:extLst>
              <a:ext uri="{FF2B5EF4-FFF2-40B4-BE49-F238E27FC236}">
                <a16:creationId xmlns:a16="http://schemas.microsoft.com/office/drawing/2014/main" id="{CCB44F11-DE08-4B99-945F-E0F59206A548}"/>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Tree>
    <p:custDataLst>
      <p:tags r:id="rId2"/>
    </p:custDataLst>
    <p:extLst>
      <p:ext uri="{BB962C8B-B14F-4D97-AF65-F5344CB8AC3E}">
        <p14:creationId xmlns:p14="http://schemas.microsoft.com/office/powerpoint/2010/main" val="307724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035" name="think-cell Slide" r:id="rId7" imgW="473" imgH="473" progId="TCLayout.ActiveDocument.1">
                  <p:embed/>
                </p:oleObj>
              </mc:Choice>
              <mc:Fallback>
                <p:oleObj name="think-cell Slide" r:id="rId7" imgW="473" imgH="473" progId="TCLayout.ActiveDocument.1">
                  <p:embed/>
                  <p:pic>
                    <p:nvPic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6" name="NavigationTriangle">
            <a:extLst>
              <a:ext uri="{FF2B5EF4-FFF2-40B4-BE49-F238E27FC236}">
                <a16:creationId xmlns:a16="http://schemas.microsoft.com/office/drawing/2014/main" id="{09B24C82-8CCA-4A59-AA29-64506A4D5BF5}"/>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0" name="NavigationIcon">
            <a:extLst>
              <a:ext uri="{FF2B5EF4-FFF2-40B4-BE49-F238E27FC236}">
                <a16:creationId xmlns:a16="http://schemas.microsoft.com/office/drawing/2014/main" id="{A84A5B7C-1381-467A-8BF4-D1C45DC46614}"/>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
        <p:nvSpPr>
          <p:cNvPr id="6" name="Title 5"/>
          <p:cNvSpPr>
            <a:spLocks noGrp="1"/>
          </p:cNvSpPr>
          <p:nvPr>
            <p:ph type="title"/>
          </p:nvPr>
        </p:nvSpPr>
        <p:spPr/>
        <p:txBody>
          <a:bodyPr vert="horz"/>
          <a:lstStyle/>
          <a:p>
            <a:r>
              <a:rPr lang="en-US" dirty="0">
                <a:latin typeface="+mj-lt"/>
                <a:sym typeface="Georgia" panose="02040502050405020303" pitchFamily="18" charset="0"/>
              </a:rPr>
              <a:t>Recap: ESAt are triggered by four main factors</a:t>
            </a:r>
          </a:p>
        </p:txBody>
      </p:sp>
      <p:sp>
        <p:nvSpPr>
          <p:cNvPr id="5" name="TextBox 4">
            <a:extLst>
              <a:ext uri="{FF2B5EF4-FFF2-40B4-BE49-F238E27FC236}">
                <a16:creationId xmlns:a16="http://schemas.microsoft.com/office/drawing/2014/main" id="{CCDB5751-6857-426A-BBB3-0E099966F94A}"/>
              </a:ext>
            </a:extLst>
          </p:cNvPr>
          <p:cNvSpPr txBox="1"/>
          <p:nvPr/>
        </p:nvSpPr>
        <p:spPr>
          <a:xfrm>
            <a:off x="3443164" y="1896405"/>
            <a:ext cx="4783092" cy="26168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922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3">
                    <a:lumMod val="50000"/>
                  </a:schemeClr>
                </a:solidFill>
                <a:sym typeface="Georgia" panose="02040502050405020303" pitchFamily="18" charset="0"/>
              </a:rPr>
              <a:t>Scope of this review</a:t>
            </a:r>
          </a:p>
        </p:txBody>
      </p:sp>
      <p:sp>
        <p:nvSpPr>
          <p:cNvPr id="4" name="Rectangle 3" descr="Scopeof the reviews span points 1, 2 and 3">
            <a:extLst>
              <a:ext uri="{FF2B5EF4-FFF2-40B4-BE49-F238E27FC236}">
                <a16:creationId xmlns:a16="http://schemas.microsoft.com/office/drawing/2014/main" id="{EC755BC6-45DA-4ED2-8596-5821B2E70193}"/>
              </a:ext>
            </a:extLst>
          </p:cNvPr>
          <p:cNvSpPr/>
          <p:nvPr/>
        </p:nvSpPr>
        <p:spPr>
          <a:xfrm>
            <a:off x="574705" y="2208301"/>
            <a:ext cx="10988495" cy="2759939"/>
          </a:xfrm>
          <a:prstGeom prst="rect">
            <a:avLst/>
          </a:prstGeom>
          <a:noFill/>
          <a:ln w="19050" cap="rnd" cmpd="sng" algn="ctr">
            <a:solidFill>
              <a:schemeClr val="accent3">
                <a:lumMod val="50000"/>
              </a:schemeClr>
            </a:solidFill>
            <a:prstDash val="sysDash"/>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9221"/>
              </a:solidFill>
              <a:sym typeface="Georgia" panose="02040502050405020303" pitchFamily="18" charset="0"/>
            </a:endParaRPr>
          </a:p>
        </p:txBody>
      </p:sp>
      <p:sp>
        <p:nvSpPr>
          <p:cNvPr id="46" name="Oval 20">
            <a:extLst>
              <a:ext uri="{FF2B5EF4-FFF2-40B4-BE49-F238E27FC236}">
                <a16:creationId xmlns:a16="http://schemas.microsoft.com/office/drawing/2014/main" id="{FDE4D4F6-7221-480D-83A9-5ED421759995}"/>
              </a:ext>
            </a:extLst>
          </p:cNvPr>
          <p:cNvSpPr>
            <a:spLocks noChangeAspect="1" noChangeArrowheads="1"/>
          </p:cNvSpPr>
          <p:nvPr/>
        </p:nvSpPr>
        <p:spPr bwMode="auto">
          <a:xfrm>
            <a:off x="934691" y="2487347"/>
            <a:ext cx="388241" cy="388241"/>
          </a:xfrm>
          <a:prstGeom prst="ellipse">
            <a:avLst/>
          </a:prstGeom>
          <a:solidFill>
            <a:srgbClr val="275D38"/>
          </a:solidFill>
          <a:ln>
            <a:noFill/>
          </a:ln>
        </p:spPr>
        <p:txBody>
          <a:bodyPr vert="horz" wrap="square" lIns="0" tIns="0" rIns="0" bIns="0" numCol="1" anchor="ctr" anchorCtr="0" compatLnSpc="1">
            <a:prstTxWarp prst="textNoShape">
              <a:avLst/>
            </a:prstTxWarp>
          </a:bodyPr>
          <a:lstStyle/>
          <a:p>
            <a:pPr algn="ctr"/>
            <a:r>
              <a:rPr lang="en-US" sz="1540" dirty="0">
                <a:solidFill>
                  <a:srgbClr val="FFFFFF">
                    <a:lumMod val="100000"/>
                  </a:srgbClr>
                </a:solidFill>
                <a:sym typeface="Georgia" panose="02040502050405020303" pitchFamily="18" charset="0"/>
              </a:rPr>
              <a:t>1</a:t>
            </a:r>
          </a:p>
        </p:txBody>
      </p:sp>
      <p:sp>
        <p:nvSpPr>
          <p:cNvPr id="77" name="TextBox 76">
            <a:extLst>
              <a:ext uri="{FF2B5EF4-FFF2-40B4-BE49-F238E27FC236}">
                <a16:creationId xmlns:a16="http://schemas.microsoft.com/office/drawing/2014/main" id="{69A49839-1B6E-4D2C-A94E-895216DCC230}"/>
              </a:ext>
            </a:extLst>
          </p:cNvPr>
          <p:cNvSpPr txBox="1"/>
          <p:nvPr/>
        </p:nvSpPr>
        <p:spPr>
          <a:xfrm>
            <a:off x="1440759" y="2315390"/>
            <a:ext cx="7378121" cy="7321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980" dirty="0">
                <a:solidFill>
                  <a:srgbClr val="275D38"/>
                </a:solidFill>
                <a:sym typeface="Georgia" panose="02040502050405020303" pitchFamily="18" charset="0"/>
              </a:rPr>
              <a:t>Registration for employment services with JSCI trigger</a:t>
            </a:r>
          </a:p>
        </p:txBody>
      </p:sp>
      <p:sp>
        <p:nvSpPr>
          <p:cNvPr id="45" name="Oval 20">
            <a:extLst>
              <a:ext uri="{FF2B5EF4-FFF2-40B4-BE49-F238E27FC236}">
                <a16:creationId xmlns:a16="http://schemas.microsoft.com/office/drawing/2014/main" id="{45727083-CCBA-4D5C-B50B-D25EFD8734C0}"/>
              </a:ext>
            </a:extLst>
          </p:cNvPr>
          <p:cNvSpPr>
            <a:spLocks noChangeAspect="1" noChangeArrowheads="1"/>
          </p:cNvSpPr>
          <p:nvPr/>
        </p:nvSpPr>
        <p:spPr bwMode="auto">
          <a:xfrm>
            <a:off x="934691" y="3412369"/>
            <a:ext cx="388241" cy="388241"/>
          </a:xfrm>
          <a:prstGeom prst="ellipse">
            <a:avLst/>
          </a:prstGeom>
          <a:solidFill>
            <a:srgbClr val="FF9221"/>
          </a:solidFill>
          <a:ln>
            <a:noFill/>
          </a:ln>
        </p:spPr>
        <p:txBody>
          <a:bodyPr vert="horz" wrap="square" lIns="0" tIns="0" rIns="0" bIns="0" numCol="1" anchor="ctr" anchorCtr="0" compatLnSpc="1">
            <a:prstTxWarp prst="textNoShape">
              <a:avLst/>
            </a:prstTxWarp>
          </a:bodyPr>
          <a:lstStyle/>
          <a:p>
            <a:pPr algn="ctr"/>
            <a:r>
              <a:rPr lang="en-US" sz="1540" dirty="0">
                <a:sym typeface="Georgia" panose="02040502050405020303" pitchFamily="18" charset="0"/>
              </a:rPr>
              <a:t>2</a:t>
            </a:r>
          </a:p>
        </p:txBody>
      </p:sp>
      <p:sp>
        <p:nvSpPr>
          <p:cNvPr id="84" name="TextBox 83">
            <a:extLst>
              <a:ext uri="{FF2B5EF4-FFF2-40B4-BE49-F238E27FC236}">
                <a16:creationId xmlns:a16="http://schemas.microsoft.com/office/drawing/2014/main" id="{6DB5C9B2-8217-400D-BC5B-55F95694E81B}"/>
              </a:ext>
            </a:extLst>
          </p:cNvPr>
          <p:cNvSpPr txBox="1"/>
          <p:nvPr/>
        </p:nvSpPr>
        <p:spPr>
          <a:xfrm>
            <a:off x="1440759" y="3240412"/>
            <a:ext cx="7378121" cy="7321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980" dirty="0">
                <a:solidFill>
                  <a:schemeClr val="accent3">
                    <a:lumMod val="50000"/>
                  </a:schemeClr>
                </a:solidFill>
                <a:sym typeface="Georgia" panose="02040502050405020303" pitchFamily="18" charset="0"/>
              </a:rPr>
              <a:t>Change of Circumstances Review (COCR)</a:t>
            </a:r>
          </a:p>
        </p:txBody>
      </p:sp>
      <p:sp>
        <p:nvSpPr>
          <p:cNvPr id="42" name="Oval 20">
            <a:extLst>
              <a:ext uri="{FF2B5EF4-FFF2-40B4-BE49-F238E27FC236}">
                <a16:creationId xmlns:a16="http://schemas.microsoft.com/office/drawing/2014/main" id="{D30F208F-C083-4F94-B32E-E6036E79A77F}"/>
              </a:ext>
            </a:extLst>
          </p:cNvPr>
          <p:cNvSpPr>
            <a:spLocks noChangeAspect="1" noChangeArrowheads="1"/>
          </p:cNvSpPr>
          <p:nvPr/>
        </p:nvSpPr>
        <p:spPr bwMode="auto">
          <a:xfrm>
            <a:off x="934691" y="4337391"/>
            <a:ext cx="388241" cy="388241"/>
          </a:xfrm>
          <a:prstGeom prst="ellipse">
            <a:avLst/>
          </a:prstGeom>
          <a:solidFill>
            <a:srgbClr val="409E5F"/>
          </a:solidFill>
          <a:ln>
            <a:noFill/>
          </a:ln>
        </p:spPr>
        <p:txBody>
          <a:bodyPr vert="horz" wrap="square" lIns="0" tIns="0" rIns="0" bIns="0" numCol="1" anchor="ctr" anchorCtr="0" compatLnSpc="1">
            <a:prstTxWarp prst="textNoShape">
              <a:avLst/>
            </a:prstTxWarp>
          </a:bodyPr>
          <a:lstStyle/>
          <a:p>
            <a:pPr algn="ctr"/>
            <a:r>
              <a:rPr lang="en-US" sz="1540" dirty="0">
                <a:sym typeface="Georgia" panose="02040502050405020303" pitchFamily="18" charset="0"/>
              </a:rPr>
              <a:t>3</a:t>
            </a:r>
          </a:p>
        </p:txBody>
      </p:sp>
      <p:sp>
        <p:nvSpPr>
          <p:cNvPr id="83" name="TextBox 82">
            <a:extLst>
              <a:ext uri="{FF2B5EF4-FFF2-40B4-BE49-F238E27FC236}">
                <a16:creationId xmlns:a16="http://schemas.microsoft.com/office/drawing/2014/main" id="{166BDC68-0DA3-4815-94B4-CC87A808DEFC}"/>
              </a:ext>
            </a:extLst>
          </p:cNvPr>
          <p:cNvSpPr txBox="1"/>
          <p:nvPr/>
        </p:nvSpPr>
        <p:spPr>
          <a:xfrm>
            <a:off x="1440759" y="4165434"/>
            <a:ext cx="7378121" cy="7321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980" dirty="0">
                <a:solidFill>
                  <a:srgbClr val="409E5F"/>
                </a:solidFill>
                <a:sym typeface="Georgia" panose="02040502050405020303" pitchFamily="18" charset="0"/>
              </a:rPr>
              <a:t>DES 18-Month Review</a:t>
            </a:r>
          </a:p>
        </p:txBody>
      </p:sp>
      <p:sp>
        <p:nvSpPr>
          <p:cNvPr id="41" name="Oval 20">
            <a:extLst>
              <a:ext uri="{FF2B5EF4-FFF2-40B4-BE49-F238E27FC236}">
                <a16:creationId xmlns:a16="http://schemas.microsoft.com/office/drawing/2014/main" id="{A737CE18-AD93-4F6B-BB0E-AA89346A6C23}"/>
              </a:ext>
            </a:extLst>
          </p:cNvPr>
          <p:cNvSpPr>
            <a:spLocks noChangeAspect="1" noChangeArrowheads="1"/>
          </p:cNvSpPr>
          <p:nvPr/>
        </p:nvSpPr>
        <p:spPr bwMode="auto">
          <a:xfrm>
            <a:off x="934691" y="5262413"/>
            <a:ext cx="388241" cy="388241"/>
          </a:xfrm>
          <a:prstGeom prst="ellipse">
            <a:avLst/>
          </a:prstGeom>
          <a:solidFill>
            <a:srgbClr val="005A70"/>
          </a:solidFill>
          <a:ln>
            <a:noFill/>
          </a:ln>
        </p:spPr>
        <p:txBody>
          <a:bodyPr vert="horz" wrap="square" lIns="0" tIns="0" rIns="0" bIns="0" numCol="1" anchor="ctr" anchorCtr="0" compatLnSpc="1">
            <a:prstTxWarp prst="textNoShape">
              <a:avLst/>
            </a:prstTxWarp>
          </a:bodyPr>
          <a:lstStyle/>
          <a:p>
            <a:pPr algn="ctr"/>
            <a:r>
              <a:rPr lang="en-US" sz="1540" dirty="0">
                <a:solidFill>
                  <a:srgbClr val="FFFFFF">
                    <a:lumMod val="100000"/>
                  </a:srgbClr>
                </a:solidFill>
                <a:sym typeface="Georgia" panose="02040502050405020303" pitchFamily="18" charset="0"/>
              </a:rPr>
              <a:t>4</a:t>
            </a:r>
          </a:p>
        </p:txBody>
      </p:sp>
      <p:sp>
        <p:nvSpPr>
          <p:cNvPr id="82" name="TextBox 81">
            <a:extLst>
              <a:ext uri="{FF2B5EF4-FFF2-40B4-BE49-F238E27FC236}">
                <a16:creationId xmlns:a16="http://schemas.microsoft.com/office/drawing/2014/main" id="{BB5F491F-F1F3-499A-AD9E-65EB1A452651}"/>
              </a:ext>
            </a:extLst>
          </p:cNvPr>
          <p:cNvSpPr txBox="1"/>
          <p:nvPr/>
        </p:nvSpPr>
        <p:spPr>
          <a:xfrm>
            <a:off x="1440759" y="5090456"/>
            <a:ext cx="7378121" cy="7321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980" dirty="0">
                <a:solidFill>
                  <a:srgbClr val="005A70"/>
                </a:solidFill>
                <a:sym typeface="Georgia" panose="02040502050405020303" pitchFamily="18" charset="0"/>
              </a:rPr>
              <a:t>DSP application, resulting in a JCA</a:t>
            </a:r>
            <a:r>
              <a:rPr lang="en-US" sz="1980" baseline="30000" dirty="0">
                <a:solidFill>
                  <a:srgbClr val="005A70"/>
                </a:solidFill>
                <a:sym typeface="Georgia" panose="02040502050405020303" pitchFamily="18" charset="0"/>
              </a:rPr>
              <a:t>1</a:t>
            </a:r>
            <a:endParaRPr lang="en-US" sz="1980" dirty="0">
              <a:solidFill>
                <a:srgbClr val="005A70"/>
              </a:solidFill>
              <a:sym typeface="Georgia" panose="02040502050405020303" pitchFamily="18" charset="0"/>
            </a:endParaRPr>
          </a:p>
        </p:txBody>
      </p:sp>
      <p:sp>
        <p:nvSpPr>
          <p:cNvPr id="34" name="ee4pFootnotes">
            <a:extLst>
              <a:ext uri="{FF2B5EF4-FFF2-40B4-BE49-F238E27FC236}">
                <a16:creationId xmlns:a16="http://schemas.microsoft.com/office/drawing/2014/main" id="{DF1878D6-C51D-4403-A105-7FAEA0D186BE}"/>
              </a:ext>
            </a:extLst>
          </p:cNvPr>
          <p:cNvSpPr>
            <a:spLocks noChangeArrowheads="1"/>
          </p:cNvSpPr>
          <p:nvPr/>
        </p:nvSpPr>
        <p:spPr bwMode="auto">
          <a:xfrm>
            <a:off x="650227" y="6346519"/>
            <a:ext cx="106095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1. JCA and DSP application process are not covered in the scope of this review</a:t>
            </a:r>
          </a:p>
          <a:p>
            <a:pPr>
              <a:lnSpc>
                <a:spcPct val="90000"/>
              </a:lnSpc>
            </a:pPr>
            <a:r>
              <a:rPr lang="en-AU" sz="1000" dirty="0">
                <a:solidFill>
                  <a:srgbClr val="7F7F7F">
                    <a:lumMod val="100000"/>
                  </a:srgbClr>
                </a:solidFill>
                <a:sym typeface="Georgia" panose="02040502050405020303" pitchFamily="18" charset="0"/>
              </a:rPr>
              <a:t>Source: ESAt and JSCI Instrument Overview; ESAt referral information; BCG analysis</a:t>
            </a:r>
          </a:p>
        </p:txBody>
      </p:sp>
    </p:spTree>
    <p:custDataLst>
      <p:tags r:id="rId2"/>
    </p:custDataLst>
    <p:extLst>
      <p:ext uri="{BB962C8B-B14F-4D97-AF65-F5344CB8AC3E}">
        <p14:creationId xmlns:p14="http://schemas.microsoft.com/office/powerpoint/2010/main" val="3965918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59" name="think-cell Slide" r:id="rId7" imgW="286" imgH="286" progId="TCLayout.ActiveDocument.1">
                  <p:embed/>
                </p:oleObj>
              </mc:Choice>
              <mc:Fallback>
                <p:oleObj name="think-cell Slide" r:id="rId7" imgW="286" imgH="286" progId="TCLayout.ActiveDocument.1">
                  <p:embed/>
                  <p:pic>
                    <p:nvPicPr>
                      <p:cNvPr id="3" name="Object 2"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6" name="NavigationTriangle">
            <a:extLst>
              <a:ext uri="{FF2B5EF4-FFF2-40B4-BE49-F238E27FC236}">
                <a16:creationId xmlns:a16="http://schemas.microsoft.com/office/drawing/2014/main" id="{13AAE20F-F5EA-4B51-99EE-881AA0CEEDD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44" name="NavigationIcon">
            <a:extLst>
              <a:ext uri="{FF2B5EF4-FFF2-40B4-BE49-F238E27FC236}">
                <a16:creationId xmlns:a16="http://schemas.microsoft.com/office/drawing/2014/main" id="{C5D9A2F3-B784-448E-A34A-CB665A0DDC67}"/>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
        <p:nvSpPr>
          <p:cNvPr id="12" name="TextBox 11">
            <a:extLst>
              <a:ext uri="{FF2B5EF4-FFF2-40B4-BE49-F238E27FC236}">
                <a16:creationId xmlns:a16="http://schemas.microsoft.com/office/drawing/2014/main" id="{14447E91-6DB4-47BE-B165-47F917CD6CFA}"/>
              </a:ext>
              <a:ext uri="{C183D7F6-B498-43B3-948B-1728B52AA6E4}">
                <adec:decorative xmlns:adec="http://schemas.microsoft.com/office/drawing/2017/decorative" val="1"/>
              </a:ext>
            </a:extLst>
          </p:cNvPr>
          <p:cNvSpPr txBox="1"/>
          <p:nvPr/>
        </p:nvSpPr>
        <p:spPr>
          <a:xfrm>
            <a:off x="8664575" y="10625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rgbClr val="275D38"/>
                </a:solidFill>
                <a:sym typeface="Georgia" panose="02040502050405020303" pitchFamily="18" charset="0"/>
              </a:rPr>
              <a:t>Registration and JSCI</a:t>
            </a:r>
          </a:p>
        </p:txBody>
      </p:sp>
      <p:sp>
        <p:nvSpPr>
          <p:cNvPr id="11" name="Oval 20">
            <a:extLst>
              <a:ext uri="{FF2B5EF4-FFF2-40B4-BE49-F238E27FC236}">
                <a16:creationId xmlns:a16="http://schemas.microsoft.com/office/drawing/2014/main" id="{3D532631-29C3-4F39-A118-F112E97A8574}"/>
              </a:ext>
              <a:ext uri="{C183D7F6-B498-43B3-948B-1728B52AA6E4}">
                <adec:decorative xmlns:adec="http://schemas.microsoft.com/office/drawing/2017/decorative" val="1"/>
              </a:ext>
            </a:extLst>
          </p:cNvPr>
          <p:cNvSpPr>
            <a:spLocks noChangeAspect="1" noChangeArrowheads="1"/>
          </p:cNvSpPr>
          <p:nvPr/>
        </p:nvSpPr>
        <p:spPr bwMode="auto">
          <a:xfrm>
            <a:off x="8486405" y="118092"/>
            <a:ext cx="232945" cy="232945"/>
          </a:xfrm>
          <a:prstGeom prst="ellipse">
            <a:avLst/>
          </a:prstGeom>
          <a:solidFill>
            <a:srgbClr val="275D38"/>
          </a:solidFill>
          <a:ln>
            <a:noFill/>
          </a:ln>
        </p:spPr>
        <p:txBody>
          <a:bodyPr vert="horz" wrap="square" lIns="0" tIns="0" rIns="0" bIns="0" numCol="1" anchor="ctr" anchorCtr="0" compatLnSpc="1">
            <a:prstTxWarp prst="textNoShape">
              <a:avLst/>
            </a:prstTxWarp>
          </a:bodyPr>
          <a:lstStyle/>
          <a:p>
            <a:pPr algn="ctr"/>
            <a:r>
              <a:rPr lang="en-US" sz="924" dirty="0">
                <a:solidFill>
                  <a:srgbClr val="FFFFFF">
                    <a:lumMod val="100000"/>
                  </a:srgbClr>
                </a:solidFill>
                <a:sym typeface="Georgia" panose="02040502050405020303" pitchFamily="18" charset="0"/>
              </a:rPr>
              <a:t>1</a:t>
            </a:r>
          </a:p>
        </p:txBody>
      </p:sp>
      <p:sp>
        <p:nvSpPr>
          <p:cNvPr id="2" name="Title 1"/>
          <p:cNvSpPr>
            <a:spLocks noGrp="1"/>
          </p:cNvSpPr>
          <p:nvPr>
            <p:ph type="title"/>
          </p:nvPr>
        </p:nvSpPr>
        <p:spPr>
          <a:xfrm>
            <a:off x="630000" y="622800"/>
            <a:ext cx="10933350" cy="664797"/>
          </a:xfrm>
        </p:spPr>
        <p:txBody>
          <a:bodyPr vert="horz"/>
          <a:lstStyle/>
          <a:p>
            <a:r>
              <a:rPr lang="en-US" dirty="0" err="1">
                <a:latin typeface="+mj-lt"/>
              </a:rPr>
              <a:t>DESE's</a:t>
            </a:r>
            <a:r>
              <a:rPr lang="en-US" dirty="0">
                <a:latin typeface="+mj-lt"/>
              </a:rPr>
              <a:t> review of ESAt triggers found opportunity to refine the list of medical condition triggers</a:t>
            </a:r>
            <a:endParaRPr lang="en-US" dirty="0">
              <a:latin typeface="+mj-lt"/>
              <a:sym typeface="Georgia" panose="02040502050405020303" pitchFamily="18" charset="0"/>
            </a:endParaRPr>
          </a:p>
        </p:txBody>
      </p:sp>
      <p:sp>
        <p:nvSpPr>
          <p:cNvPr id="15" name="TextBox 14">
            <a:extLst>
              <a:ext uri="{FF2B5EF4-FFF2-40B4-BE49-F238E27FC236}">
                <a16:creationId xmlns:a16="http://schemas.microsoft.com/office/drawing/2014/main" id="{812B9C02-5A67-4FA4-BEDA-182E3E0920F7}"/>
              </a:ext>
            </a:extLst>
          </p:cNvPr>
          <p:cNvSpPr txBox="1"/>
          <p:nvPr/>
        </p:nvSpPr>
        <p:spPr>
          <a:xfrm>
            <a:off x="644897" y="1914524"/>
            <a:ext cx="4628527"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spcAft>
                <a:spcPts val="1000"/>
              </a:spcAft>
              <a:buSzPct val="100000"/>
            </a:pPr>
            <a:r>
              <a:rPr lang="en-US" dirty="0">
                <a:solidFill>
                  <a:srgbClr val="275D38"/>
                </a:solidFill>
                <a:sym typeface="Georgia" panose="02040502050405020303" pitchFamily="18" charset="0"/>
              </a:rPr>
              <a:t>Key findings from the ESAt Trigger Review</a:t>
            </a:r>
          </a:p>
        </p:txBody>
      </p:sp>
      <p:sp>
        <p:nvSpPr>
          <p:cNvPr id="14" name="TextBox 13">
            <a:extLst>
              <a:ext uri="{FF2B5EF4-FFF2-40B4-BE49-F238E27FC236}">
                <a16:creationId xmlns:a16="http://schemas.microsoft.com/office/drawing/2014/main" id="{848F0998-187D-4F71-91E8-55C84ACDBEDC}"/>
              </a:ext>
            </a:extLst>
          </p:cNvPr>
          <p:cNvSpPr txBox="1"/>
          <p:nvPr/>
        </p:nvSpPr>
        <p:spPr>
          <a:xfrm>
            <a:off x="644897" y="2518628"/>
            <a:ext cx="4628527" cy="22159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32000" lvl="1" indent="-288000">
              <a:buClr>
                <a:srgbClr val="275D38">
                  <a:lumMod val="100000"/>
                </a:srgbClr>
              </a:buClr>
              <a:buSzPct val="100000"/>
              <a:buFont typeface="Trebuchet MS" panose="020B0603020202020204" pitchFamily="34" charset="0"/>
              <a:buChar char="•"/>
            </a:pPr>
            <a:r>
              <a:rPr lang="en-AU" sz="1600" dirty="0">
                <a:solidFill>
                  <a:schemeClr val="accent1">
                    <a:lumMod val="75000"/>
                    <a:lumOff val="25000"/>
                  </a:schemeClr>
                </a:solidFill>
              </a:rPr>
              <a:t>21 triggers </a:t>
            </a:r>
            <a:r>
              <a:rPr lang="en-AU" sz="1600" dirty="0">
                <a:solidFill>
                  <a:srgbClr val="000000">
                    <a:lumMod val="100000"/>
                  </a:srgbClr>
                </a:solidFill>
              </a:rPr>
              <a:t>are </a:t>
            </a:r>
            <a:r>
              <a:rPr lang="en-AU" sz="1600" dirty="0">
                <a:solidFill>
                  <a:schemeClr val="accent1">
                    <a:lumMod val="75000"/>
                    <a:lumOff val="25000"/>
                  </a:schemeClr>
                </a:solidFill>
              </a:rPr>
              <a:t>likely</a:t>
            </a:r>
            <a:r>
              <a:rPr lang="en-AU" sz="1600" dirty="0">
                <a:solidFill>
                  <a:srgbClr val="78BE20"/>
                </a:solidFill>
              </a:rPr>
              <a:t> </a:t>
            </a:r>
            <a:r>
              <a:rPr lang="en-AU" sz="1600" dirty="0">
                <a:solidFill>
                  <a:srgbClr val="000000">
                    <a:lumMod val="100000"/>
                  </a:srgbClr>
                </a:solidFill>
              </a:rPr>
              <a:t>to result in ESAt and</a:t>
            </a:r>
            <a:br>
              <a:rPr lang="en-AU" sz="1600" dirty="0">
                <a:solidFill>
                  <a:srgbClr val="000000">
                    <a:lumMod val="100000"/>
                  </a:srgbClr>
                </a:solidFill>
              </a:rPr>
            </a:br>
            <a:r>
              <a:rPr lang="en-AU" sz="1600" dirty="0">
                <a:solidFill>
                  <a:srgbClr val="000000">
                    <a:lumMod val="100000"/>
                  </a:srgbClr>
                </a:solidFill>
              </a:rPr>
              <a:t>a useful outcome</a:t>
            </a:r>
          </a:p>
          <a:p>
            <a:pPr marL="432000" lvl="1" indent="-288000">
              <a:buClr>
                <a:srgbClr val="275D38">
                  <a:lumMod val="100000"/>
                </a:srgbClr>
              </a:buClr>
              <a:buSzPct val="100000"/>
              <a:buFont typeface="Trebuchet MS" panose="020B0603020202020204" pitchFamily="34" charset="0"/>
              <a:buChar char="•"/>
            </a:pPr>
            <a:r>
              <a:rPr lang="en-AU" sz="1600" dirty="0">
                <a:solidFill>
                  <a:schemeClr val="accent1">
                    <a:lumMod val="75000"/>
                    <a:lumOff val="25000"/>
                  </a:schemeClr>
                </a:solidFill>
              </a:rPr>
              <a:t>12 triggers </a:t>
            </a:r>
            <a:r>
              <a:rPr lang="en-AU" sz="1600" dirty="0">
                <a:solidFill>
                  <a:srgbClr val="000000">
                    <a:lumMod val="100000"/>
                  </a:srgbClr>
                </a:solidFill>
              </a:rPr>
              <a:t>are </a:t>
            </a:r>
            <a:r>
              <a:rPr lang="en-AU" sz="1600" dirty="0">
                <a:solidFill>
                  <a:schemeClr val="accent1">
                    <a:lumMod val="75000"/>
                    <a:lumOff val="25000"/>
                  </a:schemeClr>
                </a:solidFill>
              </a:rPr>
              <a:t>unlikely</a:t>
            </a:r>
            <a:r>
              <a:rPr lang="en-AU" sz="1600" dirty="0">
                <a:solidFill>
                  <a:srgbClr val="78BE20"/>
                </a:solidFill>
              </a:rPr>
              <a:t> </a:t>
            </a:r>
            <a:r>
              <a:rPr lang="en-AU" sz="1600" dirty="0">
                <a:solidFill>
                  <a:srgbClr val="000000">
                    <a:lumMod val="100000"/>
                  </a:srgbClr>
                </a:solidFill>
              </a:rPr>
              <a:t>to result in ESAt nor a useful outcome</a:t>
            </a:r>
          </a:p>
          <a:p>
            <a:pPr marL="432000" lvl="1" indent="-288000">
              <a:buClr>
                <a:srgbClr val="275D38">
                  <a:lumMod val="100000"/>
                </a:srgbClr>
              </a:buClr>
              <a:buSzPct val="100000"/>
              <a:buFont typeface="Trebuchet MS" panose="020B0603020202020204" pitchFamily="34" charset="0"/>
              <a:buChar char="•"/>
            </a:pPr>
            <a:r>
              <a:rPr lang="en-AU" sz="1600" dirty="0">
                <a:solidFill>
                  <a:schemeClr val="accent1">
                    <a:lumMod val="75000"/>
                    <a:lumOff val="25000"/>
                  </a:schemeClr>
                </a:solidFill>
              </a:rPr>
              <a:t>4 triggers </a:t>
            </a:r>
            <a:r>
              <a:rPr lang="en-AU" sz="1600" dirty="0">
                <a:solidFill>
                  <a:srgbClr val="000000">
                    <a:lumMod val="100000"/>
                  </a:srgbClr>
                </a:solidFill>
              </a:rPr>
              <a:t>are </a:t>
            </a:r>
            <a:r>
              <a:rPr lang="en-AU" sz="1600" dirty="0">
                <a:solidFill>
                  <a:schemeClr val="accent1">
                    <a:lumMod val="75000"/>
                    <a:lumOff val="25000"/>
                  </a:schemeClr>
                </a:solidFill>
              </a:rPr>
              <a:t>likely</a:t>
            </a:r>
            <a:r>
              <a:rPr lang="en-AU" sz="1600" dirty="0">
                <a:solidFill>
                  <a:srgbClr val="78BE20"/>
                </a:solidFill>
              </a:rPr>
              <a:t> </a:t>
            </a:r>
            <a:r>
              <a:rPr lang="en-AU" sz="1600" dirty="0">
                <a:solidFill>
                  <a:srgbClr val="000000">
                    <a:lumMod val="100000"/>
                  </a:srgbClr>
                </a:solidFill>
              </a:rPr>
              <a:t>to result in ESAt but </a:t>
            </a:r>
            <a:r>
              <a:rPr lang="en-AU" sz="1600" dirty="0">
                <a:solidFill>
                  <a:schemeClr val="accent1">
                    <a:lumMod val="75000"/>
                    <a:lumOff val="25000"/>
                  </a:schemeClr>
                </a:solidFill>
              </a:rPr>
              <a:t>unlikely</a:t>
            </a:r>
            <a:r>
              <a:rPr lang="en-AU" sz="1600" dirty="0">
                <a:solidFill>
                  <a:srgbClr val="78BE20"/>
                </a:solidFill>
              </a:rPr>
              <a:t> </a:t>
            </a:r>
            <a:r>
              <a:rPr lang="en-AU" sz="1600" dirty="0">
                <a:solidFill>
                  <a:schemeClr val="accent1">
                    <a:lumMod val="75000"/>
                    <a:lumOff val="25000"/>
                  </a:schemeClr>
                </a:solidFill>
              </a:rPr>
              <a:t>to</a:t>
            </a:r>
            <a:r>
              <a:rPr lang="en-AU" sz="1600" dirty="0">
                <a:solidFill>
                  <a:srgbClr val="78BE20"/>
                </a:solidFill>
              </a:rPr>
              <a:t> </a:t>
            </a:r>
            <a:r>
              <a:rPr lang="en-AU" sz="1600" dirty="0">
                <a:solidFill>
                  <a:srgbClr val="000000">
                    <a:lumMod val="100000"/>
                  </a:srgbClr>
                </a:solidFill>
              </a:rPr>
              <a:t>get a useful outcome</a:t>
            </a:r>
          </a:p>
          <a:p>
            <a:pPr marL="432000" lvl="1" indent="-288000">
              <a:buClr>
                <a:srgbClr val="275D38">
                  <a:lumMod val="100000"/>
                </a:srgbClr>
              </a:buClr>
              <a:buSzPct val="100000"/>
              <a:buFont typeface="Trebuchet MS" panose="020B0603020202020204" pitchFamily="34" charset="0"/>
              <a:buChar char="•"/>
            </a:pPr>
            <a:r>
              <a:rPr lang="en-AU" sz="1600" dirty="0">
                <a:solidFill>
                  <a:schemeClr val="accent1">
                    <a:lumMod val="75000"/>
                    <a:lumOff val="25000"/>
                  </a:schemeClr>
                </a:solidFill>
              </a:rPr>
              <a:t>70 medical </a:t>
            </a:r>
            <a:r>
              <a:rPr lang="en-AU" sz="1600" dirty="0">
                <a:solidFill>
                  <a:srgbClr val="000000">
                    <a:lumMod val="100000"/>
                  </a:srgbClr>
                </a:solidFill>
              </a:rPr>
              <a:t>conditions which are not triggers but are </a:t>
            </a:r>
            <a:r>
              <a:rPr lang="en-AU" sz="1600" dirty="0">
                <a:solidFill>
                  <a:schemeClr val="accent1">
                    <a:lumMod val="75000"/>
                    <a:lumOff val="25000"/>
                  </a:schemeClr>
                </a:solidFill>
              </a:rPr>
              <a:t>likely to contribute </a:t>
            </a:r>
            <a:r>
              <a:rPr lang="en-AU" sz="1600" dirty="0">
                <a:solidFill>
                  <a:srgbClr val="000000">
                    <a:lumMod val="100000"/>
                  </a:srgbClr>
                </a:solidFill>
              </a:rPr>
              <a:t>in getting useful outcome from an ESAt</a:t>
            </a:r>
          </a:p>
        </p:txBody>
      </p:sp>
      <p:grpSp>
        <p:nvGrpSpPr>
          <p:cNvPr id="7" name="Group 6">
            <a:extLst>
              <a:ext uri="{C183D7F6-B498-43B3-948B-1728B52AA6E4}">
                <adec:decorative xmlns:adec="http://schemas.microsoft.com/office/drawing/2017/decorative" val="1"/>
              </a:ext>
            </a:extLst>
          </p:cNvPr>
          <p:cNvGrpSpPr/>
          <p:nvPr/>
        </p:nvGrpSpPr>
        <p:grpSpPr>
          <a:xfrm>
            <a:off x="5437981" y="1914524"/>
            <a:ext cx="306171" cy="3153977"/>
            <a:chOff x="5401144" y="2140588"/>
            <a:chExt cx="306171" cy="3153977"/>
          </a:xfrm>
        </p:grpSpPr>
        <p:cxnSp>
          <p:nvCxnSpPr>
            <p:cNvPr id="45" name="Straight Connector 44"/>
            <p:cNvCxnSpPr/>
            <p:nvPr/>
          </p:nvCxnSpPr>
          <p:spPr>
            <a:xfrm>
              <a:off x="5554230" y="2140588"/>
              <a:ext cx="0" cy="3153977"/>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401144" y="3564122"/>
              <a:ext cx="306171" cy="306910"/>
              <a:chOff x="5937564" y="3833745"/>
              <a:chExt cx="306171" cy="306910"/>
            </a:xfrm>
          </p:grpSpPr>
          <p:sp>
            <p:nvSpPr>
              <p:cNvPr id="49"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mn-lt"/>
                </a:endParaRPr>
              </a:p>
            </p:txBody>
          </p:sp>
          <p:sp>
            <p:nvSpPr>
              <p:cNvPr id="50"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mn-lt"/>
                </a:endParaRPr>
              </a:p>
            </p:txBody>
          </p:sp>
        </p:grpSp>
      </p:grpSp>
      <p:sp>
        <p:nvSpPr>
          <p:cNvPr id="18" name="Rectangle 17">
            <a:extLst>
              <a:ext uri="{FF2B5EF4-FFF2-40B4-BE49-F238E27FC236}">
                <a16:creationId xmlns:a16="http://schemas.microsoft.com/office/drawing/2014/main" id="{183DC66C-9179-4818-A79A-FE1DEF9FE4F4}"/>
              </a:ext>
            </a:extLst>
          </p:cNvPr>
          <p:cNvSpPr>
            <a:spLocks noChangeArrowheads="1"/>
          </p:cNvSpPr>
          <p:nvPr/>
        </p:nvSpPr>
        <p:spPr bwMode="auto">
          <a:xfrm>
            <a:off x="5908710" y="1740353"/>
            <a:ext cx="5385138" cy="457200"/>
          </a:xfrm>
          <a:prstGeom prst="rect">
            <a:avLst/>
          </a:prstGeom>
          <a:noFill/>
          <a:ln>
            <a:noFill/>
          </a:ln>
          <a:effectLst/>
          <a:extLst>
            <a:ext uri="{909E8E84-426E-40DD-AFC4-6F175D3DCCD1}">
              <a14:hiddenFill xmlns:a14="http://schemas.microsoft.com/office/drawing/2010/main">
                <a:solidFill>
                  <a:srgbClr val="F2F2F2"/>
                </a:solidFill>
              </a14:hiddenFill>
            </a:ext>
          </a:extLst>
        </p:spPr>
        <p:txBody>
          <a:bodyPr vert="horz" wrap="square" lIns="0" tIns="0" rIns="0" bIns="0" numCol="1" anchor="b" anchorCtr="0" compatLnSpc="1">
            <a:prstTxWarp prst="textNoShape">
              <a:avLst/>
            </a:prstTxWarp>
            <a:noAutofit/>
          </a:bodyPr>
          <a:lstStyle/>
          <a:p>
            <a:pPr marR="0" lvl="0" indent="0" fontAlgn="base">
              <a:lnSpc>
                <a:spcPct val="100000"/>
              </a:lnSpc>
              <a:spcBef>
                <a:spcPct val="0"/>
              </a:spcBef>
              <a:spcAft>
                <a:spcPts val="1000"/>
              </a:spcAft>
              <a:buClrTx/>
              <a:buSzPct val="100000"/>
              <a:buFontTx/>
              <a:buNone/>
              <a:tabLst/>
            </a:pPr>
            <a:r>
              <a:rPr lang="en-AU" altLang="en-US" dirty="0">
                <a:solidFill>
                  <a:srgbClr val="275D38"/>
                </a:solidFill>
              </a:rPr>
              <a:t>Estimated Impact of Changing ESAt Triggers in JSCI</a:t>
            </a:r>
          </a:p>
        </p:txBody>
      </p:sp>
      <p:graphicFrame>
        <p:nvGraphicFramePr>
          <p:cNvPr id="19" name="Table 18">
            <a:extLst>
              <a:ext uri="{FF2B5EF4-FFF2-40B4-BE49-F238E27FC236}">
                <a16:creationId xmlns:a16="http://schemas.microsoft.com/office/drawing/2014/main" id="{22469F3D-205C-4742-85BA-0E8FF9818F23}"/>
              </a:ext>
            </a:extLst>
          </p:cNvPr>
          <p:cNvGraphicFramePr>
            <a:graphicFrameLocks noGrp="1"/>
          </p:cNvGraphicFramePr>
          <p:nvPr/>
        </p:nvGraphicFramePr>
        <p:xfrm>
          <a:off x="5908708" y="2344456"/>
          <a:ext cx="5654489" cy="3278332"/>
        </p:xfrm>
        <a:graphic>
          <a:graphicData uri="http://schemas.openxmlformats.org/drawingml/2006/table">
            <a:tbl>
              <a:tblPr firstRow="1">
                <a:tableStyleId>{85BE263C-DBD7-4A20-BB59-AAB30ACAA65A}</a:tableStyleId>
              </a:tblPr>
              <a:tblGrid>
                <a:gridCol w="2534531">
                  <a:extLst>
                    <a:ext uri="{9D8B030D-6E8A-4147-A177-3AD203B41FA5}">
                      <a16:colId xmlns:a16="http://schemas.microsoft.com/office/drawing/2014/main" val="20001"/>
                    </a:ext>
                  </a:extLst>
                </a:gridCol>
                <a:gridCol w="1559979">
                  <a:extLst>
                    <a:ext uri="{9D8B030D-6E8A-4147-A177-3AD203B41FA5}">
                      <a16:colId xmlns:a16="http://schemas.microsoft.com/office/drawing/2014/main" val="3167413232"/>
                    </a:ext>
                  </a:extLst>
                </a:gridCol>
                <a:gridCol w="1559979">
                  <a:extLst>
                    <a:ext uri="{9D8B030D-6E8A-4147-A177-3AD203B41FA5}">
                      <a16:colId xmlns:a16="http://schemas.microsoft.com/office/drawing/2014/main" val="20002"/>
                    </a:ext>
                  </a:extLst>
                </a:gridCol>
              </a:tblGrid>
              <a:tr h="819583">
                <a:tc>
                  <a:txBody>
                    <a:bodyPr/>
                    <a:lstStyle/>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Char char="​"/>
                      </a:pPr>
                      <a:r>
                        <a:rPr lang="en-US" sz="1600" u="none" kern="1200" spc="0" dirty="0">
                          <a:effectLst/>
                        </a:rPr>
                        <a:t>Impact of potential actions</a:t>
                      </a:r>
                    </a:p>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Char char="​"/>
                      </a:pPr>
                      <a:endParaRPr lang="en-US" sz="1600" u="none" kern="1200" spc="0" dirty="0">
                        <a:solidFill>
                          <a:schemeClr val="tx1"/>
                        </a:solidFill>
                        <a:effectLst/>
                        <a:latin typeface="+mn-lt"/>
                        <a:ea typeface="+mn-ea"/>
                        <a:cs typeface="+mn-cs"/>
                      </a:endParaRPr>
                    </a:p>
                  </a:txBody>
                  <a:tcPr marL="72000" marR="45720" anchor="ctr">
                    <a:lnR w="12700"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Char char="​"/>
                      </a:pPr>
                      <a:r>
                        <a:rPr lang="en-US" sz="1600" u="none" kern="1200" spc="0" dirty="0">
                          <a:effectLst/>
                          <a:sym typeface="Georgia" panose="02040502050405020303" pitchFamily="18" charset="0"/>
                        </a:rPr>
                        <a:t>Impact on</a:t>
                      </a:r>
                    </a:p>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Char char="​"/>
                      </a:pPr>
                      <a:r>
                        <a:rPr lang="en-US" sz="1600" u="none" kern="1200" spc="0" dirty="0" err="1">
                          <a:effectLst/>
                          <a:sym typeface="Georgia" panose="02040502050405020303" pitchFamily="18" charset="0"/>
                        </a:rPr>
                        <a:t>ESAt</a:t>
                      </a:r>
                      <a:r>
                        <a:rPr lang="en-US" sz="1600" u="none" kern="1200" spc="0" dirty="0">
                          <a:effectLst/>
                          <a:sym typeface="Georgia" panose="02040502050405020303" pitchFamily="18" charset="0"/>
                        </a:rPr>
                        <a:t> numbers</a:t>
                      </a:r>
                      <a:endParaRPr lang="en-US" sz="1600" u="none" kern="1200" spc="0" dirty="0">
                        <a:solidFill>
                          <a:schemeClr val="tx1"/>
                        </a:solidFill>
                        <a:effectLst/>
                        <a:latin typeface="+mn-lt"/>
                        <a:ea typeface="+mn-ea"/>
                        <a:cs typeface="+mn-cs"/>
                        <a:sym typeface="Georgia" panose="02040502050405020303" pitchFamily="18" charset="0"/>
                      </a:endParaRPr>
                    </a:p>
                  </a:txBody>
                  <a:tcPr marL="72000" marR="18288" marT="73152" marB="73152">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Char char="​"/>
                      </a:pPr>
                      <a:r>
                        <a:rPr lang="en-AU" sz="1600" u="none" kern="1200" spc="0" dirty="0">
                          <a:effectLst/>
                          <a:sym typeface="Georgia" panose="02040502050405020303" pitchFamily="18" charset="0"/>
                        </a:rPr>
                        <a:t>Impact on</a:t>
                      </a:r>
                    </a:p>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Char char="​"/>
                      </a:pPr>
                      <a:r>
                        <a:rPr lang="en-AU" sz="1600" u="none" kern="1200" spc="0" dirty="0">
                          <a:effectLst/>
                          <a:sym typeface="Georgia" panose="02040502050405020303" pitchFamily="18" charset="0"/>
                        </a:rPr>
                        <a:t>Placement</a:t>
                      </a:r>
                      <a:endParaRPr lang="en-US" sz="1600" u="none" kern="1200" spc="0" dirty="0">
                        <a:solidFill>
                          <a:schemeClr val="tx1"/>
                        </a:solidFill>
                        <a:effectLst/>
                        <a:latin typeface="+mn-lt"/>
                        <a:ea typeface="+mn-ea"/>
                        <a:cs typeface="+mn-cs"/>
                        <a:sym typeface="Georgia" panose="02040502050405020303" pitchFamily="18" charset="0"/>
                      </a:endParaRPr>
                    </a:p>
                  </a:txBody>
                  <a:tcPr marL="72000" marR="18288" marT="73152" marB="73152">
                    <a:lnL w="12700" cap="flat" cmpd="sng" algn="ctr">
                      <a:solidFill>
                        <a:schemeClr val="bg1"/>
                      </a:solidFill>
                      <a:prstDash val="sys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8195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u="none" strike="noStrike" kern="1200" cap="none" spc="0" normalizeH="0" baseline="0" noProof="0" dirty="0">
                          <a:ln>
                            <a:noFill/>
                          </a:ln>
                          <a:effectLst/>
                          <a:uLnTx/>
                          <a:uFillTx/>
                          <a:sym typeface="Georgia" panose="02040502050405020303" pitchFamily="18" charset="0"/>
                        </a:rPr>
                        <a:t>1: Adding 70 more medical conditions as triggers</a:t>
                      </a:r>
                      <a:endParaRPr kumimoji="0" lang="en-US" sz="1600" b="0" i="0" u="none" strike="noStrike" kern="1200" cap="none" spc="0" normalizeH="0" baseline="0" noProof="0" dirty="0">
                        <a:ln>
                          <a:noFill/>
                        </a:ln>
                        <a:solidFill>
                          <a:schemeClr val="tx1">
                            <a:lumMod val="100000"/>
                          </a:schemeClr>
                        </a:solidFill>
                        <a:effectLst/>
                        <a:uLnTx/>
                        <a:uFillTx/>
                        <a:latin typeface="+mn-lt"/>
                        <a:ea typeface="+mn-ea"/>
                        <a:cs typeface="+mn-cs"/>
                        <a:sym typeface="Georgia" panose="02040502050405020303" pitchFamily="18" charset="0"/>
                      </a:endParaRPr>
                    </a:p>
                  </a:txBody>
                  <a:tcPr marL="72000" marR="18288" marT="73152" marB="73152">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AU" sz="1600" u="none" dirty="0">
                          <a:effectLst/>
                        </a:rPr>
                        <a:t>31% increase</a:t>
                      </a:r>
                      <a:endParaRPr lang="en-AU" sz="1600" b="0" i="0" u="none" dirty="0">
                        <a:solidFill>
                          <a:schemeClr val="accent1">
                            <a:lumMod val="75000"/>
                            <a:lumOff val="25000"/>
                          </a:schemeClr>
                        </a:solidFill>
                        <a:effectLst/>
                        <a:latin typeface="+mn-lt"/>
                      </a:endParaRPr>
                    </a:p>
                  </a:txBody>
                  <a:tcPr marL="72000" marR="18288" marT="73152" marB="73152">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AU" sz="1600" u="none" dirty="0">
                          <a:effectLst/>
                        </a:rPr>
                        <a:t>Increased flow</a:t>
                      </a:r>
                      <a:br>
                        <a:rPr lang="en-AU" sz="1600" u="none" dirty="0">
                          <a:effectLst/>
                        </a:rPr>
                      </a:br>
                      <a:r>
                        <a:rPr lang="en-AU" sz="1600" u="none" dirty="0">
                          <a:effectLst/>
                        </a:rPr>
                        <a:t>to DES</a:t>
                      </a:r>
                      <a:r>
                        <a:rPr lang="en-AU" sz="1600" u="none" baseline="30000" dirty="0">
                          <a:effectLst/>
                        </a:rPr>
                        <a:t>1</a:t>
                      </a:r>
                      <a:endParaRPr lang="en-AU" sz="1600" b="0" i="0" u="none" dirty="0">
                        <a:solidFill>
                          <a:schemeClr val="tx1">
                            <a:lumMod val="100000"/>
                          </a:schemeClr>
                        </a:solidFill>
                        <a:effectLst/>
                        <a:latin typeface="+mn-lt"/>
                        <a:ea typeface="Times New Roman" panose="02020603050405020304" pitchFamily="18" charset="0"/>
                      </a:endParaRPr>
                    </a:p>
                  </a:txBody>
                  <a:tcPr marL="72000" marR="18288" marT="73152" marB="73152">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3717760"/>
                  </a:ext>
                </a:extLst>
              </a:tr>
              <a:tr h="8195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dirty="0">
                          <a:ln>
                            <a:noFill/>
                          </a:ln>
                          <a:effectLst/>
                          <a:uLnTx/>
                          <a:uFillTx/>
                          <a:sym typeface="Georgia" panose="02040502050405020303" pitchFamily="18" charset="0"/>
                        </a:rPr>
                        <a:t>2: Removing 16</a:t>
                      </a:r>
                      <a:br>
                        <a:rPr kumimoji="0" lang="en-US" sz="1600" u="none" strike="noStrike" kern="1200" cap="none" spc="0" normalizeH="0" baseline="0" dirty="0">
                          <a:ln>
                            <a:noFill/>
                          </a:ln>
                          <a:effectLst/>
                          <a:uLnTx/>
                          <a:uFillTx/>
                          <a:sym typeface="Georgia" panose="02040502050405020303" pitchFamily="18" charset="0"/>
                        </a:rPr>
                      </a:br>
                      <a:r>
                        <a:rPr kumimoji="0" lang="en-US" sz="1600" u="none" strike="noStrike" kern="1200" cap="none" spc="0" normalizeH="0" baseline="0" dirty="0">
                          <a:ln>
                            <a:noFill/>
                          </a:ln>
                          <a:effectLst/>
                          <a:uLnTx/>
                          <a:uFillTx/>
                          <a:sym typeface="Georgia" panose="02040502050405020303" pitchFamily="18" charset="0"/>
                        </a:rPr>
                        <a:t>current triggers</a:t>
                      </a:r>
                      <a:endParaRPr kumimoji="0" lang="en-US" sz="1600" b="0" i="0" u="none" strike="noStrike" kern="1200" cap="none" spc="0" normalizeH="0" baseline="0" dirty="0">
                        <a:ln>
                          <a:noFill/>
                        </a:ln>
                        <a:solidFill>
                          <a:schemeClr val="tx1">
                            <a:lumMod val="100000"/>
                          </a:schemeClr>
                        </a:solidFill>
                        <a:effectLst/>
                        <a:uLnTx/>
                        <a:uFillTx/>
                        <a:latin typeface="+mn-lt"/>
                        <a:ea typeface="+mn-ea"/>
                        <a:cs typeface="+mn-cs"/>
                        <a:sym typeface="Georgia" panose="02040502050405020303" pitchFamily="18" charset="0"/>
                      </a:endParaRPr>
                    </a:p>
                  </a:txBody>
                  <a:tcPr marL="72000" marR="18288" marT="73152" marB="7315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AU" sz="1600" u="none" dirty="0">
                          <a:effectLst/>
                        </a:rPr>
                        <a:t>9% decrease</a:t>
                      </a:r>
                      <a:endParaRPr lang="en-AU" sz="1600" b="0" i="0" u="none" dirty="0">
                        <a:solidFill>
                          <a:schemeClr val="accent3">
                            <a:lumMod val="50000"/>
                          </a:schemeClr>
                        </a:solidFill>
                        <a:effectLst/>
                        <a:latin typeface="+mn-lt"/>
                        <a:ea typeface="Times New Roman" panose="02020603050405020304" pitchFamily="18" charset="0"/>
                      </a:endParaRPr>
                    </a:p>
                  </a:txBody>
                  <a:tcPr marL="72000" marR="18288" marT="73152" marB="7315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AU" sz="1600" u="none" dirty="0">
                          <a:effectLst/>
                        </a:rPr>
                        <a:t>Imperceptible change</a:t>
                      </a:r>
                      <a:endParaRPr lang="en-AU" sz="1600" b="0" i="0" u="none" dirty="0">
                        <a:solidFill>
                          <a:schemeClr val="tx1">
                            <a:lumMod val="100000"/>
                          </a:schemeClr>
                        </a:solidFill>
                        <a:effectLst/>
                        <a:latin typeface="+mn-lt"/>
                        <a:ea typeface="Times New Roman" panose="02020603050405020304" pitchFamily="18" charset="0"/>
                      </a:endParaRPr>
                    </a:p>
                  </a:txBody>
                  <a:tcPr marL="72000" marR="18288" marT="73152" marB="7315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5040021"/>
                  </a:ext>
                </a:extLst>
              </a:tr>
              <a:tr h="8195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u="none" strike="noStrike" kern="1200" cap="none" spc="0" normalizeH="0" baseline="0" noProof="0" dirty="0">
                          <a:ln>
                            <a:noFill/>
                          </a:ln>
                          <a:effectLst/>
                          <a:uLnTx/>
                          <a:uFillTx/>
                          <a:sym typeface="Georgia" panose="02040502050405020303" pitchFamily="18" charset="0"/>
                        </a:rPr>
                        <a:t>3: 1 and 2 together</a:t>
                      </a:r>
                      <a:endParaRPr kumimoji="0" lang="en-US" sz="1600" b="0" i="0" u="none" strike="noStrike" kern="1200" cap="none" spc="0" normalizeH="0" baseline="0" noProof="0" dirty="0">
                        <a:ln>
                          <a:noFill/>
                        </a:ln>
                        <a:solidFill>
                          <a:schemeClr val="tx1">
                            <a:lumMod val="100000"/>
                          </a:schemeClr>
                        </a:solidFill>
                        <a:effectLst/>
                        <a:uLnTx/>
                        <a:uFillTx/>
                        <a:latin typeface="+mn-lt"/>
                        <a:ea typeface="+mn-ea"/>
                        <a:cs typeface="+mn-cs"/>
                        <a:sym typeface="Georgia" panose="02040502050405020303" pitchFamily="18" charset="0"/>
                      </a:endParaRPr>
                    </a:p>
                  </a:txBody>
                  <a:tcPr marL="72000" marR="18288" marT="73152" marB="73152">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AU" sz="1600" u="none" dirty="0">
                          <a:effectLst/>
                        </a:rPr>
                        <a:t>23% increase</a:t>
                      </a:r>
                      <a:endParaRPr lang="en-AU" sz="1600" b="0" i="0" u="none" dirty="0">
                        <a:solidFill>
                          <a:schemeClr val="accent1">
                            <a:lumMod val="75000"/>
                            <a:lumOff val="25000"/>
                          </a:schemeClr>
                        </a:solidFill>
                        <a:effectLst/>
                        <a:latin typeface="+mn-lt"/>
                        <a:ea typeface="Times New Roman" panose="02020603050405020304" pitchFamily="18" charset="0"/>
                      </a:endParaRPr>
                    </a:p>
                  </a:txBody>
                  <a:tcPr marL="72000" marR="18288" marT="73152" marB="73152">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Tx/>
                        <a:buFont typeface="Arial" panose="020B0604020202020204" pitchFamily="34" charset="0"/>
                        <a:buChar char="​"/>
                      </a:pPr>
                      <a:r>
                        <a:rPr lang="en-AU" sz="1600" u="none" dirty="0">
                          <a:effectLst/>
                        </a:rPr>
                        <a:t>Increased flow</a:t>
                      </a:r>
                      <a:br>
                        <a:rPr lang="en-AU" sz="1600" u="none" dirty="0">
                          <a:effectLst/>
                        </a:rPr>
                      </a:br>
                      <a:r>
                        <a:rPr lang="en-AU" sz="1600" u="none" dirty="0">
                          <a:effectLst/>
                        </a:rPr>
                        <a:t>to DES</a:t>
                      </a:r>
                      <a:r>
                        <a:rPr lang="en-AU" sz="1600" u="none" baseline="30000" dirty="0">
                          <a:effectLst/>
                        </a:rPr>
                        <a:t>1</a:t>
                      </a:r>
                      <a:endParaRPr lang="en-AU" sz="1600" b="0" i="0" u="none" dirty="0">
                        <a:solidFill>
                          <a:schemeClr val="tx1">
                            <a:lumMod val="100000"/>
                          </a:schemeClr>
                        </a:solidFill>
                        <a:effectLst/>
                        <a:latin typeface="+mn-lt"/>
                        <a:ea typeface="Times New Roman" panose="02020603050405020304" pitchFamily="18" charset="0"/>
                      </a:endParaRPr>
                    </a:p>
                  </a:txBody>
                  <a:tcPr marL="72000" marR="18288" marT="73152" marB="73152">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30339675"/>
                  </a:ext>
                </a:extLst>
              </a:tr>
            </a:tbl>
          </a:graphicData>
        </a:graphic>
      </p:graphicFrame>
      <p:sp>
        <p:nvSpPr>
          <p:cNvPr id="70" name="ee4pFootnotes">
            <a:extLst>
              <a:ext uri="{FF2B5EF4-FFF2-40B4-BE49-F238E27FC236}">
                <a16:creationId xmlns:a16="http://schemas.microsoft.com/office/drawing/2014/main" id="{1EB02886-9634-40C6-9DEB-55B44AF71FAF}"/>
              </a:ext>
            </a:extLst>
          </p:cNvPr>
          <p:cNvSpPr>
            <a:spLocks noChangeArrowheads="1"/>
          </p:cNvSpPr>
          <p:nvPr/>
        </p:nvSpPr>
        <p:spPr bwMode="auto">
          <a:xfrm>
            <a:off x="629999" y="6005942"/>
            <a:ext cx="10933201"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a:lnSpc>
                <a:spcPct val="90000"/>
              </a:lnSpc>
              <a:buAutoNum type="arabicPeriod"/>
            </a:pPr>
            <a:r>
              <a:rPr lang="en-AU" altLang="en-US" sz="1000" dirty="0">
                <a:solidFill>
                  <a:srgbClr val="7F7F7F">
                    <a:lumMod val="100000"/>
                  </a:srgbClr>
                </a:solidFill>
              </a:rPr>
              <a:t>Due to expected placement of job seekers with one or more of the 70 medical conditions</a:t>
            </a:r>
          </a:p>
          <a:p>
            <a:pPr>
              <a:lnSpc>
                <a:spcPct val="90000"/>
              </a:lnSpc>
            </a:pPr>
            <a:r>
              <a:rPr lang="en-US" sz="1000" dirty="0">
                <a:solidFill>
                  <a:srgbClr val="7F7F7F">
                    <a:lumMod val="100000"/>
                  </a:srgbClr>
                </a:solidFill>
                <a:sym typeface="Georgia" panose="02040502050405020303" pitchFamily="18" charset="0"/>
              </a:rPr>
              <a:t>Note: Definition of “Useful” ESAt Outcome </a:t>
            </a:r>
            <a:r>
              <a:rPr lang="en-AU" sz="1000" dirty="0">
                <a:solidFill>
                  <a:srgbClr val="7F7F7F">
                    <a:lumMod val="100000"/>
                  </a:srgbClr>
                </a:solidFill>
              </a:rPr>
              <a:t>includes if the job seeker was referred to jobactive Stream C, DES or another program; or a recommendation for a reduction in the job seeker's work capacity was made; or workplace support requirements were identified; or assessment of personal circumstances lead to identification of some impact on employment</a:t>
            </a:r>
            <a:endParaRPr lang="en-US" sz="1000" dirty="0">
              <a:solidFill>
                <a:srgbClr val="7F7F7F">
                  <a:lumMod val="100000"/>
                </a:srgbClr>
              </a:solidFill>
              <a:sym typeface="Georgia" panose="02040502050405020303" pitchFamily="18" charset="0"/>
            </a:endParaRPr>
          </a:p>
          <a:p>
            <a:pPr>
              <a:lnSpc>
                <a:spcPct val="90000"/>
              </a:lnSpc>
            </a:pPr>
            <a:r>
              <a:rPr lang="en-US" sz="1000" dirty="0">
                <a:solidFill>
                  <a:srgbClr val="7F7F7F">
                    <a:lumMod val="100000"/>
                  </a:srgbClr>
                </a:solidFill>
                <a:latin typeface="Georgia" panose="02040502050405020303" pitchFamily="18" charset="0"/>
                <a:sym typeface="Georgia" panose="02040502050405020303" pitchFamily="18" charset="0"/>
              </a:rPr>
              <a:t>Source: DESE ESAt Review</a:t>
            </a:r>
          </a:p>
        </p:txBody>
      </p:sp>
    </p:spTree>
    <p:custDataLst>
      <p:tags r:id="rId2"/>
    </p:custDataLst>
    <p:extLst>
      <p:ext uri="{BB962C8B-B14F-4D97-AF65-F5344CB8AC3E}">
        <p14:creationId xmlns:p14="http://schemas.microsoft.com/office/powerpoint/2010/main" val="2777069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83" name="think-cell Slide" r:id="rId7" imgW="286" imgH="286" progId="TCLayout.ActiveDocument.1">
                  <p:embed/>
                </p:oleObj>
              </mc:Choice>
              <mc:Fallback>
                <p:oleObj name="think-cell Slide" r:id="rId7" imgW="286" imgH="286" progId="TCLayout.ActiveDocument.1">
                  <p:embed/>
                  <p:pic>
                    <p:nvPicPr>
                      <p:cNvPr id="3" name="Object 2"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Change of Circumstances Review ESAts change program recommendation or work capacity 48 per cent of the time</a:t>
            </a:r>
          </a:p>
        </p:txBody>
      </p:sp>
      <p:sp>
        <p:nvSpPr>
          <p:cNvPr id="97" name="Oval 96">
            <a:extLst>
              <a:ext uri="{FF2B5EF4-FFF2-40B4-BE49-F238E27FC236}">
                <a16:creationId xmlns:a16="http://schemas.microsoft.com/office/drawing/2014/main" id="{4C4F853D-BCA7-4FD0-B86C-E41487C850B1}"/>
              </a:ext>
            </a:extLst>
          </p:cNvPr>
          <p:cNvSpPr>
            <a:spLocks/>
          </p:cNvSpPr>
          <p:nvPr/>
        </p:nvSpPr>
        <p:spPr>
          <a:xfrm>
            <a:off x="899613" y="2815436"/>
            <a:ext cx="1633632" cy="163363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r>
              <a:rPr lang="en-US" sz="2800" b="1" kern="0" dirty="0">
                <a:solidFill>
                  <a:srgbClr val="275D38"/>
                </a:solidFill>
                <a:sym typeface="Georgia" panose="02040502050405020303" pitchFamily="18" charset="0"/>
              </a:rPr>
              <a:t>13</a:t>
            </a:r>
          </a:p>
          <a:p>
            <a:pPr algn="ctr">
              <a:lnSpc>
                <a:spcPct val="95000"/>
              </a:lnSpc>
            </a:pPr>
            <a:r>
              <a:rPr lang="en-US" b="1" kern="0" dirty="0">
                <a:solidFill>
                  <a:srgbClr val="275D38"/>
                </a:solidFill>
                <a:sym typeface="Georgia" panose="02040502050405020303" pitchFamily="18" charset="0"/>
              </a:rPr>
              <a:t>per cent</a:t>
            </a:r>
            <a:br>
              <a:rPr lang="en-US" sz="2800" b="1" kern="0" dirty="0">
                <a:solidFill>
                  <a:srgbClr val="275D38"/>
                </a:solidFill>
                <a:sym typeface="Georgia" panose="02040502050405020303" pitchFamily="18" charset="0"/>
              </a:rPr>
            </a:br>
            <a:r>
              <a:rPr lang="en-US" kern="0" dirty="0">
                <a:sym typeface="Georgia" panose="02040502050405020303" pitchFamily="18" charset="0"/>
              </a:rPr>
              <a:t>of all ESAts</a:t>
            </a:r>
          </a:p>
        </p:txBody>
      </p:sp>
      <p:sp>
        <p:nvSpPr>
          <p:cNvPr id="96" name="TextBox 95">
            <a:extLst>
              <a:ext uri="{FF2B5EF4-FFF2-40B4-BE49-F238E27FC236}">
                <a16:creationId xmlns:a16="http://schemas.microsoft.com/office/drawing/2014/main" id="{6D0AAB9B-1A3C-44AD-B02A-0CDDEEAF3F9E}"/>
              </a:ext>
            </a:extLst>
          </p:cNvPr>
          <p:cNvSpPr txBox="1"/>
          <p:nvPr/>
        </p:nvSpPr>
        <p:spPr>
          <a:xfrm>
            <a:off x="677223" y="4511922"/>
            <a:ext cx="2078412" cy="923330"/>
          </a:xfrm>
          <a:prstGeom prst="rect">
            <a:avLst/>
          </a:prstGeom>
          <a:noFill/>
          <a:ln>
            <a:noFill/>
          </a:ln>
        </p:spPr>
        <p:txBody>
          <a:bodyPr wrap="square" lIns="91440" tIns="91440" rIns="91440" bIns="91440" rtlCol="0" anchor="t" anchorCtr="0">
            <a:spAutoFit/>
          </a:bodyPr>
          <a:lstStyle/>
          <a:p>
            <a:pPr algn="ctr"/>
            <a:r>
              <a:rPr lang="en-US" sz="1600" dirty="0">
                <a:solidFill>
                  <a:srgbClr val="275D38"/>
                </a:solidFill>
                <a:sym typeface="Georgia" panose="02040502050405020303" pitchFamily="18" charset="0"/>
              </a:rPr>
              <a:t>COCR ESAts are a material proportion of all ESAts </a:t>
            </a:r>
          </a:p>
        </p:txBody>
      </p:sp>
      <p:sp>
        <p:nvSpPr>
          <p:cNvPr id="99" name="Oval 98">
            <a:extLst>
              <a:ext uri="{FF2B5EF4-FFF2-40B4-BE49-F238E27FC236}">
                <a16:creationId xmlns:a16="http://schemas.microsoft.com/office/drawing/2014/main" id="{8FF30BB8-4C5D-4FB8-B4FB-FCFBE4A81211}"/>
              </a:ext>
            </a:extLst>
          </p:cNvPr>
          <p:cNvSpPr>
            <a:spLocks/>
          </p:cNvSpPr>
          <p:nvPr/>
        </p:nvSpPr>
        <p:spPr>
          <a:xfrm>
            <a:off x="3286414" y="2806254"/>
            <a:ext cx="1633632" cy="163363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r>
              <a:rPr lang="en-US" sz="2800" b="1" kern="0" dirty="0">
                <a:solidFill>
                  <a:srgbClr val="275D38"/>
                </a:solidFill>
                <a:sym typeface="Georgia" panose="02040502050405020303" pitchFamily="18" charset="0"/>
              </a:rPr>
              <a:t>80</a:t>
            </a:r>
          </a:p>
          <a:p>
            <a:pPr algn="ctr">
              <a:lnSpc>
                <a:spcPct val="95000"/>
              </a:lnSpc>
            </a:pPr>
            <a:r>
              <a:rPr lang="en-US" b="1" kern="0" dirty="0">
                <a:solidFill>
                  <a:srgbClr val="275D38"/>
                </a:solidFill>
                <a:sym typeface="Georgia" panose="02040502050405020303" pitchFamily="18" charset="0"/>
              </a:rPr>
              <a:t>per cent </a:t>
            </a:r>
            <a:r>
              <a:rPr lang="en-US" kern="0" dirty="0">
                <a:sym typeface="Georgia" panose="02040502050405020303" pitchFamily="18" charset="0"/>
              </a:rPr>
              <a:t>provider initiated</a:t>
            </a:r>
          </a:p>
        </p:txBody>
      </p:sp>
      <p:sp>
        <p:nvSpPr>
          <p:cNvPr id="95" name="TextBox 94">
            <a:extLst>
              <a:ext uri="{FF2B5EF4-FFF2-40B4-BE49-F238E27FC236}">
                <a16:creationId xmlns:a16="http://schemas.microsoft.com/office/drawing/2014/main" id="{334ED652-60B7-41DC-8501-7DAD160E0605}"/>
              </a:ext>
            </a:extLst>
          </p:cNvPr>
          <p:cNvSpPr txBox="1"/>
          <p:nvPr/>
        </p:nvSpPr>
        <p:spPr>
          <a:xfrm>
            <a:off x="3158498" y="4511922"/>
            <a:ext cx="1889465" cy="923330"/>
          </a:xfrm>
          <a:prstGeom prst="rect">
            <a:avLst/>
          </a:prstGeom>
          <a:noFill/>
        </p:spPr>
        <p:txBody>
          <a:bodyPr wrap="square" lIns="91440" tIns="91440" rIns="91440" bIns="91440" rtlCol="0" anchor="t" anchorCtr="0">
            <a:spAutoFit/>
          </a:bodyPr>
          <a:lstStyle/>
          <a:p>
            <a:pPr algn="ctr"/>
            <a:r>
              <a:rPr lang="en-US" sz="1600" dirty="0">
                <a:solidFill>
                  <a:srgbClr val="275D38"/>
                </a:solidFill>
                <a:sym typeface="Georgia" panose="02040502050405020303" pitchFamily="18" charset="0"/>
              </a:rPr>
              <a:t>Providers initiate majority of COCR ESAts</a:t>
            </a:r>
          </a:p>
        </p:txBody>
      </p:sp>
      <p:sp>
        <p:nvSpPr>
          <p:cNvPr id="87" name="TextBox 86">
            <a:extLst>
              <a:ext uri="{FF2B5EF4-FFF2-40B4-BE49-F238E27FC236}">
                <a16:creationId xmlns:a16="http://schemas.microsoft.com/office/drawing/2014/main" id="{5E9ADF70-0FD4-4C38-A75C-93AC737256F2}"/>
              </a:ext>
            </a:extLst>
          </p:cNvPr>
          <p:cNvSpPr txBox="1"/>
          <p:nvPr/>
        </p:nvSpPr>
        <p:spPr>
          <a:xfrm>
            <a:off x="5867063" y="1903914"/>
            <a:ext cx="5750087"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275D38"/>
                </a:solidFill>
                <a:sym typeface="Georgia" panose="02040502050405020303" pitchFamily="18" charset="0"/>
              </a:rPr>
              <a:t>COCR ESAts predominantly change program recommendation or work capacity in 48 per cent of assessments</a:t>
            </a:r>
          </a:p>
        </p:txBody>
      </p:sp>
      <p:sp>
        <p:nvSpPr>
          <p:cNvPr id="78" name="TextBox 77">
            <a:extLst>
              <a:ext uri="{FF2B5EF4-FFF2-40B4-BE49-F238E27FC236}">
                <a16:creationId xmlns:a16="http://schemas.microsoft.com/office/drawing/2014/main" id="{81833E89-9E5C-4151-BDA6-FACD8A9F0634}"/>
              </a:ext>
            </a:extLst>
          </p:cNvPr>
          <p:cNvSpPr txBox="1"/>
          <p:nvPr/>
        </p:nvSpPr>
        <p:spPr>
          <a:xfrm>
            <a:off x="5867063" y="2504794"/>
            <a:ext cx="3652838"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200" dirty="0">
                <a:solidFill>
                  <a:srgbClr val="000000"/>
                </a:solidFill>
                <a:sym typeface="Georgia" panose="02040502050405020303" pitchFamily="18" charset="0"/>
              </a:rPr>
              <a:t>Results of COCR ESAts, 2019-20 ('000)</a:t>
            </a:r>
          </a:p>
        </p:txBody>
      </p:sp>
      <p:pic>
        <p:nvPicPr>
          <p:cNvPr id="5" name="Picture 4" descr="Stacked 100% column chart depicting the percentage breakdown of all outcomes of COCR ESAts for 2019-2020. Change in program recommendation only is observed 19% of the time; change in work capacity only 15% of the time; change in both 14% of the time; and no recommended change 52% of the time.&#10;">
            <a:extLst>
              <a:ext uri="{FF2B5EF4-FFF2-40B4-BE49-F238E27FC236}">
                <a16:creationId xmlns:a16="http://schemas.microsoft.com/office/drawing/2014/main" id="{E7C97B5F-D30A-4644-B4B7-D1E73C68A765}"/>
              </a:ext>
            </a:extLst>
          </p:cNvPr>
          <p:cNvPicPr>
            <a:picLocks noChangeAspect="1"/>
          </p:cNvPicPr>
          <p:nvPr/>
        </p:nvPicPr>
        <p:blipFill>
          <a:blip r:embed="rId9"/>
          <a:stretch>
            <a:fillRect/>
          </a:stretch>
        </p:blipFill>
        <p:spPr>
          <a:xfrm>
            <a:off x="5867063" y="2893584"/>
            <a:ext cx="1883827" cy="2609314"/>
          </a:xfrm>
          <a:prstGeom prst="rect">
            <a:avLst/>
          </a:prstGeom>
        </p:spPr>
      </p:pic>
      <p:pic>
        <p:nvPicPr>
          <p:cNvPr id="6" name="Picture 5" descr="Stacked 100% column chart showing the percentage breakdown of program recommendation outcomes due to COCR reviews for 2019-20. 71% remain unchanged, 8% change from Jobactive to D-E-S and 3% change from D-E-S to jobactive.&#10;">
            <a:extLst>
              <a:ext uri="{FF2B5EF4-FFF2-40B4-BE49-F238E27FC236}">
                <a16:creationId xmlns:a16="http://schemas.microsoft.com/office/drawing/2014/main" id="{984250E2-292D-4E47-99F0-EF8D0BA69058}"/>
              </a:ext>
            </a:extLst>
          </p:cNvPr>
          <p:cNvPicPr>
            <a:picLocks noChangeAspect="1"/>
          </p:cNvPicPr>
          <p:nvPr/>
        </p:nvPicPr>
        <p:blipFill rotWithShape="1">
          <a:blip r:embed="rId10"/>
          <a:srcRect b="20000"/>
          <a:stretch/>
        </p:blipFill>
        <p:spPr>
          <a:xfrm>
            <a:off x="7682048" y="2893585"/>
            <a:ext cx="2828789" cy="2609314"/>
          </a:xfrm>
          <a:prstGeom prst="rect">
            <a:avLst/>
          </a:prstGeom>
        </p:spPr>
      </p:pic>
      <p:sp>
        <p:nvSpPr>
          <p:cNvPr id="23" name="TextBox 22">
            <a:extLst>
              <a:ext uri="{FF2B5EF4-FFF2-40B4-BE49-F238E27FC236}">
                <a16:creationId xmlns:a16="http://schemas.microsoft.com/office/drawing/2014/main" id="{04CBE723-72B9-4E82-AEE1-A60ECDAD22CA}"/>
              </a:ext>
            </a:extLst>
          </p:cNvPr>
          <p:cNvSpPr txBox="1"/>
          <p:nvPr/>
        </p:nvSpPr>
        <p:spPr>
          <a:xfrm>
            <a:off x="7929568" y="5513802"/>
            <a:ext cx="2456694"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sz="1200" dirty="0">
                <a:solidFill>
                  <a:srgbClr val="6E6F73"/>
                </a:solidFill>
                <a:sym typeface="Georgia" panose="02040502050405020303" pitchFamily="18" charset="0"/>
              </a:rPr>
              <a:t>Note recommendations for non-DES programs are not binding </a:t>
            </a:r>
            <a:br>
              <a:rPr lang="en-US" sz="1200" dirty="0">
                <a:solidFill>
                  <a:srgbClr val="6E6F73"/>
                </a:solidFill>
                <a:sym typeface="Georgia" panose="02040502050405020303" pitchFamily="18" charset="0"/>
              </a:rPr>
            </a:br>
            <a:r>
              <a:rPr lang="en-US" sz="1200" dirty="0">
                <a:solidFill>
                  <a:srgbClr val="6E6F73"/>
                </a:solidFill>
                <a:sym typeface="Georgia" panose="02040502050405020303" pitchFamily="18" charset="0"/>
              </a:rPr>
              <a:t>(see Section 3.3)</a:t>
            </a:r>
          </a:p>
        </p:txBody>
      </p:sp>
      <p:pic>
        <p:nvPicPr>
          <p:cNvPr id="9" name="Picture 8" descr="Stacked 100% column chart showing the percentage breakdown of changes in assessed work capacity following COCR reviews for 2019-20. Around 30% result in decreases in assessed work capacity, and around two-thirds leave work capacity unchanged. Very few result in an increase in assessed work capacity.&#10;">
            <a:extLst>
              <a:ext uri="{FF2B5EF4-FFF2-40B4-BE49-F238E27FC236}">
                <a16:creationId xmlns:a16="http://schemas.microsoft.com/office/drawing/2014/main" id="{D90F7651-93BD-4B3F-9DEE-7F0E8C4DAC20}"/>
              </a:ext>
            </a:extLst>
          </p:cNvPr>
          <p:cNvPicPr>
            <a:picLocks noChangeAspect="1"/>
          </p:cNvPicPr>
          <p:nvPr/>
        </p:nvPicPr>
        <p:blipFill>
          <a:blip r:embed="rId11"/>
          <a:stretch>
            <a:fillRect/>
          </a:stretch>
        </p:blipFill>
        <p:spPr>
          <a:xfrm>
            <a:off x="9588074" y="2893584"/>
            <a:ext cx="1975275" cy="2932430"/>
          </a:xfrm>
          <a:prstGeom prst="rect">
            <a:avLst/>
          </a:prstGeom>
        </p:spPr>
      </p:pic>
      <p:sp>
        <p:nvSpPr>
          <p:cNvPr id="70" name="ee4pFootnotes">
            <a:extLst>
              <a:ext uri="{FF2B5EF4-FFF2-40B4-BE49-F238E27FC236}">
                <a16:creationId xmlns:a16="http://schemas.microsoft.com/office/drawing/2014/main" id="{1EB02886-9634-40C6-9DEB-55B44AF71FAF}"/>
              </a:ext>
            </a:extLst>
          </p:cNvPr>
          <p:cNvSpPr>
            <a:spLocks noChangeArrowheads="1"/>
          </p:cNvSpPr>
          <p:nvPr/>
        </p:nvSpPr>
        <p:spPr bwMode="auto">
          <a:xfrm>
            <a:off x="630000" y="614444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Approximately 4295 Stream C participants sent for a COCR, 54 per cent (i.e. 2,311) resulted in a DES recommendation. 2. Other change includes changes involving outcomes such as unable to benefit, pathway activities or ADE </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10" name="Group 9">
            <a:extLst>
              <a:ext uri="{FF2B5EF4-FFF2-40B4-BE49-F238E27FC236}">
                <a16:creationId xmlns:a16="http://schemas.microsoft.com/office/drawing/2014/main" id="{90DDCE5C-A720-4294-A15C-5D02B4F26F7F}"/>
              </a:ext>
              <a:ext uri="{C183D7F6-B498-43B3-948B-1728B52AA6E4}">
                <adec:decorative xmlns:adec="http://schemas.microsoft.com/office/drawing/2017/decorative" val="1"/>
              </a:ext>
            </a:extLst>
          </p:cNvPr>
          <p:cNvGrpSpPr/>
          <p:nvPr/>
        </p:nvGrpSpPr>
        <p:grpSpPr>
          <a:xfrm>
            <a:off x="5259995" y="2262014"/>
            <a:ext cx="274320" cy="3598134"/>
            <a:chOff x="4340283" y="2506565"/>
            <a:chExt cx="274320" cy="3598134"/>
          </a:xfrm>
        </p:grpSpPr>
        <p:cxnSp>
          <p:nvCxnSpPr>
            <p:cNvPr id="62" name="Straight Connector 61">
              <a:extLst>
                <a:ext uri="{FF2B5EF4-FFF2-40B4-BE49-F238E27FC236}">
                  <a16:creationId xmlns:a16="http://schemas.microsoft.com/office/drawing/2014/main" id="{5A5ED1EE-1F2E-4DCC-829C-B40673BD74CE}"/>
                </a:ext>
              </a:extLst>
            </p:cNvPr>
            <p:cNvCxnSpPr/>
            <p:nvPr/>
          </p:nvCxnSpPr>
          <p:spPr>
            <a:xfrm>
              <a:off x="4477443" y="2506565"/>
              <a:ext cx="0" cy="3598134"/>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0A46E763-493F-4572-AEB8-9E92BB228B14}"/>
                </a:ext>
              </a:extLst>
            </p:cNvPr>
            <p:cNvGrpSpPr/>
            <p:nvPr/>
          </p:nvGrpSpPr>
          <p:grpSpPr>
            <a:xfrm>
              <a:off x="4340283" y="4168472"/>
              <a:ext cx="274320" cy="274320"/>
              <a:chOff x="5937564" y="3833745"/>
              <a:chExt cx="306171" cy="306910"/>
            </a:xfrm>
          </p:grpSpPr>
          <p:sp>
            <p:nvSpPr>
              <p:cNvPr id="64" name="Freeform 94">
                <a:extLst>
                  <a:ext uri="{FF2B5EF4-FFF2-40B4-BE49-F238E27FC236}">
                    <a16:creationId xmlns:a16="http://schemas.microsoft.com/office/drawing/2014/main" id="{941F1E2D-A95E-43C9-A7D4-CF8929F7779E}"/>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65" name="Freeform 95">
                <a:extLst>
                  <a:ext uri="{FF2B5EF4-FFF2-40B4-BE49-F238E27FC236}">
                    <a16:creationId xmlns:a16="http://schemas.microsoft.com/office/drawing/2014/main" id="{8F371D51-D860-465D-BFC5-2CFFB96C7022}"/>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sp>
        <p:nvSpPr>
          <p:cNvPr id="50" name="NavigationTriangle">
            <a:extLst>
              <a:ext uri="{FF2B5EF4-FFF2-40B4-BE49-F238E27FC236}">
                <a16:creationId xmlns:a16="http://schemas.microsoft.com/office/drawing/2014/main" id="{15B3A6FF-643D-444B-98DB-F9F549D00628}"/>
              </a:ext>
              <a:ext uri="{C183D7F6-B498-43B3-948B-1728B52AA6E4}">
                <adec:decorative xmlns:adec="http://schemas.microsoft.com/office/drawing/2017/decorative" val="1"/>
              </a:ext>
            </a:extLst>
          </p:cNvPr>
          <p:cNvSpPr/>
          <p:nvPr/>
        </p:nvSpPr>
        <p:spPr>
          <a:xfrm rot="16200000">
            <a:off x="11116165" y="-2779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60" name="NavigationIcon">
            <a:extLst>
              <a:ext uri="{FF2B5EF4-FFF2-40B4-BE49-F238E27FC236}">
                <a16:creationId xmlns:a16="http://schemas.microsoft.com/office/drawing/2014/main" id="{84922A1F-5D37-4F22-BB46-DE24E731D5D9}"/>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2652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
        <p:nvSpPr>
          <p:cNvPr id="146" name="TextBox 145">
            <a:extLst>
              <a:ext uri="{FF2B5EF4-FFF2-40B4-BE49-F238E27FC236}">
                <a16:creationId xmlns:a16="http://schemas.microsoft.com/office/drawing/2014/main" id="{450CED7A-B8F5-4204-8532-6CC3F4531F4F}"/>
              </a:ext>
              <a:ext uri="{C183D7F6-B498-43B3-948B-1728B52AA6E4}">
                <adec:decorative xmlns:adec="http://schemas.microsoft.com/office/drawing/2017/decorative" val="1"/>
              </a:ext>
            </a:extLst>
          </p:cNvPr>
          <p:cNvSpPr txBox="1"/>
          <p:nvPr/>
        </p:nvSpPr>
        <p:spPr>
          <a:xfrm>
            <a:off x="8664575" y="9990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chemeClr val="accent3">
                    <a:lumMod val="50000"/>
                  </a:schemeClr>
                </a:solidFill>
                <a:sym typeface="Georgia" panose="02040502050405020303" pitchFamily="18" charset="0"/>
              </a:rPr>
              <a:t>Change of Circumstances Review (COCR)</a:t>
            </a:r>
          </a:p>
        </p:txBody>
      </p:sp>
      <p:sp>
        <p:nvSpPr>
          <p:cNvPr id="145" name="Oval 20">
            <a:extLst>
              <a:ext uri="{FF2B5EF4-FFF2-40B4-BE49-F238E27FC236}">
                <a16:creationId xmlns:a16="http://schemas.microsoft.com/office/drawing/2014/main" id="{00634E3B-2E85-4C3B-904F-29B982FDDEB7}"/>
              </a:ext>
              <a:ext uri="{C183D7F6-B498-43B3-948B-1728B52AA6E4}">
                <adec:decorative xmlns:adec="http://schemas.microsoft.com/office/drawing/2017/decorative" val="1"/>
              </a:ext>
            </a:extLst>
          </p:cNvPr>
          <p:cNvSpPr>
            <a:spLocks noChangeAspect="1" noChangeArrowheads="1"/>
          </p:cNvSpPr>
          <p:nvPr/>
        </p:nvSpPr>
        <p:spPr bwMode="auto">
          <a:xfrm>
            <a:off x="8486405" y="111742"/>
            <a:ext cx="232945" cy="232945"/>
          </a:xfrm>
          <a:prstGeom prst="ellipse">
            <a:avLst/>
          </a:prstGeom>
          <a:solidFill>
            <a:srgbClr val="FF9221"/>
          </a:solidFill>
          <a:ln>
            <a:noFill/>
          </a:ln>
        </p:spPr>
        <p:txBody>
          <a:bodyPr vert="horz" wrap="square" lIns="0" tIns="0" rIns="0" bIns="0" numCol="1" anchor="ctr" anchorCtr="0" compatLnSpc="1">
            <a:prstTxWarp prst="textNoShape">
              <a:avLst/>
            </a:prstTxWarp>
          </a:bodyPr>
          <a:lstStyle/>
          <a:p>
            <a:pPr algn="ctr"/>
            <a:r>
              <a:rPr lang="en-US" sz="924" dirty="0">
                <a:sym typeface="Georgia" panose="02040502050405020303" pitchFamily="18" charset="0"/>
              </a:rPr>
              <a:t>2</a:t>
            </a:r>
          </a:p>
        </p:txBody>
      </p:sp>
    </p:spTree>
    <p:custDataLst>
      <p:tags r:id="rId2"/>
    </p:custDataLst>
    <p:extLst>
      <p:ext uri="{BB962C8B-B14F-4D97-AF65-F5344CB8AC3E}">
        <p14:creationId xmlns:p14="http://schemas.microsoft.com/office/powerpoint/2010/main" val="18078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42694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279"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F3AE07B9-EDCD-4B3A-998D-41DE0480B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1" y="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a:xfrm>
            <a:off x="630000" y="389980"/>
            <a:ext cx="10933350" cy="332399"/>
          </a:xfrm>
        </p:spPr>
        <p:txBody>
          <a:bodyPr vert="horz"/>
          <a:lstStyle/>
          <a:p>
            <a:r>
              <a:rPr lang="en-US" dirty="0">
                <a:latin typeface="+mj-lt"/>
                <a:sym typeface="Georgia" panose="02040502050405020303" pitchFamily="18" charset="0"/>
              </a:rPr>
              <a:t>Chapter-by-chapter overview</a:t>
            </a:r>
          </a:p>
        </p:txBody>
      </p:sp>
      <p:graphicFrame>
        <p:nvGraphicFramePr>
          <p:cNvPr id="3" name="Table 2">
            <a:extLst>
              <a:ext uri="{FF2B5EF4-FFF2-40B4-BE49-F238E27FC236}">
                <a16:creationId xmlns:a16="http://schemas.microsoft.com/office/drawing/2014/main" id="{0AA70A6D-3841-486F-AB22-0D089D048C24}"/>
              </a:ext>
            </a:extLst>
          </p:cNvPr>
          <p:cNvGraphicFramePr>
            <a:graphicFrameLocks noGrp="1"/>
          </p:cNvGraphicFramePr>
          <p:nvPr>
            <p:extLst>
              <p:ext uri="{D42A27DB-BD31-4B8C-83A1-F6EECF244321}">
                <p14:modId xmlns:p14="http://schemas.microsoft.com/office/powerpoint/2010/main" val="2394167301"/>
              </p:ext>
            </p:extLst>
          </p:nvPr>
        </p:nvGraphicFramePr>
        <p:xfrm>
          <a:off x="515700" y="1502340"/>
          <a:ext cx="10952400" cy="4511040"/>
        </p:xfrm>
        <a:graphic>
          <a:graphicData uri="http://schemas.openxmlformats.org/drawingml/2006/table">
            <a:tbl>
              <a:tblPr firstRow="1" bandRow="1">
                <a:tableStyleId>{5C22544A-7EE6-4342-B048-85BDC9FD1C3A}</a:tableStyleId>
              </a:tblPr>
              <a:tblGrid>
                <a:gridCol w="3865800">
                  <a:extLst>
                    <a:ext uri="{9D8B030D-6E8A-4147-A177-3AD203B41FA5}">
                      <a16:colId xmlns:a16="http://schemas.microsoft.com/office/drawing/2014/main" val="872864359"/>
                    </a:ext>
                  </a:extLst>
                </a:gridCol>
                <a:gridCol w="7086600">
                  <a:extLst>
                    <a:ext uri="{9D8B030D-6E8A-4147-A177-3AD203B41FA5}">
                      <a16:colId xmlns:a16="http://schemas.microsoft.com/office/drawing/2014/main" val="1572575431"/>
                    </a:ext>
                  </a:extLst>
                </a:gridCol>
              </a:tblGrid>
              <a:tr h="0">
                <a:tc>
                  <a:txBody>
                    <a:bodyPr/>
                    <a:lstStyle/>
                    <a:p>
                      <a:pPr algn="l"/>
                      <a:r>
                        <a:rPr kumimoji="0" lang="en-US" sz="1600" b="0" i="0" u="none" strike="noStrike" kern="1200" cap="none" spc="0" normalizeH="0" baseline="0" dirty="0">
                          <a:ln>
                            <a:noFill/>
                          </a:ln>
                          <a:solidFill>
                            <a:schemeClr val="tx2"/>
                          </a:solidFill>
                          <a:effectLst/>
                          <a:uLnTx/>
                          <a:uFillTx/>
                          <a:latin typeface="+mn-lt"/>
                          <a:ea typeface="+mn-ea"/>
                          <a:cs typeface="+mn-cs"/>
                        </a:rPr>
                        <a:t>Chapter</a:t>
                      </a:r>
                    </a:p>
                  </a:txBody>
                  <a:tcPr>
                    <a:lnB w="12700" cap="flat" cmpd="sng" algn="ctr">
                      <a:solidFill>
                        <a:schemeClr val="tx2"/>
                      </a:solidFill>
                      <a:prstDash val="solid"/>
                      <a:round/>
                      <a:headEnd type="none" w="med" len="med"/>
                      <a:tailEnd type="none" w="med" len="med"/>
                    </a:lnB>
                    <a:noFill/>
                  </a:tcPr>
                </a:tc>
                <a:tc>
                  <a:txBody>
                    <a:bodyPr/>
                    <a:lstStyle/>
                    <a:p>
                      <a:r>
                        <a:rPr kumimoji="0" lang="en-US" sz="1600" b="0" i="0" u="none" strike="noStrike" kern="1200" cap="none" spc="0" normalizeH="0" baseline="0" dirty="0">
                          <a:ln>
                            <a:noFill/>
                          </a:ln>
                          <a:solidFill>
                            <a:schemeClr val="tx2"/>
                          </a:solidFill>
                          <a:effectLst/>
                          <a:uLnTx/>
                          <a:uFillTx/>
                          <a:latin typeface="+mn-lt"/>
                          <a:ea typeface="+mn-ea"/>
                          <a:cs typeface="+mn-cs"/>
                        </a:rPr>
                        <a:t>Content</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472388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sym typeface="Georgia" panose="02040502050405020303" pitchFamily="18" charset="0"/>
                        </a:rPr>
                        <a:t>Chapter 1: Context and introduction</a:t>
                      </a:r>
                    </a:p>
                  </a:txBody>
                  <a:tcPr>
                    <a:lnR w="12700" cap="flat" cmpd="sng" algn="ctr">
                      <a:solidFill>
                        <a:schemeClr val="bg1">
                          <a:lumMod val="75000"/>
                        </a:schemeClr>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Description of flagship employment services programs and the role of ESAts and </a:t>
                      </a:r>
                      <a:r>
                        <a:rPr lang="en-US" sz="1200" b="0" i="0" u="none" kern="1200" spc="0" dirty="0" err="1">
                          <a:solidFill>
                            <a:srgbClr val="000000">
                              <a:lumMod val="100000"/>
                            </a:srgbClr>
                          </a:solidFill>
                          <a:latin typeface="+mn-lt"/>
                        </a:rPr>
                        <a:t>JSCIs</a:t>
                      </a:r>
                      <a:r>
                        <a:rPr lang="en-US" sz="1200" b="0" i="0" u="none" kern="1200" spc="0" dirty="0">
                          <a:solidFill>
                            <a:srgbClr val="000000">
                              <a:lumMod val="100000"/>
                            </a:srgbClr>
                          </a:solidFill>
                          <a:latin typeface="+mn-lt"/>
                        </a:rPr>
                        <a:t> in managing program access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Recent history of rapidly increasing caseload and spend in DES, alongside soft employment outcome growth, and the underlying causes of that growth</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Scope, timeline, and methodology of the ESAt Review</a:t>
                      </a:r>
                    </a:p>
                  </a:txBody>
                  <a:tcPr>
                    <a:lnL w="12700" cap="flat" cmpd="sng" algn="ctr">
                      <a:solidFill>
                        <a:schemeClr val="bg1">
                          <a:lumMod val="75000"/>
                        </a:schemeClr>
                      </a:solidFill>
                      <a:prstDash val="dot"/>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7572702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sym typeface="Georgia" panose="02040502050405020303" pitchFamily="18" charset="0"/>
                        </a:rPr>
                        <a:t>Chapter 2: Referrals (triggers and triaging)</a:t>
                      </a:r>
                    </a:p>
                  </a:txBody>
                  <a:tcPr>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Overview of the process by which ESAts are triggered (via new registrations / </a:t>
                      </a:r>
                      <a:r>
                        <a:rPr lang="en-US" sz="1200" b="0" i="0" u="none" kern="1200" spc="0" dirty="0" err="1">
                          <a:solidFill>
                            <a:srgbClr val="000000">
                              <a:lumMod val="100000"/>
                            </a:srgbClr>
                          </a:solidFill>
                          <a:latin typeface="+mn-lt"/>
                        </a:rPr>
                        <a:t>JSCIs</a:t>
                      </a:r>
                      <a:r>
                        <a:rPr lang="en-US" sz="1200" b="0" i="0" u="none" kern="1200" spc="0" dirty="0">
                          <a:solidFill>
                            <a:srgbClr val="000000">
                              <a:lumMod val="100000"/>
                            </a:srgbClr>
                          </a:solidFill>
                          <a:latin typeface="+mn-lt"/>
                        </a:rPr>
                        <a:t>, Change of Circumstance Reviews (</a:t>
                      </a:r>
                      <a:r>
                        <a:rPr lang="en-US" sz="1200" b="0" i="0" u="none" kern="1200" spc="0" dirty="0" err="1">
                          <a:solidFill>
                            <a:srgbClr val="000000">
                              <a:lumMod val="100000"/>
                            </a:srgbClr>
                          </a:solidFill>
                          <a:latin typeface="+mn-lt"/>
                        </a:rPr>
                        <a:t>COCRs</a:t>
                      </a:r>
                      <a:r>
                        <a:rPr lang="en-US" sz="1200" b="0" i="0" u="none" kern="1200" spc="0" dirty="0">
                          <a:solidFill>
                            <a:srgbClr val="000000">
                              <a:lumMod val="100000"/>
                            </a:srgbClr>
                          </a:solidFill>
                          <a:latin typeface="+mn-lt"/>
                        </a:rPr>
                        <a:t>), DES 18-Month Reviews, and DSP applications) and then triaged by Services Australia prior to assessment</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Pain points and opportunities for trigger reform: proposed removal of DES 18-Month Reviews, increased scrutiny of </a:t>
                      </a:r>
                      <a:r>
                        <a:rPr lang="en-US" sz="1200" b="0" i="0" u="none" kern="1200" spc="0" dirty="0" err="1">
                          <a:solidFill>
                            <a:srgbClr val="000000">
                              <a:lumMod val="100000"/>
                            </a:srgbClr>
                          </a:solidFill>
                          <a:latin typeface="+mn-lt"/>
                        </a:rPr>
                        <a:t>COCRs</a:t>
                      </a:r>
                      <a:endParaRPr lang="en-US" sz="1200" b="0" i="0" u="none" kern="1200" spc="0" dirty="0">
                        <a:solidFill>
                          <a:srgbClr val="000000">
                            <a:lumMod val="100000"/>
                          </a:srgbClr>
                        </a:solidFill>
                        <a:latin typeface="+mn-lt"/>
                      </a:endParaRP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Automation of triage efforts by Services Australia</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3682124566"/>
                  </a:ext>
                </a:extLst>
              </a:tr>
              <a:tr h="20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sym typeface="Georgia" panose="02040502050405020303" pitchFamily="18" charset="0"/>
                        </a:rPr>
                        <a:t>Chapter 3: Program recommendations and work capacity assessments</a:t>
                      </a:r>
                    </a:p>
                  </a:txBody>
                  <a:tcPr>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Observations from interviews and data regarding consistency and accuracy of ESAt assessments, for both program recommendations and work capacity</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Recommended approaches to tightening up ESAt guidelines, accompanying revisions to Quality Assurance to embed and support change, and enforcing ESAt outcomes</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14000216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sym typeface="Georgia" panose="02040502050405020303" pitchFamily="18" charset="0"/>
                        </a:rPr>
                        <a:t>Chapter 4: Further opportunities for change</a:t>
                      </a:r>
                    </a:p>
                  </a:txBody>
                  <a:tcPr>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Identification of the need for additional data to support ESAt design and DES eligibility policy decisions</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Considerations for ESAt design in the context of broader DES redesign</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1911439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sym typeface="Georgia" panose="02040502050405020303" pitchFamily="18" charset="0"/>
                        </a:rPr>
                        <a:t>Chapter 5: Impact assessment and proposed implementation</a:t>
                      </a:r>
                      <a:endParaRPr lang="en-AU" sz="1400" b="0" i="0" dirty="0">
                        <a:solidFill>
                          <a:schemeClr val="bg1"/>
                        </a:solidFill>
                        <a:latin typeface="+mn-lt"/>
                        <a:sym typeface="Georgia" panose="02040502050405020303" pitchFamily="18" charset="0"/>
                      </a:endParaRPr>
                    </a:p>
                  </a:txBody>
                  <a:tcPr>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solidFill>
                      <a:srgbClr val="275D38"/>
                    </a:solidFill>
                  </a:tcPr>
                </a:tc>
                <a:tc>
                  <a:txBody>
                    <a:bodyPr/>
                    <a:lstStyle/>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Scoping potential impact of changes on DES referral count and spend</a:t>
                      </a:r>
                    </a:p>
                    <a:p>
                      <a:pPr marL="324000" lvl="1" indent="-21600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rPr>
                        <a:t>Proposed timeline for recommendation implementation, including immediate next steps</a:t>
                      </a:r>
                    </a:p>
                  </a:txBody>
                  <a:tcPr>
                    <a:lnL w="12700" cap="flat" cmpd="sng" algn="ctr">
                      <a:solidFill>
                        <a:schemeClr val="bg1">
                          <a:lumMod val="75000"/>
                        </a:schemeClr>
                      </a:solidFill>
                      <a:prstDash val="dot"/>
                      <a:round/>
                      <a:headEnd type="none" w="med" len="med"/>
                      <a:tailEnd type="none" w="med" len="med"/>
                    </a:lnL>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noFill/>
                  </a:tcPr>
                </a:tc>
                <a:extLst>
                  <a:ext uri="{0D108BD9-81ED-4DB2-BD59-A6C34878D82A}">
                    <a16:rowId xmlns:a16="http://schemas.microsoft.com/office/drawing/2014/main" val="2047302271"/>
                  </a:ext>
                </a:extLst>
              </a:tr>
            </a:tbl>
          </a:graphicData>
        </a:graphic>
      </p:graphicFrame>
    </p:spTree>
    <p:extLst>
      <p:ext uri="{BB962C8B-B14F-4D97-AF65-F5344CB8AC3E}">
        <p14:creationId xmlns:p14="http://schemas.microsoft.com/office/powerpoint/2010/main" val="4220715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107" name="think-cell Slide" r:id="rId7" imgW="473" imgH="473" progId="TCLayout.ActiveDocument.1">
                  <p:embed/>
                </p:oleObj>
              </mc:Choice>
              <mc:Fallback>
                <p:oleObj name="think-cell Slide" r:id="rId7" imgW="473" imgH="473" progId="TCLayout.ActiveDocument.1">
                  <p:embed/>
                  <p:pic>
                    <p:nvPic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7" name="Rectangle 66">
            <a:extLst>
              <a:ext uri="{FF2B5EF4-FFF2-40B4-BE49-F238E27FC236}">
                <a16:creationId xmlns:a16="http://schemas.microsoft.com/office/drawing/2014/main" id="{55A46731-FCE4-4788-AC51-C1CC1836220F}"/>
              </a:ext>
              <a:ext uri="{C183D7F6-B498-43B3-948B-1728B52AA6E4}">
                <adec:decorative xmlns:adec="http://schemas.microsoft.com/office/drawing/2017/decorative" val="1"/>
              </a:ext>
            </a:extLst>
          </p:cNvPr>
          <p:cNvSpPr/>
          <p:nvPr/>
        </p:nvSpPr>
        <p:spPr>
          <a:xfrm>
            <a:off x="8898930" y="1715453"/>
            <a:ext cx="2664420" cy="4079875"/>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grpSp>
        <p:nvGrpSpPr>
          <p:cNvPr id="12" name="Group 11">
            <a:extLst>
              <a:ext uri="{C183D7F6-B498-43B3-948B-1728B52AA6E4}">
                <adec:decorative xmlns:adec="http://schemas.microsoft.com/office/drawing/2017/decorative" val="1"/>
              </a:ext>
            </a:extLst>
          </p:cNvPr>
          <p:cNvGrpSpPr/>
          <p:nvPr/>
        </p:nvGrpSpPr>
        <p:grpSpPr>
          <a:xfrm>
            <a:off x="9760426" y="1892117"/>
            <a:ext cx="941428" cy="941428"/>
            <a:chOff x="9760426" y="1892117"/>
            <a:chExt cx="941428" cy="941428"/>
          </a:xfrm>
        </p:grpSpPr>
        <p:sp>
          <p:nvSpPr>
            <p:cNvPr id="55" name="Oval 54">
              <a:extLst>
                <a:ext uri="{FF2B5EF4-FFF2-40B4-BE49-F238E27FC236}">
                  <a16:creationId xmlns:a16="http://schemas.microsoft.com/office/drawing/2014/main" id="{0F81782E-42C8-44B5-BC2E-2B0AC942546B}"/>
                </a:ext>
              </a:extLst>
            </p:cNvPr>
            <p:cNvSpPr/>
            <p:nvPr/>
          </p:nvSpPr>
          <p:spPr>
            <a:xfrm>
              <a:off x="9760426" y="1892117"/>
              <a:ext cx="941428" cy="941428"/>
            </a:xfrm>
            <a:prstGeom prst="ellipse">
              <a:avLst/>
            </a:prstGeom>
            <a:solidFill>
              <a:srgbClr val="F2F2F2"/>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79" name="Group 78">
              <a:extLst>
                <a:ext uri="{FF2B5EF4-FFF2-40B4-BE49-F238E27FC236}">
                  <a16:creationId xmlns:a16="http://schemas.microsoft.com/office/drawing/2014/main" id="{B237EB4D-1F36-459B-BFB4-FED2785BF1A5}"/>
                </a:ext>
              </a:extLst>
            </p:cNvPr>
            <p:cNvGrpSpPr>
              <a:grpSpLocks noChangeAspect="1"/>
            </p:cNvGrpSpPr>
            <p:nvPr/>
          </p:nvGrpSpPr>
          <p:grpSpPr>
            <a:xfrm>
              <a:off x="9860406" y="1992097"/>
              <a:ext cx="741469" cy="741469"/>
              <a:chOff x="5273675" y="2606675"/>
              <a:chExt cx="1644650" cy="1644650"/>
            </a:xfrm>
          </p:grpSpPr>
          <p:sp>
            <p:nvSpPr>
              <p:cNvPr id="80" name="AutoShape 3">
                <a:extLst>
                  <a:ext uri="{FF2B5EF4-FFF2-40B4-BE49-F238E27FC236}">
                    <a16:creationId xmlns:a16="http://schemas.microsoft.com/office/drawing/2014/main" id="{BCF39904-1B9F-43E9-995E-7B874C695224}"/>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nvGrpSpPr>
              <p:cNvPr id="81" name="Group 80">
                <a:extLst>
                  <a:ext uri="{FF2B5EF4-FFF2-40B4-BE49-F238E27FC236}">
                    <a16:creationId xmlns:a16="http://schemas.microsoft.com/office/drawing/2014/main" id="{851A1CF9-8E25-4174-8373-DD03AEA31E41}"/>
                  </a:ext>
                </a:extLst>
              </p:cNvPr>
              <p:cNvGrpSpPr/>
              <p:nvPr/>
            </p:nvGrpSpPr>
            <p:grpSpPr>
              <a:xfrm>
                <a:off x="5717381" y="2836863"/>
                <a:ext cx="757238" cy="1184275"/>
                <a:chOff x="5713413" y="2830513"/>
                <a:chExt cx="757238" cy="1184275"/>
              </a:xfrm>
            </p:grpSpPr>
            <p:sp>
              <p:nvSpPr>
                <p:cNvPr id="82" name="Freeform 5">
                  <a:extLst>
                    <a:ext uri="{FF2B5EF4-FFF2-40B4-BE49-F238E27FC236}">
                      <a16:creationId xmlns:a16="http://schemas.microsoft.com/office/drawing/2014/main" id="{E1FC0C4B-E17A-406F-9865-E9A7AB2F457A}"/>
                    </a:ext>
                  </a:extLst>
                </p:cNvPr>
                <p:cNvSpPr>
                  <a:spLocks/>
                </p:cNvSpPr>
                <p:nvPr/>
              </p:nvSpPr>
              <p:spPr bwMode="auto">
                <a:xfrm>
                  <a:off x="5883275" y="2830513"/>
                  <a:ext cx="425450" cy="223838"/>
                </a:xfrm>
                <a:custGeom>
                  <a:avLst/>
                  <a:gdLst>
                    <a:gd name="T0" fmla="*/ 509 w 596"/>
                    <a:gd name="T1" fmla="*/ 82 h 314"/>
                    <a:gd name="T2" fmla="*/ 298 w 596"/>
                    <a:gd name="T3" fmla="*/ 0 h 314"/>
                    <a:gd name="T4" fmla="*/ 87 w 596"/>
                    <a:gd name="T5" fmla="*/ 82 h 314"/>
                    <a:gd name="T6" fmla="*/ 0 w 596"/>
                    <a:gd name="T7" fmla="*/ 314 h 314"/>
                    <a:gd name="T8" fmla="*/ 0 w 596"/>
                    <a:gd name="T9" fmla="*/ 314 h 314"/>
                    <a:gd name="T10" fmla="*/ 44 w 596"/>
                    <a:gd name="T11" fmla="*/ 314 h 314"/>
                    <a:gd name="T12" fmla="*/ 44 w 596"/>
                    <a:gd name="T13" fmla="*/ 314 h 314"/>
                    <a:gd name="T14" fmla="*/ 298 w 596"/>
                    <a:gd name="T15" fmla="*/ 44 h 314"/>
                    <a:gd name="T16" fmla="*/ 552 w 596"/>
                    <a:gd name="T17" fmla="*/ 314 h 314"/>
                    <a:gd name="T18" fmla="*/ 552 w 596"/>
                    <a:gd name="T19" fmla="*/ 314 h 314"/>
                    <a:gd name="T20" fmla="*/ 596 w 596"/>
                    <a:gd name="T21" fmla="*/ 314 h 314"/>
                    <a:gd name="T22" fmla="*/ 596 w 596"/>
                    <a:gd name="T23" fmla="*/ 314 h 314"/>
                    <a:gd name="T24" fmla="*/ 509 w 596"/>
                    <a:gd name="T25" fmla="*/ 8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314">
                      <a:moveTo>
                        <a:pt x="509" y="82"/>
                      </a:moveTo>
                      <a:cubicBezTo>
                        <a:pt x="455" y="29"/>
                        <a:pt x="381" y="0"/>
                        <a:pt x="298" y="0"/>
                      </a:cubicBezTo>
                      <a:cubicBezTo>
                        <a:pt x="215" y="0"/>
                        <a:pt x="141" y="29"/>
                        <a:pt x="87" y="82"/>
                      </a:cubicBezTo>
                      <a:cubicBezTo>
                        <a:pt x="30" y="138"/>
                        <a:pt x="0" y="218"/>
                        <a:pt x="0" y="314"/>
                      </a:cubicBezTo>
                      <a:cubicBezTo>
                        <a:pt x="0" y="314"/>
                        <a:pt x="0" y="314"/>
                        <a:pt x="0" y="314"/>
                      </a:cubicBezTo>
                      <a:cubicBezTo>
                        <a:pt x="44" y="314"/>
                        <a:pt x="44" y="314"/>
                        <a:pt x="44" y="314"/>
                      </a:cubicBezTo>
                      <a:cubicBezTo>
                        <a:pt x="44" y="314"/>
                        <a:pt x="44" y="314"/>
                        <a:pt x="44" y="314"/>
                      </a:cubicBezTo>
                      <a:cubicBezTo>
                        <a:pt x="44" y="150"/>
                        <a:pt x="144" y="44"/>
                        <a:pt x="298" y="44"/>
                      </a:cubicBezTo>
                      <a:cubicBezTo>
                        <a:pt x="452" y="44"/>
                        <a:pt x="552" y="150"/>
                        <a:pt x="552" y="314"/>
                      </a:cubicBezTo>
                      <a:cubicBezTo>
                        <a:pt x="552" y="314"/>
                        <a:pt x="552" y="314"/>
                        <a:pt x="552" y="314"/>
                      </a:cubicBezTo>
                      <a:cubicBezTo>
                        <a:pt x="596" y="314"/>
                        <a:pt x="596" y="314"/>
                        <a:pt x="596" y="314"/>
                      </a:cubicBezTo>
                      <a:cubicBezTo>
                        <a:pt x="596" y="314"/>
                        <a:pt x="596" y="314"/>
                        <a:pt x="596" y="314"/>
                      </a:cubicBezTo>
                      <a:cubicBezTo>
                        <a:pt x="596" y="218"/>
                        <a:pt x="566" y="138"/>
                        <a:pt x="509" y="82"/>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sp>
              <p:nvSpPr>
                <p:cNvPr id="83" name="Freeform 6">
                  <a:extLst>
                    <a:ext uri="{FF2B5EF4-FFF2-40B4-BE49-F238E27FC236}">
                      <a16:creationId xmlns:a16="http://schemas.microsoft.com/office/drawing/2014/main" id="{B8804572-C7B9-444E-9E59-230B9E83F334}"/>
                    </a:ext>
                  </a:extLst>
                </p:cNvPr>
                <p:cNvSpPr>
                  <a:spLocks noEditPoints="1"/>
                </p:cNvSpPr>
                <p:nvPr/>
              </p:nvSpPr>
              <p:spPr bwMode="auto">
                <a:xfrm>
                  <a:off x="5713413" y="3086100"/>
                  <a:ext cx="757238" cy="928688"/>
                </a:xfrm>
                <a:custGeom>
                  <a:avLst/>
                  <a:gdLst>
                    <a:gd name="T0" fmla="*/ 1020 w 1060"/>
                    <a:gd name="T1" fmla="*/ 22 h 1301"/>
                    <a:gd name="T2" fmla="*/ 998 w 1060"/>
                    <a:gd name="T3" fmla="*/ 0 h 1301"/>
                    <a:gd name="T4" fmla="*/ 62 w 1060"/>
                    <a:gd name="T5" fmla="*/ 0 h 1301"/>
                    <a:gd name="T6" fmla="*/ 40 w 1060"/>
                    <a:gd name="T7" fmla="*/ 22 h 1301"/>
                    <a:gd name="T8" fmla="*/ 0 w 1060"/>
                    <a:gd name="T9" fmla="*/ 1279 h 1301"/>
                    <a:gd name="T10" fmla="*/ 22 w 1060"/>
                    <a:gd name="T11" fmla="*/ 1301 h 1301"/>
                    <a:gd name="T12" fmla="*/ 1038 w 1060"/>
                    <a:gd name="T13" fmla="*/ 1301 h 1301"/>
                    <a:gd name="T14" fmla="*/ 1060 w 1060"/>
                    <a:gd name="T15" fmla="*/ 1279 h 1301"/>
                    <a:gd name="T16" fmla="*/ 1020 w 1060"/>
                    <a:gd name="T17" fmla="*/ 22 h 1301"/>
                    <a:gd name="T18" fmla="*/ 622 w 1060"/>
                    <a:gd name="T19" fmla="*/ 800 h 1301"/>
                    <a:gd name="T20" fmla="*/ 557 w 1060"/>
                    <a:gd name="T21" fmla="*/ 837 h 1301"/>
                    <a:gd name="T22" fmla="*/ 557 w 1060"/>
                    <a:gd name="T23" fmla="*/ 898 h 1301"/>
                    <a:gd name="T24" fmla="*/ 497 w 1060"/>
                    <a:gd name="T25" fmla="*/ 898 h 1301"/>
                    <a:gd name="T26" fmla="*/ 497 w 1060"/>
                    <a:gd name="T27" fmla="*/ 842 h 1301"/>
                    <a:gd name="T28" fmla="*/ 414 w 1060"/>
                    <a:gd name="T29" fmla="*/ 815 h 1301"/>
                    <a:gd name="T30" fmla="*/ 439 w 1060"/>
                    <a:gd name="T31" fmla="*/ 754 h 1301"/>
                    <a:gd name="T32" fmla="*/ 518 w 1060"/>
                    <a:gd name="T33" fmla="*/ 782 h 1301"/>
                    <a:gd name="T34" fmla="*/ 578 w 1060"/>
                    <a:gd name="T35" fmla="*/ 741 h 1301"/>
                    <a:gd name="T36" fmla="*/ 563 w 1060"/>
                    <a:gd name="T37" fmla="*/ 702 h 1301"/>
                    <a:gd name="T38" fmla="*/ 505 w 1060"/>
                    <a:gd name="T39" fmla="*/ 662 h 1301"/>
                    <a:gd name="T40" fmla="*/ 447 w 1060"/>
                    <a:gd name="T41" fmla="*/ 627 h 1301"/>
                    <a:gd name="T42" fmla="*/ 423 w 1060"/>
                    <a:gd name="T43" fmla="*/ 593 h 1301"/>
                    <a:gd name="T44" fmla="*/ 415 w 1060"/>
                    <a:gd name="T45" fmla="*/ 549 h 1301"/>
                    <a:gd name="T46" fmla="*/ 437 w 1060"/>
                    <a:gd name="T47" fmla="*/ 487 h 1301"/>
                    <a:gd name="T48" fmla="*/ 497 w 1060"/>
                    <a:gd name="T49" fmla="*/ 450 h 1301"/>
                    <a:gd name="T50" fmla="*/ 497 w 1060"/>
                    <a:gd name="T51" fmla="*/ 403 h 1301"/>
                    <a:gd name="T52" fmla="*/ 557 w 1060"/>
                    <a:gd name="T53" fmla="*/ 403 h 1301"/>
                    <a:gd name="T54" fmla="*/ 557 w 1060"/>
                    <a:gd name="T55" fmla="*/ 448 h 1301"/>
                    <a:gd name="T56" fmla="*/ 628 w 1060"/>
                    <a:gd name="T57" fmla="*/ 471 h 1301"/>
                    <a:gd name="T58" fmla="*/ 608 w 1060"/>
                    <a:gd name="T59" fmla="*/ 530 h 1301"/>
                    <a:gd name="T60" fmla="*/ 532 w 1060"/>
                    <a:gd name="T61" fmla="*/ 504 h 1301"/>
                    <a:gd name="T62" fmla="*/ 496 w 1060"/>
                    <a:gd name="T63" fmla="*/ 517 h 1301"/>
                    <a:gd name="T64" fmla="*/ 483 w 1060"/>
                    <a:gd name="T65" fmla="*/ 549 h 1301"/>
                    <a:gd name="T66" fmla="*/ 556 w 1060"/>
                    <a:gd name="T67" fmla="*/ 617 h 1301"/>
                    <a:gd name="T68" fmla="*/ 611 w 1060"/>
                    <a:gd name="T69" fmla="*/ 652 h 1301"/>
                    <a:gd name="T70" fmla="*/ 637 w 1060"/>
                    <a:gd name="T71" fmla="*/ 689 h 1301"/>
                    <a:gd name="T72" fmla="*/ 646 w 1060"/>
                    <a:gd name="T73" fmla="*/ 736 h 1301"/>
                    <a:gd name="T74" fmla="*/ 622 w 1060"/>
                    <a:gd name="T75" fmla="*/ 80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0" h="1301">
                      <a:moveTo>
                        <a:pt x="1020" y="22"/>
                      </a:moveTo>
                      <a:cubicBezTo>
                        <a:pt x="1020" y="10"/>
                        <a:pt x="1010" y="0"/>
                        <a:pt x="998" y="0"/>
                      </a:cubicBezTo>
                      <a:cubicBezTo>
                        <a:pt x="62" y="0"/>
                        <a:pt x="62" y="0"/>
                        <a:pt x="62" y="0"/>
                      </a:cubicBezTo>
                      <a:cubicBezTo>
                        <a:pt x="50" y="0"/>
                        <a:pt x="40" y="10"/>
                        <a:pt x="40" y="22"/>
                      </a:cubicBezTo>
                      <a:cubicBezTo>
                        <a:pt x="0" y="1279"/>
                        <a:pt x="0" y="1279"/>
                        <a:pt x="0" y="1279"/>
                      </a:cubicBezTo>
                      <a:cubicBezTo>
                        <a:pt x="0" y="1291"/>
                        <a:pt x="10" y="1301"/>
                        <a:pt x="22" y="1301"/>
                      </a:cubicBezTo>
                      <a:cubicBezTo>
                        <a:pt x="1038" y="1301"/>
                        <a:pt x="1038" y="1301"/>
                        <a:pt x="1038" y="1301"/>
                      </a:cubicBezTo>
                      <a:cubicBezTo>
                        <a:pt x="1050" y="1301"/>
                        <a:pt x="1060" y="1291"/>
                        <a:pt x="1060" y="1279"/>
                      </a:cubicBezTo>
                      <a:lnTo>
                        <a:pt x="1020" y="22"/>
                      </a:lnTo>
                      <a:close/>
                      <a:moveTo>
                        <a:pt x="622" y="800"/>
                      </a:moveTo>
                      <a:cubicBezTo>
                        <a:pt x="607" y="818"/>
                        <a:pt x="585" y="831"/>
                        <a:pt x="557" y="837"/>
                      </a:cubicBezTo>
                      <a:cubicBezTo>
                        <a:pt x="557" y="898"/>
                        <a:pt x="557" y="898"/>
                        <a:pt x="557" y="898"/>
                      </a:cubicBezTo>
                      <a:cubicBezTo>
                        <a:pt x="497" y="898"/>
                        <a:pt x="497" y="898"/>
                        <a:pt x="497" y="898"/>
                      </a:cubicBezTo>
                      <a:cubicBezTo>
                        <a:pt x="497" y="842"/>
                        <a:pt x="497" y="842"/>
                        <a:pt x="497" y="842"/>
                      </a:cubicBezTo>
                      <a:cubicBezTo>
                        <a:pt x="467" y="840"/>
                        <a:pt x="439" y="831"/>
                        <a:pt x="414" y="815"/>
                      </a:cubicBezTo>
                      <a:cubicBezTo>
                        <a:pt x="439" y="754"/>
                        <a:pt x="439" y="754"/>
                        <a:pt x="439" y="754"/>
                      </a:cubicBezTo>
                      <a:cubicBezTo>
                        <a:pt x="466" y="773"/>
                        <a:pt x="492" y="782"/>
                        <a:pt x="518" y="782"/>
                      </a:cubicBezTo>
                      <a:cubicBezTo>
                        <a:pt x="558" y="782"/>
                        <a:pt x="578" y="769"/>
                        <a:pt x="578" y="741"/>
                      </a:cubicBezTo>
                      <a:cubicBezTo>
                        <a:pt x="578" y="727"/>
                        <a:pt x="573" y="714"/>
                        <a:pt x="563" y="702"/>
                      </a:cubicBezTo>
                      <a:cubicBezTo>
                        <a:pt x="553" y="690"/>
                        <a:pt x="533" y="677"/>
                        <a:pt x="505" y="662"/>
                      </a:cubicBezTo>
                      <a:cubicBezTo>
                        <a:pt x="476" y="648"/>
                        <a:pt x="457" y="636"/>
                        <a:pt x="447" y="627"/>
                      </a:cubicBezTo>
                      <a:cubicBezTo>
                        <a:pt x="436" y="617"/>
                        <a:pt x="429" y="606"/>
                        <a:pt x="423" y="593"/>
                      </a:cubicBezTo>
                      <a:cubicBezTo>
                        <a:pt x="418" y="580"/>
                        <a:pt x="415" y="566"/>
                        <a:pt x="415" y="549"/>
                      </a:cubicBezTo>
                      <a:cubicBezTo>
                        <a:pt x="415" y="526"/>
                        <a:pt x="422" y="505"/>
                        <a:pt x="437" y="487"/>
                      </a:cubicBezTo>
                      <a:cubicBezTo>
                        <a:pt x="452" y="469"/>
                        <a:pt x="472" y="456"/>
                        <a:pt x="497" y="450"/>
                      </a:cubicBezTo>
                      <a:cubicBezTo>
                        <a:pt x="497" y="403"/>
                        <a:pt x="497" y="403"/>
                        <a:pt x="497" y="403"/>
                      </a:cubicBezTo>
                      <a:cubicBezTo>
                        <a:pt x="557" y="403"/>
                        <a:pt x="557" y="403"/>
                        <a:pt x="557" y="403"/>
                      </a:cubicBezTo>
                      <a:cubicBezTo>
                        <a:pt x="557" y="448"/>
                        <a:pt x="557" y="448"/>
                        <a:pt x="557" y="448"/>
                      </a:cubicBezTo>
                      <a:cubicBezTo>
                        <a:pt x="589" y="451"/>
                        <a:pt x="613" y="459"/>
                        <a:pt x="628" y="471"/>
                      </a:cubicBezTo>
                      <a:cubicBezTo>
                        <a:pt x="608" y="530"/>
                        <a:pt x="608" y="530"/>
                        <a:pt x="608" y="530"/>
                      </a:cubicBezTo>
                      <a:cubicBezTo>
                        <a:pt x="584" y="513"/>
                        <a:pt x="559" y="504"/>
                        <a:pt x="532" y="504"/>
                      </a:cubicBezTo>
                      <a:cubicBezTo>
                        <a:pt x="517" y="504"/>
                        <a:pt x="504" y="508"/>
                        <a:pt x="496" y="517"/>
                      </a:cubicBezTo>
                      <a:cubicBezTo>
                        <a:pt x="487" y="525"/>
                        <a:pt x="483" y="536"/>
                        <a:pt x="483" y="549"/>
                      </a:cubicBezTo>
                      <a:cubicBezTo>
                        <a:pt x="483" y="571"/>
                        <a:pt x="507" y="594"/>
                        <a:pt x="556" y="617"/>
                      </a:cubicBezTo>
                      <a:cubicBezTo>
                        <a:pt x="581" y="630"/>
                        <a:pt x="600" y="642"/>
                        <a:pt x="611" y="652"/>
                      </a:cubicBezTo>
                      <a:cubicBezTo>
                        <a:pt x="623" y="663"/>
                        <a:pt x="631" y="675"/>
                        <a:pt x="637" y="689"/>
                      </a:cubicBezTo>
                      <a:cubicBezTo>
                        <a:pt x="643" y="703"/>
                        <a:pt x="646" y="719"/>
                        <a:pt x="646" y="736"/>
                      </a:cubicBezTo>
                      <a:cubicBezTo>
                        <a:pt x="646" y="760"/>
                        <a:pt x="638" y="782"/>
                        <a:pt x="622" y="80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grpSp>
      </p:grpSp>
      <p:sp>
        <p:nvSpPr>
          <p:cNvPr id="65" name="Rectangle 64">
            <a:extLst>
              <a:ext uri="{FF2B5EF4-FFF2-40B4-BE49-F238E27FC236}">
                <a16:creationId xmlns:a16="http://schemas.microsoft.com/office/drawing/2014/main" id="{6AA663F9-F36F-4015-BACE-7598AB777CC8}"/>
              </a:ext>
              <a:ext uri="{C183D7F6-B498-43B3-948B-1728B52AA6E4}">
                <adec:decorative xmlns:adec="http://schemas.microsoft.com/office/drawing/2017/decorative" val="1"/>
              </a:ext>
            </a:extLst>
          </p:cNvPr>
          <p:cNvSpPr/>
          <p:nvPr/>
        </p:nvSpPr>
        <p:spPr>
          <a:xfrm>
            <a:off x="6142620" y="1715453"/>
            <a:ext cx="2664420" cy="4079875"/>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grpSp>
        <p:nvGrpSpPr>
          <p:cNvPr id="10" name="Group 9">
            <a:extLst>
              <a:ext uri="{C183D7F6-B498-43B3-948B-1728B52AA6E4}">
                <adec:decorative xmlns:adec="http://schemas.microsoft.com/office/drawing/2017/decorative" val="1"/>
              </a:ext>
            </a:extLst>
          </p:cNvPr>
          <p:cNvGrpSpPr/>
          <p:nvPr/>
        </p:nvGrpSpPr>
        <p:grpSpPr>
          <a:xfrm>
            <a:off x="7004116" y="1892117"/>
            <a:ext cx="941428" cy="941428"/>
            <a:chOff x="7004116" y="1892117"/>
            <a:chExt cx="941428" cy="941428"/>
          </a:xfrm>
        </p:grpSpPr>
        <p:sp>
          <p:nvSpPr>
            <p:cNvPr id="47" name="Oval 46">
              <a:extLst>
                <a:ext uri="{FF2B5EF4-FFF2-40B4-BE49-F238E27FC236}">
                  <a16:creationId xmlns:a16="http://schemas.microsoft.com/office/drawing/2014/main" id="{551D6CBA-8348-437D-82DA-6D84B805AA3B}"/>
                </a:ext>
              </a:extLst>
            </p:cNvPr>
            <p:cNvSpPr/>
            <p:nvPr/>
          </p:nvSpPr>
          <p:spPr>
            <a:xfrm>
              <a:off x="7004116" y="1892117"/>
              <a:ext cx="941428" cy="941428"/>
            </a:xfrm>
            <a:prstGeom prst="ellipse">
              <a:avLst/>
            </a:prstGeom>
            <a:solidFill>
              <a:srgbClr val="F2F2F2"/>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75" name="bcgIcons_AbstractionInHiddenLayers">
              <a:extLst>
                <a:ext uri="{FF2B5EF4-FFF2-40B4-BE49-F238E27FC236}">
                  <a16:creationId xmlns:a16="http://schemas.microsoft.com/office/drawing/2014/main" id="{CC87D3D3-1AB6-49FB-91B0-A6B1325F1804}"/>
                </a:ext>
              </a:extLst>
            </p:cNvPr>
            <p:cNvGrpSpPr>
              <a:grpSpLocks noChangeAspect="1"/>
            </p:cNvGrpSpPr>
            <p:nvPr/>
          </p:nvGrpSpPr>
          <p:grpSpPr bwMode="auto">
            <a:xfrm>
              <a:off x="7104096" y="1991753"/>
              <a:ext cx="741469" cy="742157"/>
              <a:chOff x="1682" y="0"/>
              <a:chExt cx="4316" cy="4320"/>
            </a:xfrm>
          </p:grpSpPr>
          <p:sp>
            <p:nvSpPr>
              <p:cNvPr id="76" name="AutoShape 30">
                <a:extLst>
                  <a:ext uri="{FF2B5EF4-FFF2-40B4-BE49-F238E27FC236}">
                    <a16:creationId xmlns:a16="http://schemas.microsoft.com/office/drawing/2014/main" id="{F7D59B0D-5EF2-42CD-821F-E1FA73D37A0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sp>
            <p:nvSpPr>
              <p:cNvPr id="77" name="Freeform 32">
                <a:extLst>
                  <a:ext uri="{FF2B5EF4-FFF2-40B4-BE49-F238E27FC236}">
                    <a16:creationId xmlns:a16="http://schemas.microsoft.com/office/drawing/2014/main" id="{58512EA8-B92C-4255-9AAC-9D8B65D9DD04}"/>
                  </a:ext>
                </a:extLst>
              </p:cNvPr>
              <p:cNvSpPr>
                <a:spLocks noEditPoints="1"/>
              </p:cNvSpPr>
              <p:nvPr/>
            </p:nvSpPr>
            <p:spPr bwMode="auto">
              <a:xfrm>
                <a:off x="2111" y="1136"/>
                <a:ext cx="2145" cy="2044"/>
              </a:xfrm>
              <a:custGeom>
                <a:avLst/>
                <a:gdLst>
                  <a:gd name="T0" fmla="*/ 559 w 1145"/>
                  <a:gd name="T1" fmla="*/ 1052 h 1090"/>
                  <a:gd name="T2" fmla="*/ 559 w 1145"/>
                  <a:gd name="T3" fmla="*/ 1084 h 1090"/>
                  <a:gd name="T4" fmla="*/ 544 w 1145"/>
                  <a:gd name="T5" fmla="*/ 1090 h 1090"/>
                  <a:gd name="T6" fmla="*/ 528 w 1145"/>
                  <a:gd name="T7" fmla="*/ 1084 h 1090"/>
                  <a:gd name="T8" fmla="*/ 6 w 1145"/>
                  <a:gd name="T9" fmla="*/ 562 h 1090"/>
                  <a:gd name="T10" fmla="*/ 0 w 1145"/>
                  <a:gd name="T11" fmla="*/ 546 h 1090"/>
                  <a:gd name="T12" fmla="*/ 6 w 1145"/>
                  <a:gd name="T13" fmla="*/ 530 h 1090"/>
                  <a:gd name="T14" fmla="*/ 528 w 1145"/>
                  <a:gd name="T15" fmla="*/ 8 h 1090"/>
                  <a:gd name="T16" fmla="*/ 559 w 1145"/>
                  <a:gd name="T17" fmla="*/ 8 h 1090"/>
                  <a:gd name="T18" fmla="*/ 639 w 1145"/>
                  <a:gd name="T19" fmla="*/ 88 h 1090"/>
                  <a:gd name="T20" fmla="*/ 608 w 1145"/>
                  <a:gd name="T21" fmla="*/ 119 h 1090"/>
                  <a:gd name="T22" fmla="*/ 544 w 1145"/>
                  <a:gd name="T23" fmla="*/ 55 h 1090"/>
                  <a:gd name="T24" fmla="*/ 53 w 1145"/>
                  <a:gd name="T25" fmla="*/ 546 h 1090"/>
                  <a:gd name="T26" fmla="*/ 559 w 1145"/>
                  <a:gd name="T27" fmla="*/ 1052 h 1090"/>
                  <a:gd name="T28" fmla="*/ 306 w 1145"/>
                  <a:gd name="T29" fmla="*/ 546 h 1090"/>
                  <a:gd name="T30" fmla="*/ 797 w 1145"/>
                  <a:gd name="T31" fmla="*/ 55 h 1090"/>
                  <a:gd name="T32" fmla="*/ 861 w 1145"/>
                  <a:gd name="T33" fmla="*/ 119 h 1090"/>
                  <a:gd name="T34" fmla="*/ 892 w 1145"/>
                  <a:gd name="T35" fmla="*/ 88 h 1090"/>
                  <a:gd name="T36" fmla="*/ 812 w 1145"/>
                  <a:gd name="T37" fmla="*/ 8 h 1090"/>
                  <a:gd name="T38" fmla="*/ 781 w 1145"/>
                  <a:gd name="T39" fmla="*/ 8 h 1090"/>
                  <a:gd name="T40" fmla="*/ 259 w 1145"/>
                  <a:gd name="T41" fmla="*/ 530 h 1090"/>
                  <a:gd name="T42" fmla="*/ 259 w 1145"/>
                  <a:gd name="T43" fmla="*/ 562 h 1090"/>
                  <a:gd name="T44" fmla="*/ 781 w 1145"/>
                  <a:gd name="T45" fmla="*/ 1084 h 1090"/>
                  <a:gd name="T46" fmla="*/ 797 w 1145"/>
                  <a:gd name="T47" fmla="*/ 1090 h 1090"/>
                  <a:gd name="T48" fmla="*/ 812 w 1145"/>
                  <a:gd name="T49" fmla="*/ 1084 h 1090"/>
                  <a:gd name="T50" fmla="*/ 812 w 1145"/>
                  <a:gd name="T51" fmla="*/ 1052 h 1090"/>
                  <a:gd name="T52" fmla="*/ 306 w 1145"/>
                  <a:gd name="T53" fmla="*/ 546 h 1090"/>
                  <a:gd name="T54" fmla="*/ 559 w 1145"/>
                  <a:gd name="T55" fmla="*/ 546 h 1090"/>
                  <a:gd name="T56" fmla="*/ 1049 w 1145"/>
                  <a:gd name="T57" fmla="*/ 55 h 1090"/>
                  <a:gd name="T58" fmla="*/ 1114 w 1145"/>
                  <a:gd name="T59" fmla="*/ 119 h 1090"/>
                  <a:gd name="T60" fmla="*/ 1145 w 1145"/>
                  <a:gd name="T61" fmla="*/ 88 h 1090"/>
                  <a:gd name="T62" fmla="*/ 1065 w 1145"/>
                  <a:gd name="T63" fmla="*/ 8 h 1090"/>
                  <a:gd name="T64" fmla="*/ 1034 w 1145"/>
                  <a:gd name="T65" fmla="*/ 8 h 1090"/>
                  <a:gd name="T66" fmla="*/ 512 w 1145"/>
                  <a:gd name="T67" fmla="*/ 530 h 1090"/>
                  <a:gd name="T68" fmla="*/ 505 w 1145"/>
                  <a:gd name="T69" fmla="*/ 546 h 1090"/>
                  <a:gd name="T70" fmla="*/ 512 w 1145"/>
                  <a:gd name="T71" fmla="*/ 562 h 1090"/>
                  <a:gd name="T72" fmla="*/ 1034 w 1145"/>
                  <a:gd name="T73" fmla="*/ 1084 h 1090"/>
                  <a:gd name="T74" fmla="*/ 1049 w 1145"/>
                  <a:gd name="T75" fmla="*/ 1090 h 1090"/>
                  <a:gd name="T76" fmla="*/ 1065 w 1145"/>
                  <a:gd name="T77" fmla="*/ 1084 h 1090"/>
                  <a:gd name="T78" fmla="*/ 1065 w 1145"/>
                  <a:gd name="T79" fmla="*/ 1052 h 1090"/>
                  <a:gd name="T80" fmla="*/ 559 w 1145"/>
                  <a:gd name="T81" fmla="*/ 546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5" h="1090">
                    <a:moveTo>
                      <a:pt x="559" y="1052"/>
                    </a:moveTo>
                    <a:cubicBezTo>
                      <a:pt x="568" y="1061"/>
                      <a:pt x="568" y="1075"/>
                      <a:pt x="559" y="1084"/>
                    </a:cubicBezTo>
                    <a:cubicBezTo>
                      <a:pt x="555" y="1088"/>
                      <a:pt x="549" y="1090"/>
                      <a:pt x="544" y="1090"/>
                    </a:cubicBezTo>
                    <a:cubicBezTo>
                      <a:pt x="538" y="1090"/>
                      <a:pt x="532" y="1088"/>
                      <a:pt x="528" y="1084"/>
                    </a:cubicBezTo>
                    <a:cubicBezTo>
                      <a:pt x="6" y="562"/>
                      <a:pt x="6" y="562"/>
                      <a:pt x="6" y="562"/>
                    </a:cubicBezTo>
                    <a:cubicBezTo>
                      <a:pt x="2" y="557"/>
                      <a:pt x="0" y="552"/>
                      <a:pt x="0" y="546"/>
                    </a:cubicBezTo>
                    <a:cubicBezTo>
                      <a:pt x="0" y="540"/>
                      <a:pt x="2" y="535"/>
                      <a:pt x="6" y="530"/>
                    </a:cubicBezTo>
                    <a:cubicBezTo>
                      <a:pt x="528" y="8"/>
                      <a:pt x="528" y="8"/>
                      <a:pt x="528" y="8"/>
                    </a:cubicBezTo>
                    <a:cubicBezTo>
                      <a:pt x="537" y="0"/>
                      <a:pt x="551" y="0"/>
                      <a:pt x="559" y="8"/>
                    </a:cubicBezTo>
                    <a:cubicBezTo>
                      <a:pt x="639" y="88"/>
                      <a:pt x="639" y="88"/>
                      <a:pt x="639" y="88"/>
                    </a:cubicBezTo>
                    <a:cubicBezTo>
                      <a:pt x="608" y="119"/>
                      <a:pt x="608" y="119"/>
                      <a:pt x="608" y="119"/>
                    </a:cubicBezTo>
                    <a:cubicBezTo>
                      <a:pt x="544" y="55"/>
                      <a:pt x="544" y="55"/>
                      <a:pt x="544" y="55"/>
                    </a:cubicBezTo>
                    <a:cubicBezTo>
                      <a:pt x="53" y="546"/>
                      <a:pt x="53" y="546"/>
                      <a:pt x="53" y="546"/>
                    </a:cubicBezTo>
                    <a:lnTo>
                      <a:pt x="559" y="1052"/>
                    </a:lnTo>
                    <a:close/>
                    <a:moveTo>
                      <a:pt x="306" y="546"/>
                    </a:moveTo>
                    <a:cubicBezTo>
                      <a:pt x="797" y="55"/>
                      <a:pt x="797" y="55"/>
                      <a:pt x="797" y="55"/>
                    </a:cubicBezTo>
                    <a:cubicBezTo>
                      <a:pt x="861" y="119"/>
                      <a:pt x="861" y="119"/>
                      <a:pt x="861" y="119"/>
                    </a:cubicBezTo>
                    <a:cubicBezTo>
                      <a:pt x="892" y="88"/>
                      <a:pt x="892" y="88"/>
                      <a:pt x="892" y="88"/>
                    </a:cubicBezTo>
                    <a:cubicBezTo>
                      <a:pt x="812" y="8"/>
                      <a:pt x="812" y="8"/>
                      <a:pt x="812" y="8"/>
                    </a:cubicBezTo>
                    <a:cubicBezTo>
                      <a:pt x="804" y="0"/>
                      <a:pt x="790" y="0"/>
                      <a:pt x="781" y="8"/>
                    </a:cubicBezTo>
                    <a:cubicBezTo>
                      <a:pt x="259" y="530"/>
                      <a:pt x="259" y="530"/>
                      <a:pt x="259" y="530"/>
                    </a:cubicBezTo>
                    <a:cubicBezTo>
                      <a:pt x="250" y="539"/>
                      <a:pt x="250" y="553"/>
                      <a:pt x="259" y="562"/>
                    </a:cubicBezTo>
                    <a:cubicBezTo>
                      <a:pt x="781" y="1084"/>
                      <a:pt x="781" y="1084"/>
                      <a:pt x="781" y="1084"/>
                    </a:cubicBezTo>
                    <a:cubicBezTo>
                      <a:pt x="785" y="1088"/>
                      <a:pt x="791" y="1090"/>
                      <a:pt x="797" y="1090"/>
                    </a:cubicBezTo>
                    <a:cubicBezTo>
                      <a:pt x="802" y="1090"/>
                      <a:pt x="808" y="1088"/>
                      <a:pt x="812" y="1084"/>
                    </a:cubicBezTo>
                    <a:cubicBezTo>
                      <a:pt x="821" y="1075"/>
                      <a:pt x="821" y="1061"/>
                      <a:pt x="812" y="1052"/>
                    </a:cubicBezTo>
                    <a:lnTo>
                      <a:pt x="306" y="546"/>
                    </a:lnTo>
                    <a:close/>
                    <a:moveTo>
                      <a:pt x="559" y="546"/>
                    </a:moveTo>
                    <a:cubicBezTo>
                      <a:pt x="1049" y="55"/>
                      <a:pt x="1049" y="55"/>
                      <a:pt x="1049" y="55"/>
                    </a:cubicBezTo>
                    <a:cubicBezTo>
                      <a:pt x="1114" y="119"/>
                      <a:pt x="1114" y="119"/>
                      <a:pt x="1114" y="119"/>
                    </a:cubicBezTo>
                    <a:cubicBezTo>
                      <a:pt x="1145" y="88"/>
                      <a:pt x="1145" y="88"/>
                      <a:pt x="1145" y="88"/>
                    </a:cubicBezTo>
                    <a:cubicBezTo>
                      <a:pt x="1065" y="8"/>
                      <a:pt x="1065" y="8"/>
                      <a:pt x="1065" y="8"/>
                    </a:cubicBezTo>
                    <a:cubicBezTo>
                      <a:pt x="1056" y="0"/>
                      <a:pt x="1042" y="0"/>
                      <a:pt x="1034" y="8"/>
                    </a:cubicBezTo>
                    <a:cubicBezTo>
                      <a:pt x="512" y="530"/>
                      <a:pt x="512" y="530"/>
                      <a:pt x="512" y="530"/>
                    </a:cubicBezTo>
                    <a:cubicBezTo>
                      <a:pt x="508" y="535"/>
                      <a:pt x="505" y="540"/>
                      <a:pt x="505" y="546"/>
                    </a:cubicBezTo>
                    <a:cubicBezTo>
                      <a:pt x="505" y="552"/>
                      <a:pt x="508" y="557"/>
                      <a:pt x="512" y="562"/>
                    </a:cubicBezTo>
                    <a:cubicBezTo>
                      <a:pt x="1034" y="1084"/>
                      <a:pt x="1034" y="1084"/>
                      <a:pt x="1034" y="1084"/>
                    </a:cubicBezTo>
                    <a:cubicBezTo>
                      <a:pt x="1038" y="1088"/>
                      <a:pt x="1044" y="1090"/>
                      <a:pt x="1049" y="1090"/>
                    </a:cubicBezTo>
                    <a:cubicBezTo>
                      <a:pt x="1055" y="1090"/>
                      <a:pt x="1061" y="1088"/>
                      <a:pt x="1065" y="1084"/>
                    </a:cubicBezTo>
                    <a:cubicBezTo>
                      <a:pt x="1074" y="1075"/>
                      <a:pt x="1074" y="1061"/>
                      <a:pt x="1065" y="1052"/>
                    </a:cubicBezTo>
                    <a:lnTo>
                      <a:pt x="559" y="546"/>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sp>
            <p:nvSpPr>
              <p:cNvPr id="78" name="Freeform 33">
                <a:extLst>
                  <a:ext uri="{FF2B5EF4-FFF2-40B4-BE49-F238E27FC236}">
                    <a16:creationId xmlns:a16="http://schemas.microsoft.com/office/drawing/2014/main" id="{FB77FAC7-3C8F-405A-AFAD-C5B7CBC7C1BE}"/>
                  </a:ext>
                </a:extLst>
              </p:cNvPr>
              <p:cNvSpPr>
                <a:spLocks/>
              </p:cNvSpPr>
              <p:nvPr/>
            </p:nvSpPr>
            <p:spPr bwMode="auto">
              <a:xfrm>
                <a:off x="3531" y="1136"/>
                <a:ext cx="2038" cy="2044"/>
              </a:xfrm>
              <a:custGeom>
                <a:avLst/>
                <a:gdLst>
                  <a:gd name="T0" fmla="*/ 1082 w 1088"/>
                  <a:gd name="T1" fmla="*/ 530 h 1090"/>
                  <a:gd name="T2" fmla="*/ 560 w 1088"/>
                  <a:gd name="T3" fmla="*/ 8 h 1090"/>
                  <a:gd name="T4" fmla="*/ 529 w 1088"/>
                  <a:gd name="T5" fmla="*/ 8 h 1090"/>
                  <a:gd name="T6" fmla="*/ 7 w 1088"/>
                  <a:gd name="T7" fmla="*/ 530 h 1090"/>
                  <a:gd name="T8" fmla="*/ 0 w 1088"/>
                  <a:gd name="T9" fmla="*/ 546 h 1090"/>
                  <a:gd name="T10" fmla="*/ 7 w 1088"/>
                  <a:gd name="T11" fmla="*/ 562 h 1090"/>
                  <a:gd name="T12" fmla="*/ 529 w 1088"/>
                  <a:gd name="T13" fmla="*/ 1084 h 1090"/>
                  <a:gd name="T14" fmla="*/ 544 w 1088"/>
                  <a:gd name="T15" fmla="*/ 1090 h 1090"/>
                  <a:gd name="T16" fmla="*/ 560 w 1088"/>
                  <a:gd name="T17" fmla="*/ 1084 h 1090"/>
                  <a:gd name="T18" fmla="*/ 1082 w 1088"/>
                  <a:gd name="T19" fmla="*/ 562 h 1090"/>
                  <a:gd name="T20" fmla="*/ 1088 w 1088"/>
                  <a:gd name="T21" fmla="*/ 546 h 1090"/>
                  <a:gd name="T22" fmla="*/ 1082 w 1088"/>
                  <a:gd name="T23" fmla="*/ 53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8" h="1090">
                    <a:moveTo>
                      <a:pt x="1082" y="530"/>
                    </a:moveTo>
                    <a:cubicBezTo>
                      <a:pt x="560" y="8"/>
                      <a:pt x="560" y="8"/>
                      <a:pt x="560" y="8"/>
                    </a:cubicBezTo>
                    <a:cubicBezTo>
                      <a:pt x="551" y="0"/>
                      <a:pt x="537" y="0"/>
                      <a:pt x="529" y="8"/>
                    </a:cubicBezTo>
                    <a:cubicBezTo>
                      <a:pt x="7" y="530"/>
                      <a:pt x="7" y="530"/>
                      <a:pt x="7" y="530"/>
                    </a:cubicBezTo>
                    <a:cubicBezTo>
                      <a:pt x="3" y="535"/>
                      <a:pt x="0" y="540"/>
                      <a:pt x="0" y="546"/>
                    </a:cubicBezTo>
                    <a:cubicBezTo>
                      <a:pt x="0" y="552"/>
                      <a:pt x="3" y="557"/>
                      <a:pt x="7" y="562"/>
                    </a:cubicBezTo>
                    <a:cubicBezTo>
                      <a:pt x="529" y="1084"/>
                      <a:pt x="529" y="1084"/>
                      <a:pt x="529" y="1084"/>
                    </a:cubicBezTo>
                    <a:cubicBezTo>
                      <a:pt x="533" y="1088"/>
                      <a:pt x="539" y="1090"/>
                      <a:pt x="544" y="1090"/>
                    </a:cubicBezTo>
                    <a:cubicBezTo>
                      <a:pt x="550" y="1090"/>
                      <a:pt x="556" y="1088"/>
                      <a:pt x="560" y="1084"/>
                    </a:cubicBezTo>
                    <a:cubicBezTo>
                      <a:pt x="1082" y="562"/>
                      <a:pt x="1082" y="562"/>
                      <a:pt x="1082" y="562"/>
                    </a:cubicBezTo>
                    <a:cubicBezTo>
                      <a:pt x="1086" y="557"/>
                      <a:pt x="1088" y="552"/>
                      <a:pt x="1088" y="546"/>
                    </a:cubicBezTo>
                    <a:cubicBezTo>
                      <a:pt x="1088" y="540"/>
                      <a:pt x="1086" y="535"/>
                      <a:pt x="1082" y="53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grpSp>
      <p:sp>
        <p:nvSpPr>
          <p:cNvPr id="56" name="NavigationTriangle">
            <a:extLst>
              <a:ext uri="{FF2B5EF4-FFF2-40B4-BE49-F238E27FC236}">
                <a16:creationId xmlns:a16="http://schemas.microsoft.com/office/drawing/2014/main" id="{D58C8806-C408-40E3-A01D-9D0D34EB2557}"/>
              </a:ext>
              <a:ext uri="{C183D7F6-B498-43B3-948B-1728B52AA6E4}">
                <adec:decorative xmlns:adec="http://schemas.microsoft.com/office/drawing/2017/decorative" val="1"/>
              </a:ext>
            </a:extLst>
          </p:cNvPr>
          <p:cNvSpPr/>
          <p:nvPr/>
        </p:nvSpPr>
        <p:spPr>
          <a:xfrm rot="16200000">
            <a:off x="11116165" y="-2779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57" name="NavigationIcon">
            <a:extLst>
              <a:ext uri="{FF2B5EF4-FFF2-40B4-BE49-F238E27FC236}">
                <a16:creationId xmlns:a16="http://schemas.microsoft.com/office/drawing/2014/main" id="{8889F718-47A5-4F7F-857D-5F8D02979B85}"/>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2652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
        <p:nvSpPr>
          <p:cNvPr id="68" name="TextBox 67">
            <a:extLst>
              <a:ext uri="{FF2B5EF4-FFF2-40B4-BE49-F238E27FC236}">
                <a16:creationId xmlns:a16="http://schemas.microsoft.com/office/drawing/2014/main" id="{353A671E-EA55-4779-A373-35D5A7664CE7}"/>
              </a:ext>
              <a:ext uri="{C183D7F6-B498-43B3-948B-1728B52AA6E4}">
                <adec:decorative xmlns:adec="http://schemas.microsoft.com/office/drawing/2017/decorative" val="1"/>
              </a:ext>
            </a:extLst>
          </p:cNvPr>
          <p:cNvSpPr txBox="1"/>
          <p:nvPr/>
        </p:nvSpPr>
        <p:spPr>
          <a:xfrm>
            <a:off x="8664575" y="9990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chemeClr val="accent3">
                    <a:lumMod val="50000"/>
                  </a:schemeClr>
                </a:solidFill>
                <a:sym typeface="Georgia" panose="02040502050405020303" pitchFamily="18" charset="0"/>
              </a:rPr>
              <a:t>Change of Circumstances Review (COCR)</a:t>
            </a:r>
          </a:p>
        </p:txBody>
      </p:sp>
      <p:sp>
        <p:nvSpPr>
          <p:cNvPr id="71" name="Oval 20">
            <a:extLst>
              <a:ext uri="{FF2B5EF4-FFF2-40B4-BE49-F238E27FC236}">
                <a16:creationId xmlns:a16="http://schemas.microsoft.com/office/drawing/2014/main" id="{2D577DD7-E820-432C-B955-4F9E4E2D5693}"/>
              </a:ext>
              <a:ext uri="{C183D7F6-B498-43B3-948B-1728B52AA6E4}">
                <adec:decorative xmlns:adec="http://schemas.microsoft.com/office/drawing/2017/decorative" val="1"/>
              </a:ext>
            </a:extLst>
          </p:cNvPr>
          <p:cNvSpPr>
            <a:spLocks noChangeAspect="1" noChangeArrowheads="1"/>
          </p:cNvSpPr>
          <p:nvPr/>
        </p:nvSpPr>
        <p:spPr bwMode="auto">
          <a:xfrm>
            <a:off x="8486405" y="111742"/>
            <a:ext cx="232945" cy="232945"/>
          </a:xfrm>
          <a:prstGeom prst="ellipse">
            <a:avLst/>
          </a:prstGeom>
          <a:solidFill>
            <a:srgbClr val="FF9221"/>
          </a:solidFill>
          <a:ln>
            <a:noFill/>
          </a:ln>
        </p:spPr>
        <p:txBody>
          <a:bodyPr vert="horz" wrap="square" lIns="0" tIns="0" rIns="0" bIns="0" numCol="1" anchor="ctr" anchorCtr="0" compatLnSpc="1">
            <a:prstTxWarp prst="textNoShape">
              <a:avLst/>
            </a:prstTxWarp>
          </a:bodyPr>
          <a:lstStyle/>
          <a:p>
            <a:pPr algn="ctr"/>
            <a:r>
              <a:rPr lang="en-US" sz="924" dirty="0">
                <a:sym typeface="Georgia" panose="02040502050405020303" pitchFamily="18" charset="0"/>
              </a:rPr>
              <a:t>2</a:t>
            </a:r>
          </a:p>
        </p:txBody>
      </p:sp>
      <p:sp>
        <p:nvSpPr>
          <p:cNvPr id="6" name="Title 5"/>
          <p:cNvSpPr>
            <a:spLocks noGrp="1"/>
          </p:cNvSpPr>
          <p:nvPr>
            <p:ph type="title"/>
          </p:nvPr>
        </p:nvSpPr>
        <p:spPr/>
        <p:txBody>
          <a:bodyPr vert="horz"/>
          <a:lstStyle/>
          <a:p>
            <a:r>
              <a:rPr lang="en-US" dirty="0">
                <a:latin typeface="+mj-lt"/>
                <a:sym typeface="Georgia" panose="02040502050405020303" pitchFamily="18" charset="0"/>
              </a:rPr>
              <a:t>Recommend ongoing monitoring of COCR ESAts</a:t>
            </a:r>
          </a:p>
        </p:txBody>
      </p:sp>
      <p:sp>
        <p:nvSpPr>
          <p:cNvPr id="51" name="TextBox 50">
            <a:extLst>
              <a:ext uri="{FF2B5EF4-FFF2-40B4-BE49-F238E27FC236}">
                <a16:creationId xmlns:a16="http://schemas.microsoft.com/office/drawing/2014/main" id="{C09E0E80-2106-445C-B3EB-EDF66D9D75D9}"/>
              </a:ext>
            </a:extLst>
          </p:cNvPr>
          <p:cNvSpPr txBox="1"/>
          <p:nvPr/>
        </p:nvSpPr>
        <p:spPr>
          <a:xfrm>
            <a:off x="599520" y="1302061"/>
            <a:ext cx="6181179"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algn="ctr"/>
            <a:r>
              <a:rPr lang="en-US" dirty="0">
                <a:solidFill>
                  <a:srgbClr val="275D38"/>
                </a:solidFill>
                <a:sym typeface="Georgia" panose="02040502050405020303" pitchFamily="18" charset="0"/>
              </a:rPr>
              <a:t>Selected options to manage change of circumstances </a:t>
            </a:r>
            <a:r>
              <a:rPr lang="en-US" dirty="0" err="1">
                <a:solidFill>
                  <a:srgbClr val="275D38"/>
                </a:solidFill>
                <a:sym typeface="Georgia" panose="02040502050405020303" pitchFamily="18" charset="0"/>
              </a:rPr>
              <a:t>ESAts</a:t>
            </a:r>
            <a:endParaRPr lang="en-US" dirty="0">
              <a:solidFill>
                <a:srgbClr val="275D38"/>
              </a:solidFill>
              <a:sym typeface="Georgia" panose="02040502050405020303" pitchFamily="18" charset="0"/>
            </a:endParaRPr>
          </a:p>
        </p:txBody>
      </p:sp>
      <p:pic>
        <p:nvPicPr>
          <p:cNvPr id="3" name="Picture 2" descr="Recommended options are Clarify when to &#10;initiate COCR, and Increase reviews of provider COCRs">
            <a:extLst>
              <a:ext uri="{FF2B5EF4-FFF2-40B4-BE49-F238E27FC236}">
                <a16:creationId xmlns:a16="http://schemas.microsoft.com/office/drawing/2014/main" id="{3266899E-4822-4C99-A16F-D0E404832578}"/>
              </a:ext>
            </a:extLst>
          </p:cNvPr>
          <p:cNvPicPr>
            <a:picLocks noChangeAspect="1"/>
          </p:cNvPicPr>
          <p:nvPr/>
        </p:nvPicPr>
        <p:blipFill>
          <a:blip r:embed="rId9"/>
          <a:stretch>
            <a:fillRect/>
          </a:stretch>
        </p:blipFill>
        <p:spPr>
          <a:xfrm>
            <a:off x="598070" y="1661375"/>
            <a:ext cx="5487198" cy="4579191"/>
          </a:xfrm>
          <a:prstGeom prst="rect">
            <a:avLst/>
          </a:prstGeom>
        </p:spPr>
      </p:pic>
      <p:sp>
        <p:nvSpPr>
          <p:cNvPr id="54" name="Rectangle 53" descr="Recommended option 1">
            <a:extLst>
              <a:ext uri="{FF2B5EF4-FFF2-40B4-BE49-F238E27FC236}">
                <a16:creationId xmlns:a16="http://schemas.microsoft.com/office/drawing/2014/main" id="{4040FDBE-DB6A-4231-BE26-0A8BB10E4A62}"/>
              </a:ext>
            </a:extLst>
          </p:cNvPr>
          <p:cNvSpPr/>
          <p:nvPr/>
        </p:nvSpPr>
        <p:spPr>
          <a:xfrm>
            <a:off x="630000" y="1715453"/>
            <a:ext cx="2664420" cy="4079875"/>
          </a:xfrm>
          <a:prstGeom prst="rect">
            <a:avLst/>
          </a:prstGeom>
          <a:solidFill>
            <a:srgbClr val="F2F2F2"/>
          </a:solidFill>
          <a:ln w="19050" cap="rnd" cmpd="sng" algn="ctr">
            <a:noFill/>
            <a:prstDash val="sysDot"/>
            <a:round/>
            <a:headEnd type="none" w="med" len="med"/>
            <a:tailEnd type="none" w="med" len="med"/>
          </a:ln>
          <a:effectLst/>
          <a:extLst>
            <a:ext uri="{91240B29-F687-4F45-9708-019B960494DF}">
              <a14:hiddenLine xmlns:a14="http://schemas.microsoft.com/office/drawing/2010/main" w="19050" cap="rnd" cmpd="sng" algn="ctr">
                <a:solidFill>
                  <a:srgbClr val="78BE20"/>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a:endParaRPr lang="en-US" sz="1600" b="1" dirty="0">
              <a:solidFill>
                <a:srgbClr val="78BE20"/>
              </a:solidFill>
              <a:sym typeface="Georgia" panose="02040502050405020303" pitchFamily="18" charset="0"/>
            </a:endParaRPr>
          </a:p>
        </p:txBody>
      </p:sp>
      <p:sp>
        <p:nvSpPr>
          <p:cNvPr id="44" name="ee4pHeader1">
            <a:extLst>
              <a:ext uri="{FF2B5EF4-FFF2-40B4-BE49-F238E27FC236}">
                <a16:creationId xmlns:a16="http://schemas.microsoft.com/office/drawing/2014/main" id="{CA39630C-2CA7-493B-B9AA-B8290EE99D3B}"/>
              </a:ext>
            </a:extLst>
          </p:cNvPr>
          <p:cNvSpPr txBox="1"/>
          <p:nvPr/>
        </p:nvSpPr>
        <p:spPr>
          <a:xfrm>
            <a:off x="763878" y="2948213"/>
            <a:ext cx="2396664" cy="553998"/>
          </a:xfrm>
          <a:prstGeom prst="rect">
            <a:avLst/>
          </a:prstGeom>
          <a:noFill/>
          <a:ln cap="rnd">
            <a:noFill/>
          </a:ln>
        </p:spPr>
        <p:txBody>
          <a:bodyPr wrap="square" lIns="0" tIns="0" rIns="0" bIns="0" rtlCol="0" anchor="b" anchorCtr="0">
            <a:spAutoFit/>
          </a:bodyPr>
          <a:lstStyle/>
          <a:p>
            <a:pPr lvl="0" algn="ctr">
              <a:buClr>
                <a:srgbClr val="275D38">
                  <a:lumMod val="100000"/>
                </a:srgbClr>
              </a:buClr>
              <a:buSzPct val="100000"/>
              <a:buFont typeface="Trebuchet MS" panose="020B0603020202020204" pitchFamily="34" charset="0"/>
              <a:buChar char="​"/>
            </a:pPr>
            <a: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t>Clarify when to </a:t>
            </a:r>
            <a:b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br>
            <a: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t>initiate COCR</a:t>
            </a:r>
          </a:p>
        </p:txBody>
      </p:sp>
      <p:sp>
        <p:nvSpPr>
          <p:cNvPr id="39" name="ee4pContent1">
            <a:extLst>
              <a:ext uri="{FF2B5EF4-FFF2-40B4-BE49-F238E27FC236}">
                <a16:creationId xmlns:a16="http://schemas.microsoft.com/office/drawing/2014/main" id="{F0D5C915-BEB5-48AD-8A4F-000EEDAF2A9F}"/>
              </a:ext>
            </a:extLst>
          </p:cNvPr>
          <p:cNvSpPr txBox="1"/>
          <p:nvPr/>
        </p:nvSpPr>
        <p:spPr>
          <a:xfrm>
            <a:off x="763878" y="3663182"/>
            <a:ext cx="2396664" cy="1477328"/>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spcBef>
                <a:spcPts val="1200"/>
              </a:spcBef>
              <a:buClr>
                <a:srgbClr val="275D38">
                  <a:lumMod val="100000"/>
                </a:srgbClr>
              </a:buClr>
              <a:buSzPct val="100000"/>
            </a:pPr>
            <a:r>
              <a:rPr lang="en-US" sz="1600" dirty="0">
                <a:solidFill>
                  <a:srgbClr val="000000">
                    <a:lumMod val="100000"/>
                  </a:srgbClr>
                </a:solidFill>
                <a:latin typeface="+mn-lt"/>
                <a:sym typeface="Georgia" panose="02040502050405020303" pitchFamily="18" charset="0"/>
              </a:rPr>
              <a:t>For example, </a:t>
            </a:r>
            <a:r>
              <a:rPr lang="en-US" sz="1600" dirty="0" err="1">
                <a:solidFill>
                  <a:srgbClr val="000000">
                    <a:lumMod val="100000"/>
                  </a:srgbClr>
                </a:solidFill>
                <a:latin typeface="+mn-lt"/>
                <a:sym typeface="Georgia" panose="02040502050405020303" pitchFamily="18" charset="0"/>
              </a:rPr>
              <a:t>emphasise</a:t>
            </a:r>
            <a:r>
              <a:rPr lang="en-US" sz="1600" dirty="0">
                <a:solidFill>
                  <a:srgbClr val="000000">
                    <a:lumMod val="100000"/>
                  </a:srgbClr>
                </a:solidFill>
                <a:latin typeface="+mn-lt"/>
                <a:sym typeface="Georgia" panose="02040502050405020303" pitchFamily="18" charset="0"/>
              </a:rPr>
              <a:t> new medical evidence should only be actioned if it is likely to change required supports or work capacity</a:t>
            </a:r>
          </a:p>
        </p:txBody>
      </p:sp>
      <p:sp>
        <p:nvSpPr>
          <p:cNvPr id="64" name="Rectangle 63" descr="Recommended option 2">
            <a:extLst>
              <a:ext uri="{FF2B5EF4-FFF2-40B4-BE49-F238E27FC236}">
                <a16:creationId xmlns:a16="http://schemas.microsoft.com/office/drawing/2014/main" id="{76891BA1-B38F-431B-8B1D-D719B8E0FACD}"/>
              </a:ext>
            </a:extLst>
          </p:cNvPr>
          <p:cNvSpPr/>
          <p:nvPr/>
        </p:nvSpPr>
        <p:spPr>
          <a:xfrm>
            <a:off x="3386310" y="1715453"/>
            <a:ext cx="2664420" cy="4079875"/>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45" name="ee4pHeader2">
            <a:extLst>
              <a:ext uri="{FF2B5EF4-FFF2-40B4-BE49-F238E27FC236}">
                <a16:creationId xmlns:a16="http://schemas.microsoft.com/office/drawing/2014/main" id="{EE2BEF3D-80C4-4895-BA46-EDDCDFFE2D2B}"/>
              </a:ext>
            </a:extLst>
          </p:cNvPr>
          <p:cNvSpPr txBox="1"/>
          <p:nvPr/>
        </p:nvSpPr>
        <p:spPr>
          <a:xfrm>
            <a:off x="3520188" y="2948213"/>
            <a:ext cx="2396664" cy="553998"/>
          </a:xfrm>
          <a:prstGeom prst="rect">
            <a:avLst/>
          </a:prstGeom>
          <a:noFill/>
          <a:ln cap="rnd">
            <a:noFill/>
          </a:ln>
        </p:spPr>
        <p:txBody>
          <a:bodyPr wrap="square" lIns="0" tIns="0" rIns="0" bIns="0" rtlCol="0" anchor="b" anchorCtr="0">
            <a:spAutoFit/>
          </a:bodyPr>
          <a:lstStyle/>
          <a:p>
            <a:pPr lvl="0" algn="ctr">
              <a:buClr>
                <a:srgbClr val="275D38">
                  <a:lumMod val="100000"/>
                </a:srgbClr>
              </a:buClr>
              <a:buSzPct val="100000"/>
              <a:buFont typeface="Trebuchet MS" panose="020B0603020202020204" pitchFamily="34" charset="0"/>
              <a:buChar char="​"/>
            </a:pPr>
            <a:r>
              <a:rPr lang="en-AU" dirty="0">
                <a:solidFill>
                  <a:srgbClr val="275D38"/>
                </a:solidFill>
                <a:sym typeface="Georgia" panose="02040502050405020303" pitchFamily="18" charset="0"/>
              </a:rPr>
              <a:t>Increase reviews of </a:t>
            </a:r>
            <a:br>
              <a:rPr lang="en-AU" dirty="0">
                <a:solidFill>
                  <a:srgbClr val="275D38"/>
                </a:solidFill>
                <a:sym typeface="Georgia" panose="02040502050405020303" pitchFamily="18" charset="0"/>
              </a:rPr>
            </a:br>
            <a:r>
              <a:rPr lang="en-AU" dirty="0">
                <a:solidFill>
                  <a:srgbClr val="275D38"/>
                </a:solidFill>
                <a:sym typeface="Georgia" panose="02040502050405020303" pitchFamily="18" charset="0"/>
              </a:rPr>
              <a:t>provider </a:t>
            </a:r>
            <a:r>
              <a:rPr lang="en-AU" dirty="0" err="1">
                <a:solidFill>
                  <a:srgbClr val="275D38"/>
                </a:solidFill>
                <a:sym typeface="Georgia" panose="02040502050405020303" pitchFamily="18" charset="0"/>
              </a:rPr>
              <a:t>COCRs</a:t>
            </a:r>
            <a:endPar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endParaRPr>
          </a:p>
        </p:txBody>
      </p:sp>
      <p:sp>
        <p:nvSpPr>
          <p:cNvPr id="40" name="ee4pContent2">
            <a:extLst>
              <a:ext uri="{FF2B5EF4-FFF2-40B4-BE49-F238E27FC236}">
                <a16:creationId xmlns:a16="http://schemas.microsoft.com/office/drawing/2014/main" id="{57D75B65-1504-4435-89F1-387A49C68378}"/>
              </a:ext>
            </a:extLst>
          </p:cNvPr>
          <p:cNvSpPr txBox="1"/>
          <p:nvPr/>
        </p:nvSpPr>
        <p:spPr>
          <a:xfrm>
            <a:off x="3520188" y="3663182"/>
            <a:ext cx="2396664" cy="98488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spcBef>
                <a:spcPts val="1200"/>
              </a:spcBef>
              <a:buClr>
                <a:srgbClr val="275D38">
                  <a:lumMod val="100000"/>
                </a:srgbClr>
              </a:buClr>
              <a:buSzPct val="100000"/>
              <a:buFont typeface="Trebuchet MS" panose="020B0603020202020204" pitchFamily="34" charset="0"/>
              <a:buChar char="​"/>
            </a:pPr>
            <a:r>
              <a:rPr lang="en-US" sz="1600" dirty="0">
                <a:solidFill>
                  <a:srgbClr val="000000">
                    <a:lumMod val="100000"/>
                  </a:srgbClr>
                </a:solidFill>
                <a:latin typeface="+mn-lt"/>
                <a:sym typeface="Georgia" panose="02040502050405020303" pitchFamily="18" charset="0"/>
              </a:rPr>
              <a:t>Provide feedback to providers with high COCR ESAt referrals and low probability of changes</a:t>
            </a:r>
          </a:p>
        </p:txBody>
      </p:sp>
      <p:sp>
        <p:nvSpPr>
          <p:cNvPr id="46" name="ee4pHeader3">
            <a:extLst>
              <a:ext uri="{FF2B5EF4-FFF2-40B4-BE49-F238E27FC236}">
                <a16:creationId xmlns:a16="http://schemas.microsoft.com/office/drawing/2014/main" id="{171457BF-ED98-4F49-8142-E0D6125F1D1F}"/>
              </a:ext>
            </a:extLst>
          </p:cNvPr>
          <p:cNvSpPr txBox="1"/>
          <p:nvPr/>
        </p:nvSpPr>
        <p:spPr>
          <a:xfrm>
            <a:off x="6276498" y="2959099"/>
            <a:ext cx="2396664" cy="553998"/>
          </a:xfrm>
          <a:prstGeom prst="rect">
            <a:avLst/>
          </a:prstGeom>
          <a:noFill/>
          <a:ln cap="rnd">
            <a:noFill/>
          </a:ln>
        </p:spPr>
        <p:txBody>
          <a:bodyPr wrap="square" lIns="0" tIns="0" rIns="0" bIns="0" rtlCol="0" anchor="b" anchorCtr="0">
            <a:spAutoFit/>
          </a:bodyPr>
          <a:lstStyle/>
          <a:p>
            <a:pPr lvl="0" algn="ctr">
              <a:buClr>
                <a:srgbClr val="275D38">
                  <a:lumMod val="100000"/>
                </a:srgbClr>
              </a:buClr>
              <a:buSzPct val="100000"/>
              <a:buFont typeface="Trebuchet MS" panose="020B0603020202020204" pitchFamily="34" charset="0"/>
              <a:buChar char="​"/>
            </a:pPr>
            <a: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t>Services Australia review prior to ESAt</a:t>
            </a:r>
          </a:p>
        </p:txBody>
      </p:sp>
      <p:sp>
        <p:nvSpPr>
          <p:cNvPr id="41" name="ee4pContent3">
            <a:extLst>
              <a:ext uri="{FF2B5EF4-FFF2-40B4-BE49-F238E27FC236}">
                <a16:creationId xmlns:a16="http://schemas.microsoft.com/office/drawing/2014/main" id="{62ABADEE-EEA5-45D2-8581-71E0C546759B}"/>
              </a:ext>
            </a:extLst>
          </p:cNvPr>
          <p:cNvSpPr txBox="1"/>
          <p:nvPr/>
        </p:nvSpPr>
        <p:spPr>
          <a:xfrm>
            <a:off x="6276498" y="3663182"/>
            <a:ext cx="2396664" cy="73866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spcBef>
                <a:spcPts val="1200"/>
              </a:spcBef>
              <a:buClr>
                <a:srgbClr val="275D38">
                  <a:lumMod val="100000"/>
                </a:srgbClr>
              </a:buClr>
              <a:buSzPct val="100000"/>
              <a:buFont typeface="Trebuchet MS" panose="020B0603020202020204" pitchFamily="34" charset="0"/>
              <a:buChar char="​"/>
            </a:pPr>
            <a:r>
              <a:rPr lang="en-US" sz="1600" dirty="0">
                <a:solidFill>
                  <a:srgbClr val="000000">
                    <a:lumMod val="100000"/>
                  </a:srgbClr>
                </a:solidFill>
                <a:latin typeface="+mn-lt"/>
                <a:sym typeface="Georgia" panose="02040502050405020303" pitchFamily="18" charset="0"/>
              </a:rPr>
              <a:t>Services Australia officers review requests prior to ESAt being conducted</a:t>
            </a:r>
          </a:p>
        </p:txBody>
      </p:sp>
      <p:sp>
        <p:nvSpPr>
          <p:cNvPr id="48" name="ee4pHeader5">
            <a:extLst>
              <a:ext uri="{FF2B5EF4-FFF2-40B4-BE49-F238E27FC236}">
                <a16:creationId xmlns:a16="http://schemas.microsoft.com/office/drawing/2014/main" id="{8998F81F-A832-4B81-8EB7-2A2AB785FE7A}"/>
              </a:ext>
            </a:extLst>
          </p:cNvPr>
          <p:cNvSpPr txBox="1"/>
          <p:nvPr/>
        </p:nvSpPr>
        <p:spPr>
          <a:xfrm>
            <a:off x="9032808" y="2959099"/>
            <a:ext cx="2396664" cy="553998"/>
          </a:xfrm>
          <a:prstGeom prst="rect">
            <a:avLst/>
          </a:prstGeom>
          <a:noFill/>
          <a:ln cap="rnd">
            <a:noFill/>
          </a:ln>
        </p:spPr>
        <p:txBody>
          <a:bodyPr wrap="square" lIns="0" tIns="0" rIns="0" bIns="0" rtlCol="0" anchor="b" anchorCtr="0">
            <a:spAutoFit/>
          </a:bodyPr>
          <a:lstStyle/>
          <a:p>
            <a:pPr lvl="0" algn="ctr">
              <a:buClr>
                <a:srgbClr val="275D38">
                  <a:lumMod val="100000"/>
                </a:srgbClr>
              </a:buClr>
              <a:buSzPct val="100000"/>
              <a:buFont typeface="Trebuchet MS" panose="020B0603020202020204" pitchFamily="34" charset="0"/>
              <a:buChar char="​"/>
            </a:pPr>
            <a: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t>Charge providers</a:t>
            </a:r>
            <a:b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br>
            <a:r>
              <a:rPr lang="en-US" dirty="0">
                <a:solidFill>
                  <a:srgbClr val="275D38"/>
                </a:solidFill>
                <a:ea typeface="Times New Roman" panose="02020603050405020304" pitchFamily="18" charset="0"/>
                <a:cs typeface="Times New Roman" panose="02020603050405020304" pitchFamily="18" charset="0"/>
                <a:sym typeface="Georgia" panose="02040502050405020303" pitchFamily="18" charset="0"/>
              </a:rPr>
              <a:t>for COCR ESAts</a:t>
            </a:r>
          </a:p>
        </p:txBody>
      </p:sp>
      <p:sp>
        <p:nvSpPr>
          <p:cNvPr id="43" name="ee4pContent5">
            <a:extLst>
              <a:ext uri="{FF2B5EF4-FFF2-40B4-BE49-F238E27FC236}">
                <a16:creationId xmlns:a16="http://schemas.microsoft.com/office/drawing/2014/main" id="{556BF092-E887-454C-A566-3FD183D4D688}"/>
              </a:ext>
            </a:extLst>
          </p:cNvPr>
          <p:cNvSpPr txBox="1"/>
          <p:nvPr/>
        </p:nvSpPr>
        <p:spPr>
          <a:xfrm>
            <a:off x="9032808" y="3663182"/>
            <a:ext cx="2396664" cy="98488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spcBef>
                <a:spcPts val="1200"/>
              </a:spcBef>
              <a:buClr>
                <a:srgbClr val="275D38">
                  <a:lumMod val="100000"/>
                </a:srgbClr>
              </a:buClr>
              <a:buSzPct val="100000"/>
              <a:buFont typeface="Trebuchet MS" panose="020B0603020202020204" pitchFamily="34" charset="0"/>
              <a:buChar char="​"/>
            </a:pPr>
            <a:r>
              <a:rPr lang="en-US" sz="1600" dirty="0">
                <a:solidFill>
                  <a:srgbClr val="000000">
                    <a:lumMod val="100000"/>
                  </a:srgbClr>
                </a:solidFill>
                <a:latin typeface="+mn-lt"/>
                <a:sym typeface="Georgia" panose="02040502050405020303" pitchFamily="18" charset="0"/>
              </a:rPr>
              <a:t>Charge providers for any ESAts which don't result in a change in program referral or work capacity</a:t>
            </a:r>
          </a:p>
        </p:txBody>
      </p:sp>
      <p:sp>
        <p:nvSpPr>
          <p:cNvPr id="34" name="ee4pFootnotes">
            <a:extLst>
              <a:ext uri="{FF2B5EF4-FFF2-40B4-BE49-F238E27FC236}">
                <a16:creationId xmlns:a16="http://schemas.microsoft.com/office/drawing/2014/main" id="{DF1878D6-C51D-4403-A105-7FAEA0D186BE}"/>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Source: ESAt and JSCI Instrument Overview; ESAt referral information; </a:t>
            </a:r>
            <a:r>
              <a:rPr lang="en-US" sz="1000" dirty="0">
                <a:solidFill>
                  <a:srgbClr val="7F7F7F">
                    <a:lumMod val="100000"/>
                  </a:srgbClr>
                </a:solidFill>
                <a:sym typeface="Georgia" panose="02040502050405020303" pitchFamily="18" charset="0"/>
              </a:rPr>
              <a:t>DSS; BCG analysis</a:t>
            </a:r>
            <a:endParaRPr lang="en-AU" sz="1000" dirty="0">
              <a:solidFill>
                <a:srgbClr val="7F7F7F">
                  <a:lumMod val="100000"/>
                </a:srgbClr>
              </a:solidFill>
              <a:sym typeface="Georgia" panose="02040502050405020303" pitchFamily="18" charset="0"/>
            </a:endParaRPr>
          </a:p>
        </p:txBody>
      </p:sp>
      <p:grpSp>
        <p:nvGrpSpPr>
          <p:cNvPr id="8" name="Group 7">
            <a:extLst>
              <a:ext uri="{C183D7F6-B498-43B3-948B-1728B52AA6E4}">
                <adec:decorative xmlns:adec="http://schemas.microsoft.com/office/drawing/2017/decorative" val="1"/>
              </a:ext>
            </a:extLst>
          </p:cNvPr>
          <p:cNvGrpSpPr/>
          <p:nvPr/>
        </p:nvGrpSpPr>
        <p:grpSpPr>
          <a:xfrm>
            <a:off x="1491496" y="1892117"/>
            <a:ext cx="941428" cy="941428"/>
            <a:chOff x="1491496" y="1892117"/>
            <a:chExt cx="941428" cy="941428"/>
          </a:xfrm>
        </p:grpSpPr>
        <p:sp>
          <p:nvSpPr>
            <p:cNvPr id="5" name="Oval 4">
              <a:extLst>
                <a:ext uri="{FF2B5EF4-FFF2-40B4-BE49-F238E27FC236}">
                  <a16:creationId xmlns:a16="http://schemas.microsoft.com/office/drawing/2014/main" id="{F501B8B3-D4DE-4ED8-A063-44E042B5F088}"/>
                </a:ext>
              </a:extLst>
            </p:cNvPr>
            <p:cNvSpPr/>
            <p:nvPr/>
          </p:nvSpPr>
          <p:spPr>
            <a:xfrm>
              <a:off x="1491496" y="1892117"/>
              <a:ext cx="941428" cy="941428"/>
            </a:xfrm>
            <a:prstGeom prst="ellipse">
              <a:avLst/>
            </a:prstGeom>
            <a:solidFill>
              <a:srgbClr val="F2F2F2"/>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7" name="Group 6">
              <a:extLst>
                <a:ext uri="{FF2B5EF4-FFF2-40B4-BE49-F238E27FC236}">
                  <a16:creationId xmlns:a16="http://schemas.microsoft.com/office/drawing/2014/main" id="{C7148550-EBA8-4A02-8E17-E67DD7C1AC33}"/>
                </a:ext>
              </a:extLst>
            </p:cNvPr>
            <p:cNvGrpSpPr>
              <a:grpSpLocks/>
            </p:cNvGrpSpPr>
            <p:nvPr/>
          </p:nvGrpSpPr>
          <p:grpSpPr>
            <a:xfrm>
              <a:off x="1591476" y="1992097"/>
              <a:ext cx="741469" cy="741469"/>
              <a:chOff x="1231863" y="1374664"/>
              <a:chExt cx="1338330" cy="1338330"/>
            </a:xfrm>
          </p:grpSpPr>
          <p:sp>
            <p:nvSpPr>
              <p:cNvPr id="58" name="AutoShape 10">
                <a:extLst>
                  <a:ext uri="{FF2B5EF4-FFF2-40B4-BE49-F238E27FC236}">
                    <a16:creationId xmlns:a16="http://schemas.microsoft.com/office/drawing/2014/main" id="{7D62D80C-6C8C-4DB4-B5B3-068E76CB38F8}"/>
                  </a:ext>
                </a:extLst>
              </p:cNvPr>
              <p:cNvSpPr>
                <a:spLocks noChangeAspect="1" noChangeArrowheads="1" noTextEdit="1"/>
              </p:cNvSpPr>
              <p:nvPr/>
            </p:nvSpPr>
            <p:spPr bwMode="auto">
              <a:xfrm>
                <a:off x="1231863" y="1374664"/>
                <a:ext cx="1338330" cy="133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nvGrpSpPr>
              <p:cNvPr id="59" name="Group 58">
                <a:extLst>
                  <a:ext uri="{FF2B5EF4-FFF2-40B4-BE49-F238E27FC236}">
                    <a16:creationId xmlns:a16="http://schemas.microsoft.com/office/drawing/2014/main" id="{AB1818B0-1837-4FA6-A774-74CA7556C34D}"/>
                  </a:ext>
                </a:extLst>
              </p:cNvPr>
              <p:cNvGrpSpPr/>
              <p:nvPr/>
            </p:nvGrpSpPr>
            <p:grpSpPr>
              <a:xfrm>
                <a:off x="1411205" y="1729384"/>
                <a:ext cx="980513" cy="628891"/>
                <a:chOff x="5493600" y="3042286"/>
                <a:chExt cx="1205866" cy="773430"/>
              </a:xfrm>
            </p:grpSpPr>
            <p:sp>
              <p:nvSpPr>
                <p:cNvPr id="60" name="AutoShape 12">
                  <a:extLst>
                    <a:ext uri="{FF2B5EF4-FFF2-40B4-BE49-F238E27FC236}">
                      <a16:creationId xmlns:a16="http://schemas.microsoft.com/office/drawing/2014/main" id="{85CEF1AC-8D8C-4CEA-8DC4-865EBAEF07D0}"/>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nvGrpSpPr>
                <p:cNvPr id="61" name="Group 60">
                  <a:extLst>
                    <a:ext uri="{FF2B5EF4-FFF2-40B4-BE49-F238E27FC236}">
                      <a16:creationId xmlns:a16="http://schemas.microsoft.com/office/drawing/2014/main" id="{BF6B0932-D627-4D03-A8E8-93563B14150C}"/>
                    </a:ext>
                  </a:extLst>
                </p:cNvPr>
                <p:cNvGrpSpPr/>
                <p:nvPr/>
              </p:nvGrpSpPr>
              <p:grpSpPr>
                <a:xfrm>
                  <a:off x="5493600" y="3042286"/>
                  <a:ext cx="1205866" cy="773430"/>
                  <a:chOff x="5493600" y="3042286"/>
                  <a:chExt cx="1205866" cy="773430"/>
                </a:xfrm>
              </p:grpSpPr>
              <p:sp>
                <p:nvSpPr>
                  <p:cNvPr id="62" name="Freeform 14">
                    <a:extLst>
                      <a:ext uri="{FF2B5EF4-FFF2-40B4-BE49-F238E27FC236}">
                        <a16:creationId xmlns:a16="http://schemas.microsoft.com/office/drawing/2014/main" id="{DE9E85D7-1E0C-4B5A-AD7C-F430FFED741C}"/>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chemeClr val="tx2">
                      <a:lumMod val="100000"/>
                    </a:schemeClr>
                  </a:solidFill>
                  <a:ln>
                    <a:noFill/>
                  </a:ln>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sp>
                <p:nvSpPr>
                  <p:cNvPr id="63" name="Freeform 15">
                    <a:extLst>
                      <a:ext uri="{FF2B5EF4-FFF2-40B4-BE49-F238E27FC236}">
                        <a16:creationId xmlns:a16="http://schemas.microsoft.com/office/drawing/2014/main" id="{8852964C-0BCB-45CD-902B-B492EE6F12FD}"/>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chemeClr val="accent1">
                      <a:lumMod val="100000"/>
                    </a:schemeClr>
                  </a:solidFill>
                  <a:ln>
                    <a:noFill/>
                  </a:ln>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grpSp>
        </p:grpSp>
      </p:grpSp>
      <p:grpSp>
        <p:nvGrpSpPr>
          <p:cNvPr id="9" name="Group 8">
            <a:extLst>
              <a:ext uri="{C183D7F6-B498-43B3-948B-1728B52AA6E4}">
                <adec:decorative xmlns:adec="http://schemas.microsoft.com/office/drawing/2017/decorative" val="1"/>
              </a:ext>
            </a:extLst>
          </p:cNvPr>
          <p:cNvGrpSpPr/>
          <p:nvPr/>
        </p:nvGrpSpPr>
        <p:grpSpPr>
          <a:xfrm>
            <a:off x="4247806" y="1892117"/>
            <a:ext cx="941428" cy="941428"/>
            <a:chOff x="4247806" y="1892117"/>
            <a:chExt cx="941428" cy="941428"/>
          </a:xfrm>
        </p:grpSpPr>
        <p:sp>
          <p:nvSpPr>
            <p:cNvPr id="42" name="Oval 41">
              <a:extLst>
                <a:ext uri="{FF2B5EF4-FFF2-40B4-BE49-F238E27FC236}">
                  <a16:creationId xmlns:a16="http://schemas.microsoft.com/office/drawing/2014/main" id="{818DB03A-163F-450B-BE05-B871C96E01F5}"/>
                </a:ext>
              </a:extLst>
            </p:cNvPr>
            <p:cNvSpPr/>
            <p:nvPr/>
          </p:nvSpPr>
          <p:spPr>
            <a:xfrm>
              <a:off x="4247806" y="1892117"/>
              <a:ext cx="941428" cy="941428"/>
            </a:xfrm>
            <a:prstGeom prst="ellipse">
              <a:avLst/>
            </a:prstGeom>
            <a:solidFill>
              <a:srgbClr val="F2F2F2"/>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66" name="Group 65">
              <a:extLst>
                <a:ext uri="{FF2B5EF4-FFF2-40B4-BE49-F238E27FC236}">
                  <a16:creationId xmlns:a16="http://schemas.microsoft.com/office/drawing/2014/main" id="{DA5EC3CE-76FD-4B6F-A4B6-865C21F7E1BF}"/>
                </a:ext>
              </a:extLst>
            </p:cNvPr>
            <p:cNvGrpSpPr>
              <a:grpSpLocks noChangeAspect="1"/>
            </p:cNvGrpSpPr>
            <p:nvPr/>
          </p:nvGrpSpPr>
          <p:grpSpPr>
            <a:xfrm>
              <a:off x="4396000" y="2040312"/>
              <a:ext cx="645040" cy="645040"/>
              <a:chOff x="5273675" y="2606675"/>
              <a:chExt cx="1644650" cy="1644650"/>
            </a:xfrm>
          </p:grpSpPr>
          <p:sp>
            <p:nvSpPr>
              <p:cNvPr id="69" name="AutoShape 3">
                <a:extLst>
                  <a:ext uri="{FF2B5EF4-FFF2-40B4-BE49-F238E27FC236}">
                    <a16:creationId xmlns:a16="http://schemas.microsoft.com/office/drawing/2014/main" id="{324DB2CA-3A51-4ABF-B407-08280C0AE03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prstTxWarp prst="textNoShape">
                  <a:avLst/>
                </a:prstTxWarp>
              </a:bodyPr>
              <a:lstStyle/>
              <a:p>
                <a:endParaRPr lang="en-US" dirty="0">
                  <a:sym typeface="Georgia" panose="02040502050405020303" pitchFamily="18" charset="0"/>
                </a:endParaRPr>
              </a:p>
            </p:txBody>
          </p:sp>
          <p:grpSp>
            <p:nvGrpSpPr>
              <p:cNvPr id="70" name="Group 69">
                <a:extLst>
                  <a:ext uri="{FF2B5EF4-FFF2-40B4-BE49-F238E27FC236}">
                    <a16:creationId xmlns:a16="http://schemas.microsoft.com/office/drawing/2014/main" id="{C95E673C-875C-4D15-892B-C2AC243E395C}"/>
                  </a:ext>
                </a:extLst>
              </p:cNvPr>
              <p:cNvGrpSpPr/>
              <p:nvPr/>
            </p:nvGrpSpPr>
            <p:grpSpPr>
              <a:xfrm>
                <a:off x="5445124" y="2962275"/>
                <a:ext cx="1363857" cy="1236663"/>
                <a:chOff x="5445124" y="2962275"/>
                <a:chExt cx="1363857" cy="1236663"/>
              </a:xfrm>
            </p:grpSpPr>
            <p:sp>
              <p:nvSpPr>
                <p:cNvPr id="73" name="Freeform 15">
                  <a:extLst>
                    <a:ext uri="{FF2B5EF4-FFF2-40B4-BE49-F238E27FC236}">
                      <a16:creationId xmlns:a16="http://schemas.microsoft.com/office/drawing/2014/main" id="{ACAFA19D-A15D-40D7-A52D-E75539783D8C}"/>
                    </a:ext>
                  </a:extLst>
                </p:cNvPr>
                <p:cNvSpPr>
                  <a:spLocks/>
                </p:cNvSpPr>
                <p:nvPr/>
              </p:nvSpPr>
              <p:spPr bwMode="auto">
                <a:xfrm>
                  <a:off x="5508625" y="3025775"/>
                  <a:ext cx="1176338" cy="806451"/>
                </a:xfrm>
                <a:custGeom>
                  <a:avLst/>
                  <a:gdLst>
                    <a:gd name="connsiteX0" fmla="*/ 14945 w 1176338"/>
                    <a:gd name="connsiteY0" fmla="*/ 684213 h 806451"/>
                    <a:gd name="connsiteX1" fmla="*/ 252632 w 1176338"/>
                    <a:gd name="connsiteY1" fmla="*/ 684213 h 806451"/>
                    <a:gd name="connsiteX2" fmla="*/ 268288 w 1176338"/>
                    <a:gd name="connsiteY2" fmla="*/ 699940 h 806451"/>
                    <a:gd name="connsiteX3" fmla="*/ 268288 w 1176338"/>
                    <a:gd name="connsiteY3" fmla="*/ 790725 h 806451"/>
                    <a:gd name="connsiteX4" fmla="*/ 252632 w 1176338"/>
                    <a:gd name="connsiteY4" fmla="*/ 806451 h 806451"/>
                    <a:gd name="connsiteX5" fmla="*/ 14945 w 1176338"/>
                    <a:gd name="connsiteY5" fmla="*/ 806451 h 806451"/>
                    <a:gd name="connsiteX6" fmla="*/ 0 w 1176338"/>
                    <a:gd name="connsiteY6" fmla="*/ 790725 h 806451"/>
                    <a:gd name="connsiteX7" fmla="*/ 0 w 1176338"/>
                    <a:gd name="connsiteY7" fmla="*/ 699940 h 806451"/>
                    <a:gd name="connsiteX8" fmla="*/ 14945 w 1176338"/>
                    <a:gd name="connsiteY8" fmla="*/ 684213 h 806451"/>
                    <a:gd name="connsiteX9" fmla="*/ 318056 w 1176338"/>
                    <a:gd name="connsiteY9" fmla="*/ 460375 h 806451"/>
                    <a:gd name="connsiteX10" fmla="*/ 368776 w 1176338"/>
                    <a:gd name="connsiteY10" fmla="*/ 460375 h 806451"/>
                    <a:gd name="connsiteX11" fmla="*/ 450930 w 1176338"/>
                    <a:gd name="connsiteY11" fmla="*/ 785043 h 806451"/>
                    <a:gd name="connsiteX12" fmla="*/ 473075 w 1176338"/>
                    <a:gd name="connsiteY12" fmla="*/ 806450 h 806451"/>
                    <a:gd name="connsiteX13" fmla="*/ 318056 w 1176338"/>
                    <a:gd name="connsiteY13" fmla="*/ 806450 h 806451"/>
                    <a:gd name="connsiteX14" fmla="*/ 301625 w 1176338"/>
                    <a:gd name="connsiteY14" fmla="*/ 790752 h 806451"/>
                    <a:gd name="connsiteX15" fmla="*/ 301625 w 1176338"/>
                    <a:gd name="connsiteY15" fmla="*/ 476073 h 806451"/>
                    <a:gd name="connsiteX16" fmla="*/ 318056 w 1176338"/>
                    <a:gd name="connsiteY16" fmla="*/ 460375 h 806451"/>
                    <a:gd name="connsiteX17" fmla="*/ 544513 w 1176338"/>
                    <a:gd name="connsiteY17" fmla="*/ 368300 h 806451"/>
                    <a:gd name="connsiteX18" fmla="*/ 544513 w 1176338"/>
                    <a:gd name="connsiteY18" fmla="*/ 461721 h 806451"/>
                    <a:gd name="connsiteX19" fmla="*/ 544513 w 1176338"/>
                    <a:gd name="connsiteY19" fmla="*/ 733425 h 806451"/>
                    <a:gd name="connsiteX20" fmla="*/ 524052 w 1176338"/>
                    <a:gd name="connsiteY20" fmla="*/ 714171 h 806451"/>
                    <a:gd name="connsiteX21" fmla="*/ 476780 w 1176338"/>
                    <a:gd name="connsiteY21" fmla="*/ 461721 h 806451"/>
                    <a:gd name="connsiteX22" fmla="*/ 530402 w 1176338"/>
                    <a:gd name="connsiteY22" fmla="*/ 381136 h 806451"/>
                    <a:gd name="connsiteX23" fmla="*/ 544513 w 1176338"/>
                    <a:gd name="connsiteY23" fmla="*/ 368300 h 806451"/>
                    <a:gd name="connsiteX24" fmla="*/ 693338 w 1176338"/>
                    <a:gd name="connsiteY24" fmla="*/ 312738 h 806451"/>
                    <a:gd name="connsiteX25" fmla="*/ 862099 w 1176338"/>
                    <a:gd name="connsiteY25" fmla="*/ 385739 h 806451"/>
                    <a:gd name="connsiteX26" fmla="*/ 872825 w 1176338"/>
                    <a:gd name="connsiteY26" fmla="*/ 398621 h 806451"/>
                    <a:gd name="connsiteX27" fmla="*/ 907150 w 1176338"/>
                    <a:gd name="connsiteY27" fmla="*/ 452299 h 806451"/>
                    <a:gd name="connsiteX28" fmla="*/ 907150 w 1176338"/>
                    <a:gd name="connsiteY28" fmla="*/ 647684 h 806451"/>
                    <a:gd name="connsiteX29" fmla="*/ 875686 w 1176338"/>
                    <a:gd name="connsiteY29" fmla="*/ 698498 h 806451"/>
                    <a:gd name="connsiteX30" fmla="*/ 872825 w 1176338"/>
                    <a:gd name="connsiteY30" fmla="*/ 701361 h 806451"/>
                    <a:gd name="connsiteX31" fmla="*/ 856378 w 1176338"/>
                    <a:gd name="connsiteY31" fmla="*/ 719969 h 806451"/>
                    <a:gd name="connsiteX32" fmla="*/ 837786 w 1176338"/>
                    <a:gd name="connsiteY32" fmla="*/ 736430 h 806451"/>
                    <a:gd name="connsiteX33" fmla="*/ 836356 w 1176338"/>
                    <a:gd name="connsiteY33" fmla="*/ 737146 h 806451"/>
                    <a:gd name="connsiteX34" fmla="*/ 693338 w 1176338"/>
                    <a:gd name="connsiteY34" fmla="*/ 785813 h 806451"/>
                    <a:gd name="connsiteX35" fmla="*/ 617538 w 1176338"/>
                    <a:gd name="connsiteY35" fmla="*/ 773646 h 806451"/>
                    <a:gd name="connsiteX36" fmla="*/ 617538 w 1176338"/>
                    <a:gd name="connsiteY36" fmla="*/ 324905 h 806451"/>
                    <a:gd name="connsiteX37" fmla="*/ 693338 w 1176338"/>
                    <a:gd name="connsiteY37" fmla="*/ 312738 h 806451"/>
                    <a:gd name="connsiteX38" fmla="*/ 922170 w 1176338"/>
                    <a:gd name="connsiteY38" fmla="*/ 0 h 806451"/>
                    <a:gd name="connsiteX39" fmla="*/ 1160631 w 1176338"/>
                    <a:gd name="connsiteY39" fmla="*/ 0 h 806451"/>
                    <a:gd name="connsiteX40" fmla="*/ 1176338 w 1176338"/>
                    <a:gd name="connsiteY40" fmla="*/ 15701 h 806451"/>
                    <a:gd name="connsiteX41" fmla="*/ 1176338 w 1176338"/>
                    <a:gd name="connsiteY41" fmla="*/ 790749 h 806451"/>
                    <a:gd name="connsiteX42" fmla="*/ 1160631 w 1176338"/>
                    <a:gd name="connsiteY42" fmla="*/ 806450 h 806451"/>
                    <a:gd name="connsiteX43" fmla="*/ 1094233 w 1176338"/>
                    <a:gd name="connsiteY43" fmla="*/ 806450 h 806451"/>
                    <a:gd name="connsiteX44" fmla="*/ 1092092 w 1176338"/>
                    <a:gd name="connsiteY44" fmla="*/ 804309 h 806451"/>
                    <a:gd name="connsiteX45" fmla="*/ 1063533 w 1176338"/>
                    <a:gd name="connsiteY45" fmla="*/ 790749 h 806451"/>
                    <a:gd name="connsiteX46" fmla="*/ 1060678 w 1176338"/>
                    <a:gd name="connsiteY46" fmla="*/ 790036 h 806451"/>
                    <a:gd name="connsiteX47" fmla="*/ 1058536 w 1176338"/>
                    <a:gd name="connsiteY47" fmla="*/ 790036 h 806451"/>
                    <a:gd name="connsiteX48" fmla="*/ 1042829 w 1176338"/>
                    <a:gd name="connsiteY48" fmla="*/ 792890 h 806451"/>
                    <a:gd name="connsiteX49" fmla="*/ 1034975 w 1176338"/>
                    <a:gd name="connsiteY49" fmla="*/ 782185 h 806451"/>
                    <a:gd name="connsiteX50" fmla="*/ 980715 w 1176338"/>
                    <a:gd name="connsiteY50" fmla="*/ 725805 h 806451"/>
                    <a:gd name="connsiteX51" fmla="*/ 935021 w 1176338"/>
                    <a:gd name="connsiteY51" fmla="*/ 316870 h 806451"/>
                    <a:gd name="connsiteX52" fmla="*/ 906463 w 1176338"/>
                    <a:gd name="connsiteY52" fmla="*/ 289751 h 806451"/>
                    <a:gd name="connsiteX53" fmla="*/ 906463 w 1176338"/>
                    <a:gd name="connsiteY53" fmla="*/ 15701 h 806451"/>
                    <a:gd name="connsiteX54" fmla="*/ 922170 w 1176338"/>
                    <a:gd name="connsiteY54" fmla="*/ 0 h 80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338" h="806451">
                      <a:moveTo>
                        <a:pt x="14945" y="684213"/>
                      </a:moveTo>
                      <a:cubicBezTo>
                        <a:pt x="14945" y="684213"/>
                        <a:pt x="14945" y="684213"/>
                        <a:pt x="252632" y="684213"/>
                      </a:cubicBezTo>
                      <a:cubicBezTo>
                        <a:pt x="261172" y="684213"/>
                        <a:pt x="268288" y="691362"/>
                        <a:pt x="268288" y="699940"/>
                      </a:cubicBezTo>
                      <a:cubicBezTo>
                        <a:pt x="268288" y="699940"/>
                        <a:pt x="268288" y="699940"/>
                        <a:pt x="268288" y="790725"/>
                      </a:cubicBezTo>
                      <a:cubicBezTo>
                        <a:pt x="268288" y="800018"/>
                        <a:pt x="261172" y="806451"/>
                        <a:pt x="252632" y="806451"/>
                      </a:cubicBezTo>
                      <a:cubicBezTo>
                        <a:pt x="252632" y="806451"/>
                        <a:pt x="252632" y="806451"/>
                        <a:pt x="14945" y="806451"/>
                      </a:cubicBezTo>
                      <a:cubicBezTo>
                        <a:pt x="7117" y="806451"/>
                        <a:pt x="0" y="800018"/>
                        <a:pt x="0" y="790725"/>
                      </a:cubicBezTo>
                      <a:cubicBezTo>
                        <a:pt x="0" y="790725"/>
                        <a:pt x="0" y="790725"/>
                        <a:pt x="0" y="699940"/>
                      </a:cubicBezTo>
                      <a:cubicBezTo>
                        <a:pt x="0" y="691362"/>
                        <a:pt x="7117" y="684213"/>
                        <a:pt x="14945" y="684213"/>
                      </a:cubicBezTo>
                      <a:close/>
                      <a:moveTo>
                        <a:pt x="318056" y="460375"/>
                      </a:moveTo>
                      <a:cubicBezTo>
                        <a:pt x="318056" y="460375"/>
                        <a:pt x="318056" y="460375"/>
                        <a:pt x="368776" y="460375"/>
                      </a:cubicBezTo>
                      <a:cubicBezTo>
                        <a:pt x="338773" y="571690"/>
                        <a:pt x="365919" y="696562"/>
                        <a:pt x="450930" y="785043"/>
                      </a:cubicBezTo>
                      <a:cubicBezTo>
                        <a:pt x="458073" y="792893"/>
                        <a:pt x="465217" y="800028"/>
                        <a:pt x="473075" y="806450"/>
                      </a:cubicBezTo>
                      <a:cubicBezTo>
                        <a:pt x="473075" y="806450"/>
                        <a:pt x="473075" y="806450"/>
                        <a:pt x="318056" y="806450"/>
                      </a:cubicBezTo>
                      <a:cubicBezTo>
                        <a:pt x="308055" y="806450"/>
                        <a:pt x="301625" y="800028"/>
                        <a:pt x="301625" y="790752"/>
                      </a:cubicBezTo>
                      <a:cubicBezTo>
                        <a:pt x="301625" y="790752"/>
                        <a:pt x="301625" y="790752"/>
                        <a:pt x="301625" y="476073"/>
                      </a:cubicBezTo>
                      <a:cubicBezTo>
                        <a:pt x="301625" y="467510"/>
                        <a:pt x="308055" y="460375"/>
                        <a:pt x="318056" y="460375"/>
                      </a:cubicBezTo>
                      <a:close/>
                      <a:moveTo>
                        <a:pt x="544513" y="368300"/>
                      </a:moveTo>
                      <a:cubicBezTo>
                        <a:pt x="544513" y="368300"/>
                        <a:pt x="544513" y="368300"/>
                        <a:pt x="544513" y="461721"/>
                      </a:cubicBezTo>
                      <a:cubicBezTo>
                        <a:pt x="544513" y="461721"/>
                        <a:pt x="544513" y="461721"/>
                        <a:pt x="544513" y="733425"/>
                      </a:cubicBezTo>
                      <a:cubicBezTo>
                        <a:pt x="537458" y="727007"/>
                        <a:pt x="530402" y="721302"/>
                        <a:pt x="524052" y="714171"/>
                      </a:cubicBezTo>
                      <a:cubicBezTo>
                        <a:pt x="458435" y="644996"/>
                        <a:pt x="442913" y="545157"/>
                        <a:pt x="476780" y="461721"/>
                      </a:cubicBezTo>
                      <a:cubicBezTo>
                        <a:pt x="488069" y="432482"/>
                        <a:pt x="506413" y="404670"/>
                        <a:pt x="530402" y="381136"/>
                      </a:cubicBezTo>
                      <a:cubicBezTo>
                        <a:pt x="534635" y="376857"/>
                        <a:pt x="539574" y="372579"/>
                        <a:pt x="544513" y="368300"/>
                      </a:cubicBezTo>
                      <a:close/>
                      <a:moveTo>
                        <a:pt x="693338" y="312738"/>
                      </a:moveTo>
                      <a:cubicBezTo>
                        <a:pt x="757696" y="312738"/>
                        <a:pt x="818479" y="338503"/>
                        <a:pt x="862099" y="385739"/>
                      </a:cubicBezTo>
                      <a:cubicBezTo>
                        <a:pt x="866390" y="390033"/>
                        <a:pt x="869965" y="394327"/>
                        <a:pt x="872825" y="398621"/>
                      </a:cubicBezTo>
                      <a:cubicBezTo>
                        <a:pt x="887127" y="415082"/>
                        <a:pt x="897854" y="432975"/>
                        <a:pt x="907150" y="452299"/>
                      </a:cubicBezTo>
                      <a:cubicBezTo>
                        <a:pt x="935038" y="513848"/>
                        <a:pt x="935038" y="585418"/>
                        <a:pt x="907150" y="647684"/>
                      </a:cubicBezTo>
                      <a:cubicBezTo>
                        <a:pt x="898569" y="665576"/>
                        <a:pt x="888557" y="682753"/>
                        <a:pt x="875686" y="698498"/>
                      </a:cubicBezTo>
                      <a:cubicBezTo>
                        <a:pt x="874971" y="699214"/>
                        <a:pt x="874256" y="700645"/>
                        <a:pt x="872825" y="701361"/>
                      </a:cubicBezTo>
                      <a:cubicBezTo>
                        <a:pt x="867820" y="707802"/>
                        <a:pt x="862099" y="714244"/>
                        <a:pt x="856378" y="719969"/>
                      </a:cubicBezTo>
                      <a:cubicBezTo>
                        <a:pt x="849227" y="727126"/>
                        <a:pt x="842792" y="732136"/>
                        <a:pt x="837786" y="736430"/>
                      </a:cubicBezTo>
                      <a:cubicBezTo>
                        <a:pt x="837786" y="736430"/>
                        <a:pt x="837786" y="736430"/>
                        <a:pt x="836356" y="737146"/>
                      </a:cubicBezTo>
                      <a:cubicBezTo>
                        <a:pt x="795596" y="768636"/>
                        <a:pt x="744824" y="785813"/>
                        <a:pt x="693338" y="785813"/>
                      </a:cubicBezTo>
                      <a:cubicBezTo>
                        <a:pt x="666879" y="785813"/>
                        <a:pt x="641851" y="781519"/>
                        <a:pt x="617538" y="773646"/>
                      </a:cubicBezTo>
                      <a:cubicBezTo>
                        <a:pt x="617538" y="773646"/>
                        <a:pt x="617538" y="773646"/>
                        <a:pt x="617538" y="324905"/>
                      </a:cubicBezTo>
                      <a:cubicBezTo>
                        <a:pt x="641851" y="317032"/>
                        <a:pt x="666879" y="312738"/>
                        <a:pt x="693338" y="312738"/>
                      </a:cubicBezTo>
                      <a:close/>
                      <a:moveTo>
                        <a:pt x="922170" y="0"/>
                      </a:moveTo>
                      <a:cubicBezTo>
                        <a:pt x="922170" y="0"/>
                        <a:pt x="922170" y="0"/>
                        <a:pt x="1160631" y="0"/>
                      </a:cubicBezTo>
                      <a:cubicBezTo>
                        <a:pt x="1169199" y="0"/>
                        <a:pt x="1176338" y="6423"/>
                        <a:pt x="1176338" y="15701"/>
                      </a:cubicBezTo>
                      <a:cubicBezTo>
                        <a:pt x="1176338" y="15701"/>
                        <a:pt x="1176338" y="15701"/>
                        <a:pt x="1176338" y="790749"/>
                      </a:cubicBezTo>
                      <a:cubicBezTo>
                        <a:pt x="1176338" y="800027"/>
                        <a:pt x="1169199" y="806450"/>
                        <a:pt x="1160631" y="806450"/>
                      </a:cubicBezTo>
                      <a:cubicBezTo>
                        <a:pt x="1160631" y="806450"/>
                        <a:pt x="1160631" y="806450"/>
                        <a:pt x="1094233" y="806450"/>
                      </a:cubicBezTo>
                      <a:cubicBezTo>
                        <a:pt x="1094233" y="806450"/>
                        <a:pt x="1094233" y="806450"/>
                        <a:pt x="1092092" y="804309"/>
                      </a:cubicBezTo>
                      <a:cubicBezTo>
                        <a:pt x="1084238" y="797172"/>
                        <a:pt x="1074243" y="792177"/>
                        <a:pt x="1063533" y="790749"/>
                      </a:cubicBezTo>
                      <a:cubicBezTo>
                        <a:pt x="1063533" y="790749"/>
                        <a:pt x="1063533" y="790749"/>
                        <a:pt x="1060678" y="790036"/>
                      </a:cubicBezTo>
                      <a:cubicBezTo>
                        <a:pt x="1060678" y="790036"/>
                        <a:pt x="1060678" y="790036"/>
                        <a:pt x="1058536" y="790036"/>
                      </a:cubicBezTo>
                      <a:cubicBezTo>
                        <a:pt x="1052824" y="790036"/>
                        <a:pt x="1047826" y="790749"/>
                        <a:pt x="1042829" y="792890"/>
                      </a:cubicBezTo>
                      <a:cubicBezTo>
                        <a:pt x="1040687" y="789322"/>
                        <a:pt x="1037831" y="785754"/>
                        <a:pt x="1034975" y="782185"/>
                      </a:cubicBezTo>
                      <a:cubicBezTo>
                        <a:pt x="1034975" y="782185"/>
                        <a:pt x="1034975" y="782185"/>
                        <a:pt x="980715" y="725805"/>
                      </a:cubicBezTo>
                      <a:cubicBezTo>
                        <a:pt x="1059250" y="595916"/>
                        <a:pt x="1041401" y="427490"/>
                        <a:pt x="935021" y="316870"/>
                      </a:cubicBezTo>
                      <a:cubicBezTo>
                        <a:pt x="925740" y="306879"/>
                        <a:pt x="916459" y="298315"/>
                        <a:pt x="906463" y="289751"/>
                      </a:cubicBezTo>
                      <a:cubicBezTo>
                        <a:pt x="906463" y="289751"/>
                        <a:pt x="906463" y="289751"/>
                        <a:pt x="906463" y="15701"/>
                      </a:cubicBezTo>
                      <a:cubicBezTo>
                        <a:pt x="906463" y="6423"/>
                        <a:pt x="912889" y="0"/>
                        <a:pt x="922170"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noAutofit/>
                </a:bodyPr>
                <a:lstStyle/>
                <a:p>
                  <a:endParaRPr lang="en-US" dirty="0">
                    <a:sym typeface="Georgia" panose="02040502050405020303" pitchFamily="18" charset="0"/>
                  </a:endParaRPr>
                </a:p>
              </p:txBody>
            </p:sp>
            <p:sp>
              <p:nvSpPr>
                <p:cNvPr id="74" name="Freeform 16">
                  <a:extLst>
                    <a:ext uri="{FF2B5EF4-FFF2-40B4-BE49-F238E27FC236}">
                      <a16:creationId xmlns:a16="http://schemas.microsoft.com/office/drawing/2014/main" id="{07FF84AC-4FF2-490A-B6BB-2AEBBDE0E315}"/>
                    </a:ext>
                  </a:extLst>
                </p:cNvPr>
                <p:cNvSpPr>
                  <a:spLocks/>
                </p:cNvSpPr>
                <p:nvPr/>
              </p:nvSpPr>
              <p:spPr bwMode="auto">
                <a:xfrm>
                  <a:off x="5445124" y="2962275"/>
                  <a:ext cx="1363857" cy="1236663"/>
                </a:xfrm>
                <a:custGeom>
                  <a:avLst/>
                  <a:gdLst>
                    <a:gd name="connsiteX0" fmla="*/ 1122942 w 1363857"/>
                    <a:gd name="connsiteY0" fmla="*/ 922338 h 1236663"/>
                    <a:gd name="connsiteX1" fmla="*/ 1112236 w 1363857"/>
                    <a:gd name="connsiteY1" fmla="*/ 931620 h 1236663"/>
                    <a:gd name="connsiteX2" fmla="*/ 1057276 w 1363857"/>
                    <a:gd name="connsiteY2" fmla="*/ 985168 h 1236663"/>
                    <a:gd name="connsiteX3" fmla="*/ 1267122 w 1363857"/>
                    <a:gd name="connsiteY3" fmla="*/ 1204359 h 1236663"/>
                    <a:gd name="connsiteX4" fmla="*/ 1279256 w 1363857"/>
                    <a:gd name="connsiteY4" fmla="*/ 1204359 h 1236663"/>
                    <a:gd name="connsiteX5" fmla="*/ 1309947 w 1363857"/>
                    <a:gd name="connsiteY5" fmla="*/ 1184368 h 1236663"/>
                    <a:gd name="connsiteX6" fmla="*/ 1330646 w 1363857"/>
                    <a:gd name="connsiteY6" fmla="*/ 1154381 h 1236663"/>
                    <a:gd name="connsiteX7" fmla="*/ 1332074 w 1363857"/>
                    <a:gd name="connsiteY7" fmla="*/ 1141529 h 1236663"/>
                    <a:gd name="connsiteX8" fmla="*/ 1131507 w 1363857"/>
                    <a:gd name="connsiteY8" fmla="*/ 931620 h 1236663"/>
                    <a:gd name="connsiteX9" fmla="*/ 1122942 w 1363857"/>
                    <a:gd name="connsiteY9" fmla="*/ 922338 h 1236663"/>
                    <a:gd name="connsiteX10" fmla="*/ 924966 w 1363857"/>
                    <a:gd name="connsiteY10" fmla="*/ 906463 h 1236663"/>
                    <a:gd name="connsiteX11" fmla="*/ 949326 w 1363857"/>
                    <a:gd name="connsiteY11" fmla="*/ 930276 h 1236663"/>
                    <a:gd name="connsiteX12" fmla="*/ 868363 w 1363857"/>
                    <a:gd name="connsiteY12" fmla="*/ 930276 h 1236663"/>
                    <a:gd name="connsiteX13" fmla="*/ 924966 w 1363857"/>
                    <a:gd name="connsiteY13" fmla="*/ 906463 h 1236663"/>
                    <a:gd name="connsiteX14" fmla="*/ 1124399 w 1363857"/>
                    <a:gd name="connsiteY14" fmla="*/ 884238 h 1236663"/>
                    <a:gd name="connsiteX15" fmla="*/ 1134353 w 1363857"/>
                    <a:gd name="connsiteY15" fmla="*/ 889232 h 1236663"/>
                    <a:gd name="connsiteX16" fmla="*/ 1145017 w 1363857"/>
                    <a:gd name="connsiteY16" fmla="*/ 900647 h 1236663"/>
                    <a:gd name="connsiteX17" fmla="*/ 1174878 w 1363857"/>
                    <a:gd name="connsiteY17" fmla="*/ 932037 h 1236663"/>
                    <a:gd name="connsiteX18" fmla="*/ 1354042 w 1363857"/>
                    <a:gd name="connsiteY18" fmla="*/ 1120377 h 1236663"/>
                    <a:gd name="connsiteX19" fmla="*/ 1360441 w 1363857"/>
                    <a:gd name="connsiteY19" fmla="*/ 1164609 h 1236663"/>
                    <a:gd name="connsiteX20" fmla="*/ 1332002 w 1363857"/>
                    <a:gd name="connsiteY20" fmla="*/ 1207413 h 1236663"/>
                    <a:gd name="connsiteX21" fmla="*/ 1287922 w 1363857"/>
                    <a:gd name="connsiteY21" fmla="*/ 1234523 h 1236663"/>
                    <a:gd name="connsiteX22" fmla="*/ 1270859 w 1363857"/>
                    <a:gd name="connsiteY22" fmla="*/ 1236663 h 1236663"/>
                    <a:gd name="connsiteX23" fmla="*/ 1244553 w 1363857"/>
                    <a:gd name="connsiteY23" fmla="*/ 1225962 h 1236663"/>
                    <a:gd name="connsiteX24" fmla="*/ 1024864 w 1363857"/>
                    <a:gd name="connsiteY24" fmla="*/ 996244 h 1236663"/>
                    <a:gd name="connsiteX25" fmla="*/ 1025575 w 1363857"/>
                    <a:gd name="connsiteY25" fmla="*/ 974128 h 1236663"/>
                    <a:gd name="connsiteX26" fmla="*/ 1068233 w 1363857"/>
                    <a:gd name="connsiteY26" fmla="*/ 932037 h 1236663"/>
                    <a:gd name="connsiteX27" fmla="*/ 1076054 w 1363857"/>
                    <a:gd name="connsiteY27" fmla="*/ 924903 h 1236663"/>
                    <a:gd name="connsiteX28" fmla="*/ 1100227 w 1363857"/>
                    <a:gd name="connsiteY28" fmla="*/ 900647 h 1236663"/>
                    <a:gd name="connsiteX29" fmla="*/ 1103781 w 1363857"/>
                    <a:gd name="connsiteY29" fmla="*/ 897793 h 1236663"/>
                    <a:gd name="connsiteX30" fmla="*/ 1113024 w 1363857"/>
                    <a:gd name="connsiteY30" fmla="*/ 889232 h 1236663"/>
                    <a:gd name="connsiteX31" fmla="*/ 1124399 w 1363857"/>
                    <a:gd name="connsiteY31" fmla="*/ 884238 h 1236663"/>
                    <a:gd name="connsiteX32" fmla="*/ 737549 w 1363857"/>
                    <a:gd name="connsiteY32" fmla="*/ 345813 h 1236663"/>
                    <a:gd name="connsiteX33" fmla="*/ 667227 w 1363857"/>
                    <a:gd name="connsiteY33" fmla="*/ 359983 h 1236663"/>
                    <a:gd name="connsiteX34" fmla="*/ 570072 w 1363857"/>
                    <a:gd name="connsiteY34" fmla="*/ 419872 h 1236663"/>
                    <a:gd name="connsiteX35" fmla="*/ 503635 w 1363857"/>
                    <a:gd name="connsiteY35" fmla="*/ 523965 h 1236663"/>
                    <a:gd name="connsiteX36" fmla="*/ 562928 w 1363857"/>
                    <a:gd name="connsiteY36" fmla="*/ 799168 h 1236663"/>
                    <a:gd name="connsiteX37" fmla="*/ 634366 w 1363857"/>
                    <a:gd name="connsiteY37" fmla="*/ 851214 h 1236663"/>
                    <a:gd name="connsiteX38" fmla="*/ 836534 w 1363857"/>
                    <a:gd name="connsiteY38" fmla="*/ 868325 h 1236663"/>
                    <a:gd name="connsiteX39" fmla="*/ 920116 w 1363857"/>
                    <a:gd name="connsiteY39" fmla="*/ 825548 h 1236663"/>
                    <a:gd name="connsiteX40" fmla="*/ 937261 w 1363857"/>
                    <a:gd name="connsiteY40" fmla="*/ 811288 h 1236663"/>
                    <a:gd name="connsiteX41" fmla="*/ 942976 w 1363857"/>
                    <a:gd name="connsiteY41" fmla="*/ 806298 h 1236663"/>
                    <a:gd name="connsiteX42" fmla="*/ 965836 w 1363857"/>
                    <a:gd name="connsiteY42" fmla="*/ 782057 h 1236663"/>
                    <a:gd name="connsiteX43" fmla="*/ 971551 w 1363857"/>
                    <a:gd name="connsiteY43" fmla="*/ 774214 h 1236663"/>
                    <a:gd name="connsiteX44" fmla="*/ 971551 w 1363857"/>
                    <a:gd name="connsiteY44" fmla="*/ 452668 h 1236663"/>
                    <a:gd name="connsiteX45" fmla="*/ 950119 w 1363857"/>
                    <a:gd name="connsiteY45" fmla="*/ 427002 h 1236663"/>
                    <a:gd name="connsiteX46" fmla="*/ 937261 w 1363857"/>
                    <a:gd name="connsiteY46" fmla="*/ 415594 h 1236663"/>
                    <a:gd name="connsiteX47" fmla="*/ 737549 w 1363857"/>
                    <a:gd name="connsiteY47" fmla="*/ 345813 h 1236663"/>
                    <a:gd name="connsiteX48" fmla="*/ 736320 w 1363857"/>
                    <a:gd name="connsiteY48" fmla="*/ 306806 h 1236663"/>
                    <a:gd name="connsiteX49" fmla="*/ 936985 w 1363857"/>
                    <a:gd name="connsiteY49" fmla="*/ 364993 h 1236663"/>
                    <a:gd name="connsiteX50" fmla="*/ 971284 w 1363857"/>
                    <a:gd name="connsiteY50" fmla="*/ 393578 h 1236663"/>
                    <a:gd name="connsiteX51" fmla="*/ 977715 w 1363857"/>
                    <a:gd name="connsiteY51" fmla="*/ 400010 h 1236663"/>
                    <a:gd name="connsiteX52" fmla="*/ 1005582 w 1363857"/>
                    <a:gd name="connsiteY52" fmla="*/ 791631 h 1236663"/>
                    <a:gd name="connsiteX53" fmla="*/ 1078466 w 1363857"/>
                    <a:gd name="connsiteY53" fmla="*/ 866668 h 1236663"/>
                    <a:gd name="connsiteX54" fmla="*/ 1079895 w 1363857"/>
                    <a:gd name="connsiteY54" fmla="*/ 868812 h 1236663"/>
                    <a:gd name="connsiteX55" fmla="*/ 1079895 w 1363857"/>
                    <a:gd name="connsiteY55" fmla="*/ 876673 h 1236663"/>
                    <a:gd name="connsiteX56" fmla="*/ 1054886 w 1363857"/>
                    <a:gd name="connsiteY56" fmla="*/ 900256 h 1236663"/>
                    <a:gd name="connsiteX57" fmla="*/ 1052742 w 1363857"/>
                    <a:gd name="connsiteY57" fmla="*/ 901685 h 1236663"/>
                    <a:gd name="connsiteX58" fmla="*/ 1021302 w 1363857"/>
                    <a:gd name="connsiteY58" fmla="*/ 931700 h 1236663"/>
                    <a:gd name="connsiteX59" fmla="*/ 1012013 w 1363857"/>
                    <a:gd name="connsiteY59" fmla="*/ 940990 h 1236663"/>
                    <a:gd name="connsiteX60" fmla="*/ 1000580 w 1363857"/>
                    <a:gd name="connsiteY60" fmla="*/ 940990 h 1236663"/>
                    <a:gd name="connsiteX61" fmla="*/ 991291 w 1363857"/>
                    <a:gd name="connsiteY61" fmla="*/ 931700 h 1236663"/>
                    <a:gd name="connsiteX62" fmla="*/ 961280 w 1363857"/>
                    <a:gd name="connsiteY62" fmla="*/ 900256 h 1236663"/>
                    <a:gd name="connsiteX63" fmla="*/ 929125 w 1363857"/>
                    <a:gd name="connsiteY63" fmla="*/ 867382 h 1236663"/>
                    <a:gd name="connsiteX64" fmla="*/ 928411 w 1363857"/>
                    <a:gd name="connsiteY64" fmla="*/ 866668 h 1236663"/>
                    <a:gd name="connsiteX65" fmla="*/ 924838 w 1363857"/>
                    <a:gd name="connsiteY65" fmla="*/ 868812 h 1236663"/>
                    <a:gd name="connsiteX66" fmla="*/ 861958 w 1363857"/>
                    <a:gd name="connsiteY66" fmla="*/ 900256 h 1236663"/>
                    <a:gd name="connsiteX67" fmla="*/ 649023 w 1363857"/>
                    <a:gd name="connsiteY67" fmla="*/ 900256 h 1236663"/>
                    <a:gd name="connsiteX68" fmla="*/ 586857 w 1363857"/>
                    <a:gd name="connsiteY68" fmla="*/ 868812 h 1236663"/>
                    <a:gd name="connsiteX69" fmla="*/ 534695 w 1363857"/>
                    <a:gd name="connsiteY69" fmla="*/ 825934 h 1236663"/>
                    <a:gd name="connsiteX70" fmla="*/ 463240 w 1363857"/>
                    <a:gd name="connsiteY70" fmla="*/ 523642 h 1236663"/>
                    <a:gd name="connsiteX71" fmla="*/ 543270 w 1363857"/>
                    <a:gd name="connsiteY71" fmla="*/ 391435 h 1236663"/>
                    <a:gd name="connsiteX72" fmla="*/ 666886 w 1363857"/>
                    <a:gd name="connsiteY72" fmla="*/ 319256 h 1236663"/>
                    <a:gd name="connsiteX73" fmla="*/ 736320 w 1363857"/>
                    <a:gd name="connsiteY73" fmla="*/ 306806 h 1236663"/>
                    <a:gd name="connsiteX74" fmla="*/ 15703 w 1363857"/>
                    <a:gd name="connsiteY74" fmla="*/ 0 h 1236663"/>
                    <a:gd name="connsiteX75" fmla="*/ 1287635 w 1363857"/>
                    <a:gd name="connsiteY75" fmla="*/ 0 h 1236663"/>
                    <a:gd name="connsiteX76" fmla="*/ 1303338 w 1363857"/>
                    <a:gd name="connsiteY76" fmla="*/ 15695 h 1236663"/>
                    <a:gd name="connsiteX77" fmla="*/ 1303338 w 1363857"/>
                    <a:gd name="connsiteY77" fmla="*/ 914580 h 1236663"/>
                    <a:gd name="connsiteX78" fmla="*/ 1287635 w 1363857"/>
                    <a:gd name="connsiteY78" fmla="*/ 930275 h 1236663"/>
                    <a:gd name="connsiteX79" fmla="*/ 1218400 w 1363857"/>
                    <a:gd name="connsiteY79" fmla="*/ 930275 h 1236663"/>
                    <a:gd name="connsiteX80" fmla="*/ 1188422 w 1363857"/>
                    <a:gd name="connsiteY80" fmla="*/ 898885 h 1236663"/>
                    <a:gd name="connsiteX81" fmla="*/ 1271932 w 1363857"/>
                    <a:gd name="connsiteY81" fmla="*/ 898885 h 1236663"/>
                    <a:gd name="connsiteX82" fmla="*/ 1271932 w 1363857"/>
                    <a:gd name="connsiteY82" fmla="*/ 31390 h 1236663"/>
                    <a:gd name="connsiteX83" fmla="*/ 31405 w 1363857"/>
                    <a:gd name="connsiteY83" fmla="*/ 31390 h 1236663"/>
                    <a:gd name="connsiteX84" fmla="*/ 31405 w 1363857"/>
                    <a:gd name="connsiteY84" fmla="*/ 898885 h 1236663"/>
                    <a:gd name="connsiteX85" fmla="*/ 578865 w 1363857"/>
                    <a:gd name="connsiteY85" fmla="*/ 898885 h 1236663"/>
                    <a:gd name="connsiteX86" fmla="*/ 644531 w 1363857"/>
                    <a:gd name="connsiteY86" fmla="*/ 930275 h 1236663"/>
                    <a:gd name="connsiteX87" fmla="*/ 15703 w 1363857"/>
                    <a:gd name="connsiteY87" fmla="*/ 930275 h 1236663"/>
                    <a:gd name="connsiteX88" fmla="*/ 0 w 1363857"/>
                    <a:gd name="connsiteY88" fmla="*/ 914580 h 1236663"/>
                    <a:gd name="connsiteX89" fmla="*/ 0 w 1363857"/>
                    <a:gd name="connsiteY89" fmla="*/ 15695 h 1236663"/>
                    <a:gd name="connsiteX90" fmla="*/ 15703 w 1363857"/>
                    <a:gd name="connsiteY90" fmla="*/ 0 h 123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363857" h="1236663">
                      <a:moveTo>
                        <a:pt x="1122942" y="922338"/>
                      </a:moveTo>
                      <a:cubicBezTo>
                        <a:pt x="1122942" y="922338"/>
                        <a:pt x="1122942" y="922338"/>
                        <a:pt x="1112236" y="931620"/>
                      </a:cubicBezTo>
                      <a:cubicBezTo>
                        <a:pt x="1112236" y="931620"/>
                        <a:pt x="1112236" y="931620"/>
                        <a:pt x="1057276" y="985168"/>
                      </a:cubicBezTo>
                      <a:cubicBezTo>
                        <a:pt x="1267122" y="1204359"/>
                        <a:pt x="1267122" y="1204359"/>
                        <a:pt x="1267122" y="1204359"/>
                      </a:cubicBezTo>
                      <a:cubicBezTo>
                        <a:pt x="1267835" y="1205073"/>
                        <a:pt x="1271404" y="1206501"/>
                        <a:pt x="1279256" y="1204359"/>
                      </a:cubicBezTo>
                      <a:cubicBezTo>
                        <a:pt x="1289248" y="1201503"/>
                        <a:pt x="1299955" y="1194364"/>
                        <a:pt x="1309947" y="1184368"/>
                      </a:cubicBezTo>
                      <a:cubicBezTo>
                        <a:pt x="1319940" y="1175086"/>
                        <a:pt x="1327791" y="1164376"/>
                        <a:pt x="1330646" y="1154381"/>
                      </a:cubicBezTo>
                      <a:cubicBezTo>
                        <a:pt x="1333501" y="1146527"/>
                        <a:pt x="1332787" y="1142243"/>
                        <a:pt x="1332074" y="1141529"/>
                      </a:cubicBezTo>
                      <a:cubicBezTo>
                        <a:pt x="1196459" y="1000162"/>
                        <a:pt x="1147924" y="949469"/>
                        <a:pt x="1131507" y="931620"/>
                      </a:cubicBezTo>
                      <a:cubicBezTo>
                        <a:pt x="1122942" y="922338"/>
                        <a:pt x="1122942" y="922338"/>
                        <a:pt x="1122942" y="922338"/>
                      </a:cubicBezTo>
                      <a:close/>
                      <a:moveTo>
                        <a:pt x="924966" y="906463"/>
                      </a:moveTo>
                      <a:cubicBezTo>
                        <a:pt x="924966" y="906463"/>
                        <a:pt x="924966" y="906463"/>
                        <a:pt x="949326" y="930276"/>
                      </a:cubicBezTo>
                      <a:cubicBezTo>
                        <a:pt x="949326" y="930276"/>
                        <a:pt x="949326" y="930276"/>
                        <a:pt x="868363" y="930276"/>
                      </a:cubicBezTo>
                      <a:cubicBezTo>
                        <a:pt x="887708" y="923973"/>
                        <a:pt x="907054" y="915568"/>
                        <a:pt x="924966" y="906463"/>
                      </a:cubicBezTo>
                      <a:close/>
                      <a:moveTo>
                        <a:pt x="1124399" y="884238"/>
                      </a:moveTo>
                      <a:cubicBezTo>
                        <a:pt x="1127954" y="884952"/>
                        <a:pt x="1131509" y="886378"/>
                        <a:pt x="1134353" y="889232"/>
                      </a:cubicBezTo>
                      <a:cubicBezTo>
                        <a:pt x="1137908" y="893512"/>
                        <a:pt x="1141463" y="897080"/>
                        <a:pt x="1145017" y="900647"/>
                      </a:cubicBezTo>
                      <a:cubicBezTo>
                        <a:pt x="1155682" y="912061"/>
                        <a:pt x="1165636" y="922762"/>
                        <a:pt x="1174878" y="932037"/>
                      </a:cubicBezTo>
                      <a:cubicBezTo>
                        <a:pt x="1354042" y="1120377"/>
                        <a:pt x="1354042" y="1120377"/>
                        <a:pt x="1354042" y="1120377"/>
                      </a:cubicBezTo>
                      <a:cubicBezTo>
                        <a:pt x="1363995" y="1130365"/>
                        <a:pt x="1366839" y="1146773"/>
                        <a:pt x="1360441" y="1164609"/>
                      </a:cubicBezTo>
                      <a:cubicBezTo>
                        <a:pt x="1355464" y="1179590"/>
                        <a:pt x="1345510" y="1194572"/>
                        <a:pt x="1332002" y="1207413"/>
                      </a:cubicBezTo>
                      <a:cubicBezTo>
                        <a:pt x="1318493" y="1220255"/>
                        <a:pt x="1302852" y="1230242"/>
                        <a:pt x="1287922" y="1234523"/>
                      </a:cubicBezTo>
                      <a:cubicBezTo>
                        <a:pt x="1282234" y="1235950"/>
                        <a:pt x="1276546" y="1236663"/>
                        <a:pt x="1270859" y="1236663"/>
                      </a:cubicBezTo>
                      <a:cubicBezTo>
                        <a:pt x="1260905" y="1236663"/>
                        <a:pt x="1250952" y="1233096"/>
                        <a:pt x="1244553" y="1225962"/>
                      </a:cubicBezTo>
                      <a:cubicBezTo>
                        <a:pt x="1024864" y="996244"/>
                        <a:pt x="1024864" y="996244"/>
                        <a:pt x="1024864" y="996244"/>
                      </a:cubicBezTo>
                      <a:cubicBezTo>
                        <a:pt x="1019176" y="989823"/>
                        <a:pt x="1019176" y="979835"/>
                        <a:pt x="1025575" y="974128"/>
                      </a:cubicBezTo>
                      <a:cubicBezTo>
                        <a:pt x="1042638" y="957006"/>
                        <a:pt x="1056858" y="943451"/>
                        <a:pt x="1068233" y="932037"/>
                      </a:cubicBezTo>
                      <a:cubicBezTo>
                        <a:pt x="1071077" y="929896"/>
                        <a:pt x="1073210" y="927043"/>
                        <a:pt x="1076054" y="924903"/>
                      </a:cubicBezTo>
                      <a:cubicBezTo>
                        <a:pt x="1087429" y="914201"/>
                        <a:pt x="1095250" y="906354"/>
                        <a:pt x="1100227" y="900647"/>
                      </a:cubicBezTo>
                      <a:cubicBezTo>
                        <a:pt x="1101648" y="899933"/>
                        <a:pt x="1103070" y="898506"/>
                        <a:pt x="1103781" y="897793"/>
                      </a:cubicBezTo>
                      <a:cubicBezTo>
                        <a:pt x="1113024" y="889232"/>
                        <a:pt x="1113024" y="889232"/>
                        <a:pt x="1113024" y="889232"/>
                      </a:cubicBezTo>
                      <a:cubicBezTo>
                        <a:pt x="1115868" y="886378"/>
                        <a:pt x="1120134" y="884238"/>
                        <a:pt x="1124399" y="884238"/>
                      </a:cubicBezTo>
                      <a:close/>
                      <a:moveTo>
                        <a:pt x="737549" y="345813"/>
                      </a:moveTo>
                      <a:cubicBezTo>
                        <a:pt x="713751" y="347417"/>
                        <a:pt x="690087" y="352141"/>
                        <a:pt x="667227" y="359983"/>
                      </a:cubicBezTo>
                      <a:cubicBezTo>
                        <a:pt x="632223" y="372817"/>
                        <a:pt x="598647" y="392780"/>
                        <a:pt x="570072" y="419872"/>
                      </a:cubicBezTo>
                      <a:cubicBezTo>
                        <a:pt x="539354" y="449817"/>
                        <a:pt x="517208" y="485465"/>
                        <a:pt x="503635" y="523965"/>
                      </a:cubicBezTo>
                      <a:cubicBezTo>
                        <a:pt x="471488" y="616650"/>
                        <a:pt x="490776" y="723594"/>
                        <a:pt x="562928" y="799168"/>
                      </a:cubicBezTo>
                      <a:cubicBezTo>
                        <a:pt x="584359" y="821270"/>
                        <a:pt x="608648" y="838381"/>
                        <a:pt x="634366" y="851214"/>
                      </a:cubicBezTo>
                      <a:cubicBezTo>
                        <a:pt x="696516" y="883297"/>
                        <a:pt x="770097" y="889001"/>
                        <a:pt x="836534" y="868325"/>
                      </a:cubicBezTo>
                      <a:cubicBezTo>
                        <a:pt x="865823" y="859770"/>
                        <a:pt x="894398" y="844798"/>
                        <a:pt x="920116" y="825548"/>
                      </a:cubicBezTo>
                      <a:cubicBezTo>
                        <a:pt x="926545" y="821270"/>
                        <a:pt x="932260" y="816279"/>
                        <a:pt x="937261" y="811288"/>
                      </a:cubicBezTo>
                      <a:cubicBezTo>
                        <a:pt x="939404" y="809149"/>
                        <a:pt x="940833" y="807723"/>
                        <a:pt x="942976" y="806298"/>
                      </a:cubicBezTo>
                      <a:cubicBezTo>
                        <a:pt x="950834" y="798455"/>
                        <a:pt x="958692" y="790612"/>
                        <a:pt x="965836" y="782057"/>
                      </a:cubicBezTo>
                      <a:cubicBezTo>
                        <a:pt x="967264" y="779205"/>
                        <a:pt x="969408" y="777066"/>
                        <a:pt x="971551" y="774214"/>
                      </a:cubicBezTo>
                      <a:cubicBezTo>
                        <a:pt x="1042274" y="680103"/>
                        <a:pt x="1042988" y="548205"/>
                        <a:pt x="971551" y="452668"/>
                      </a:cubicBezTo>
                      <a:cubicBezTo>
                        <a:pt x="964407" y="443400"/>
                        <a:pt x="957263" y="435557"/>
                        <a:pt x="950119" y="427002"/>
                      </a:cubicBezTo>
                      <a:cubicBezTo>
                        <a:pt x="945833" y="423437"/>
                        <a:pt x="941547" y="419159"/>
                        <a:pt x="937261" y="415594"/>
                      </a:cubicBezTo>
                      <a:cubicBezTo>
                        <a:pt x="881540" y="364261"/>
                        <a:pt x="808941" y="341001"/>
                        <a:pt x="737549" y="345813"/>
                      </a:cubicBezTo>
                      <a:close/>
                      <a:moveTo>
                        <a:pt x="736320" y="306806"/>
                      </a:moveTo>
                      <a:cubicBezTo>
                        <a:pt x="806625" y="302284"/>
                        <a:pt x="878035" y="321579"/>
                        <a:pt x="936985" y="364993"/>
                      </a:cubicBezTo>
                      <a:cubicBezTo>
                        <a:pt x="949133" y="373569"/>
                        <a:pt x="960566" y="383574"/>
                        <a:pt x="971284" y="393578"/>
                      </a:cubicBezTo>
                      <a:cubicBezTo>
                        <a:pt x="973427" y="395722"/>
                        <a:pt x="975571" y="397866"/>
                        <a:pt x="977715" y="400010"/>
                      </a:cubicBezTo>
                      <a:cubicBezTo>
                        <a:pt x="1082039" y="507920"/>
                        <a:pt x="1090613" y="673716"/>
                        <a:pt x="1005582" y="791631"/>
                      </a:cubicBezTo>
                      <a:cubicBezTo>
                        <a:pt x="1078466" y="866668"/>
                        <a:pt x="1078466" y="866668"/>
                        <a:pt x="1078466" y="866668"/>
                      </a:cubicBezTo>
                      <a:cubicBezTo>
                        <a:pt x="1079180" y="867382"/>
                        <a:pt x="1079895" y="868097"/>
                        <a:pt x="1079895" y="868812"/>
                      </a:cubicBezTo>
                      <a:cubicBezTo>
                        <a:pt x="1081324" y="871670"/>
                        <a:pt x="1081324" y="874529"/>
                        <a:pt x="1079895" y="876673"/>
                      </a:cubicBezTo>
                      <a:cubicBezTo>
                        <a:pt x="1079895" y="876673"/>
                        <a:pt x="1079895" y="876673"/>
                        <a:pt x="1054886" y="900256"/>
                      </a:cubicBezTo>
                      <a:cubicBezTo>
                        <a:pt x="1054886" y="900256"/>
                        <a:pt x="1054886" y="900256"/>
                        <a:pt x="1052742" y="901685"/>
                      </a:cubicBezTo>
                      <a:cubicBezTo>
                        <a:pt x="1037022" y="917407"/>
                        <a:pt x="1027018" y="926697"/>
                        <a:pt x="1021302" y="931700"/>
                      </a:cubicBezTo>
                      <a:cubicBezTo>
                        <a:pt x="1012013" y="940990"/>
                        <a:pt x="1012013" y="940990"/>
                        <a:pt x="1012013" y="940990"/>
                      </a:cubicBezTo>
                      <a:cubicBezTo>
                        <a:pt x="1009155" y="944563"/>
                        <a:pt x="1003438" y="944563"/>
                        <a:pt x="1000580" y="940990"/>
                      </a:cubicBezTo>
                      <a:cubicBezTo>
                        <a:pt x="997007" y="938131"/>
                        <a:pt x="994149" y="934558"/>
                        <a:pt x="991291" y="931700"/>
                      </a:cubicBezTo>
                      <a:cubicBezTo>
                        <a:pt x="979144" y="919551"/>
                        <a:pt x="969140" y="908831"/>
                        <a:pt x="961280" y="900256"/>
                      </a:cubicBezTo>
                      <a:cubicBezTo>
                        <a:pt x="937700" y="875958"/>
                        <a:pt x="930555" y="869526"/>
                        <a:pt x="929125" y="867382"/>
                      </a:cubicBezTo>
                      <a:cubicBezTo>
                        <a:pt x="928411" y="866668"/>
                        <a:pt x="928411" y="866668"/>
                        <a:pt x="928411" y="866668"/>
                      </a:cubicBezTo>
                      <a:cubicBezTo>
                        <a:pt x="926982" y="867382"/>
                        <a:pt x="925553" y="868097"/>
                        <a:pt x="924838" y="868812"/>
                      </a:cubicBezTo>
                      <a:cubicBezTo>
                        <a:pt x="904831" y="881675"/>
                        <a:pt x="883394" y="892395"/>
                        <a:pt x="861958" y="900256"/>
                      </a:cubicBezTo>
                      <a:cubicBezTo>
                        <a:pt x="793361" y="925983"/>
                        <a:pt x="717619" y="925983"/>
                        <a:pt x="649023" y="900256"/>
                      </a:cubicBezTo>
                      <a:cubicBezTo>
                        <a:pt x="627586" y="892395"/>
                        <a:pt x="606864" y="882390"/>
                        <a:pt x="586857" y="868812"/>
                      </a:cubicBezTo>
                      <a:cubicBezTo>
                        <a:pt x="568279" y="856663"/>
                        <a:pt x="551130" y="842370"/>
                        <a:pt x="534695" y="825934"/>
                      </a:cubicBezTo>
                      <a:cubicBezTo>
                        <a:pt x="456095" y="743036"/>
                        <a:pt x="431800" y="626550"/>
                        <a:pt x="463240" y="523642"/>
                      </a:cubicBezTo>
                      <a:cubicBezTo>
                        <a:pt x="477531" y="475047"/>
                        <a:pt x="504684" y="429310"/>
                        <a:pt x="543270" y="391435"/>
                      </a:cubicBezTo>
                      <a:cubicBezTo>
                        <a:pt x="579712" y="357132"/>
                        <a:pt x="622584" y="332834"/>
                        <a:pt x="666886" y="319256"/>
                      </a:cubicBezTo>
                      <a:cubicBezTo>
                        <a:pt x="689573" y="312467"/>
                        <a:pt x="712885" y="308313"/>
                        <a:pt x="736320" y="306806"/>
                      </a:cubicBezTo>
                      <a:close/>
                      <a:moveTo>
                        <a:pt x="15703" y="0"/>
                      </a:moveTo>
                      <a:cubicBezTo>
                        <a:pt x="15703" y="0"/>
                        <a:pt x="15703" y="0"/>
                        <a:pt x="1287635" y="0"/>
                      </a:cubicBezTo>
                      <a:cubicBezTo>
                        <a:pt x="1296201" y="0"/>
                        <a:pt x="1303338" y="6420"/>
                        <a:pt x="1303338" y="15695"/>
                      </a:cubicBezTo>
                      <a:cubicBezTo>
                        <a:pt x="1303338" y="15695"/>
                        <a:pt x="1303338" y="15695"/>
                        <a:pt x="1303338" y="914580"/>
                      </a:cubicBezTo>
                      <a:cubicBezTo>
                        <a:pt x="1303338" y="923855"/>
                        <a:pt x="1296201" y="930275"/>
                        <a:pt x="1287635" y="930275"/>
                      </a:cubicBezTo>
                      <a:cubicBezTo>
                        <a:pt x="1287635" y="930275"/>
                        <a:pt x="1287635" y="930275"/>
                        <a:pt x="1218400" y="930275"/>
                      </a:cubicBezTo>
                      <a:cubicBezTo>
                        <a:pt x="1218400" y="930275"/>
                        <a:pt x="1218400" y="930275"/>
                        <a:pt x="1188422" y="898885"/>
                      </a:cubicBezTo>
                      <a:cubicBezTo>
                        <a:pt x="1271932" y="898885"/>
                        <a:pt x="1271932" y="898885"/>
                        <a:pt x="1271932" y="898885"/>
                      </a:cubicBezTo>
                      <a:cubicBezTo>
                        <a:pt x="1271932" y="31390"/>
                        <a:pt x="1271932" y="31390"/>
                        <a:pt x="1271932" y="31390"/>
                      </a:cubicBezTo>
                      <a:cubicBezTo>
                        <a:pt x="31405" y="31390"/>
                        <a:pt x="31405" y="31390"/>
                        <a:pt x="31405" y="31390"/>
                      </a:cubicBezTo>
                      <a:cubicBezTo>
                        <a:pt x="31405" y="898885"/>
                        <a:pt x="31405" y="898885"/>
                        <a:pt x="31405" y="898885"/>
                      </a:cubicBezTo>
                      <a:cubicBezTo>
                        <a:pt x="250532" y="898885"/>
                        <a:pt x="430401" y="898885"/>
                        <a:pt x="578865" y="898885"/>
                      </a:cubicBezTo>
                      <a:cubicBezTo>
                        <a:pt x="599564" y="911727"/>
                        <a:pt x="621691" y="922428"/>
                        <a:pt x="644531" y="930275"/>
                      </a:cubicBezTo>
                      <a:cubicBezTo>
                        <a:pt x="644531" y="930275"/>
                        <a:pt x="644531" y="930275"/>
                        <a:pt x="15703" y="930275"/>
                      </a:cubicBezTo>
                      <a:cubicBezTo>
                        <a:pt x="7137" y="930275"/>
                        <a:pt x="0" y="923855"/>
                        <a:pt x="0" y="914580"/>
                      </a:cubicBezTo>
                      <a:cubicBezTo>
                        <a:pt x="0" y="914580"/>
                        <a:pt x="0" y="914580"/>
                        <a:pt x="0" y="15695"/>
                      </a:cubicBezTo>
                      <a:cubicBezTo>
                        <a:pt x="0" y="6420"/>
                        <a:pt x="7137" y="0"/>
                        <a:pt x="15703"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noAutofit/>
                </a:bodyPr>
                <a:lstStyle/>
                <a:p>
                  <a:endParaRPr lang="en-US" dirty="0">
                    <a:sym typeface="Georgia" panose="02040502050405020303" pitchFamily="18" charset="0"/>
                  </a:endParaRPr>
                </a:p>
              </p:txBody>
            </p:sp>
          </p:grpSp>
        </p:grpSp>
      </p:grpSp>
    </p:spTree>
    <p:custDataLst>
      <p:tags r:id="rId2"/>
    </p:custDataLst>
    <p:extLst>
      <p:ext uri="{BB962C8B-B14F-4D97-AF65-F5344CB8AC3E}">
        <p14:creationId xmlns:p14="http://schemas.microsoft.com/office/powerpoint/2010/main" val="152814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0000" y="622800"/>
            <a:ext cx="10933350" cy="332399"/>
          </a:xfrm>
        </p:spPr>
        <p:txBody>
          <a:bodyPr vert="horz"/>
          <a:lstStyle/>
          <a:p>
            <a:r>
              <a:rPr lang="en-AU" dirty="0">
                <a:latin typeface="+mj-lt"/>
              </a:rPr>
              <a:t>Recommend ongoing monitoring of COCR ESAts</a:t>
            </a:r>
            <a:endParaRPr lang="en-US" dirty="0">
              <a:latin typeface="+mj-lt"/>
              <a:sym typeface="Georgia" panose="02040502050405020303" pitchFamily="18" charset="0"/>
            </a:endParaRPr>
          </a:p>
        </p:txBody>
      </p:sp>
      <p:sp>
        <p:nvSpPr>
          <p:cNvPr id="23" name="TextBox 22">
            <a:extLst>
              <a:ext uri="{FF2B5EF4-FFF2-40B4-BE49-F238E27FC236}">
                <a16:creationId xmlns:a16="http://schemas.microsoft.com/office/drawing/2014/main" id="{05C77102-4A57-47D3-94F0-F2651059F126}"/>
              </a:ext>
            </a:extLst>
          </p:cNvPr>
          <p:cNvSpPr txBox="1"/>
          <p:nvPr/>
        </p:nvSpPr>
        <p:spPr>
          <a:xfrm>
            <a:off x="630000" y="1584349"/>
            <a:ext cx="6181180"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algn="ctr"/>
            <a:r>
              <a:rPr lang="en-US" sz="1600" dirty="0">
                <a:solidFill>
                  <a:srgbClr val="275D38"/>
                </a:solidFill>
                <a:sym typeface="Georgia" panose="02040502050405020303" pitchFamily="18" charset="0"/>
              </a:rPr>
              <a:t>Selected options to manage change of circumstances </a:t>
            </a:r>
            <a:r>
              <a:rPr lang="en-US" sz="1600" dirty="0" err="1">
                <a:solidFill>
                  <a:srgbClr val="275D38"/>
                </a:solidFill>
                <a:sym typeface="Georgia" panose="02040502050405020303" pitchFamily="18" charset="0"/>
              </a:rPr>
              <a:t>ESAts</a:t>
            </a:r>
            <a:r>
              <a:rPr lang="en-US" sz="1600" dirty="0">
                <a:solidFill>
                  <a:srgbClr val="275D38"/>
                </a:solidFill>
                <a:sym typeface="Georgia" panose="02040502050405020303" pitchFamily="18" charset="0"/>
              </a:rPr>
              <a:t> (detail)</a:t>
            </a:r>
          </a:p>
        </p:txBody>
      </p:sp>
      <p:pic>
        <p:nvPicPr>
          <p:cNvPr id="3" name="Picture 2" descr="Recommended options are Clarify when to initiate COCR; and Increase reviews of provider COCRs">
            <a:extLst>
              <a:ext uri="{FF2B5EF4-FFF2-40B4-BE49-F238E27FC236}">
                <a16:creationId xmlns:a16="http://schemas.microsoft.com/office/drawing/2014/main" id="{EC3F8DC4-B059-4885-988A-648A55078068}"/>
              </a:ext>
            </a:extLst>
          </p:cNvPr>
          <p:cNvPicPr>
            <a:picLocks noChangeAspect="1"/>
          </p:cNvPicPr>
          <p:nvPr/>
        </p:nvPicPr>
        <p:blipFill>
          <a:blip r:embed="rId4"/>
          <a:stretch>
            <a:fillRect/>
          </a:stretch>
        </p:blipFill>
        <p:spPr>
          <a:xfrm>
            <a:off x="2061802" y="2099420"/>
            <a:ext cx="4622026" cy="4263280"/>
          </a:xfrm>
          <a:prstGeom prst="rect">
            <a:avLst/>
          </a:prstGeom>
        </p:spPr>
      </p:pic>
      <p:graphicFrame>
        <p:nvGraphicFramePr>
          <p:cNvPr id="4" name="Table 3"/>
          <p:cNvGraphicFramePr>
            <a:graphicFrameLocks noGrp="1"/>
          </p:cNvGraphicFramePr>
          <p:nvPr/>
        </p:nvGraphicFramePr>
        <p:xfrm>
          <a:off x="630000" y="2099420"/>
          <a:ext cx="10933348" cy="4050720"/>
        </p:xfrm>
        <a:graphic>
          <a:graphicData uri="http://schemas.openxmlformats.org/drawingml/2006/table">
            <a:tbl>
              <a:tblPr firstRow="1" firstCol="1">
                <a:tableStyleId>{2D5ABB26-0587-4C30-8999-92F81FD0307C}</a:tableStyleId>
              </a:tblPr>
              <a:tblGrid>
                <a:gridCol w="1409112">
                  <a:extLst>
                    <a:ext uri="{9D8B030D-6E8A-4147-A177-3AD203B41FA5}">
                      <a16:colId xmlns:a16="http://schemas.microsoft.com/office/drawing/2014/main" val="20001"/>
                    </a:ext>
                  </a:extLst>
                </a:gridCol>
                <a:gridCol w="2121408">
                  <a:extLst>
                    <a:ext uri="{9D8B030D-6E8A-4147-A177-3AD203B41FA5}">
                      <a16:colId xmlns:a16="http://schemas.microsoft.com/office/drawing/2014/main" val="2097246573"/>
                    </a:ext>
                  </a:extLst>
                </a:gridCol>
                <a:gridCol w="2599562">
                  <a:extLst>
                    <a:ext uri="{9D8B030D-6E8A-4147-A177-3AD203B41FA5}">
                      <a16:colId xmlns:a16="http://schemas.microsoft.com/office/drawing/2014/main" val="20002"/>
                    </a:ext>
                  </a:extLst>
                </a:gridCol>
                <a:gridCol w="2329054">
                  <a:extLst>
                    <a:ext uri="{9D8B030D-6E8A-4147-A177-3AD203B41FA5}">
                      <a16:colId xmlns:a16="http://schemas.microsoft.com/office/drawing/2014/main" val="3827869891"/>
                    </a:ext>
                  </a:extLst>
                </a:gridCol>
                <a:gridCol w="2474212">
                  <a:extLst>
                    <a:ext uri="{9D8B030D-6E8A-4147-A177-3AD203B41FA5}">
                      <a16:colId xmlns:a16="http://schemas.microsoft.com/office/drawing/2014/main" val="20004"/>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400" b="0" i="0" u="none" kern="1200" spc="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Clarify when to initiate COCR</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lgn="ctr">
                        <a:buClr>
                          <a:srgbClr val="275D38">
                            <a:lumMod val="100000"/>
                          </a:srgbClr>
                        </a:buClr>
                        <a:buSzPct val="100000"/>
                        <a:buFont typeface="Trebuchet MS" panose="020B0603020202020204" pitchFamily="34" charset="0"/>
                        <a:buChar char="​"/>
                      </a:pPr>
                      <a:r>
                        <a:rPr lang="en-AU" sz="1400" dirty="0">
                          <a:solidFill>
                            <a:srgbClr val="275D38"/>
                          </a:solidFill>
                          <a:latin typeface="+mn-lt"/>
                          <a:sym typeface="Georgia" panose="02040502050405020303" pitchFamily="18" charset="0"/>
                        </a:rPr>
                        <a:t>Increase reviews of provider </a:t>
                      </a:r>
                      <a:r>
                        <a:rPr lang="en-AU" sz="1400" dirty="0" err="1">
                          <a:solidFill>
                            <a:srgbClr val="275D38"/>
                          </a:solidFill>
                          <a:latin typeface="+mn-lt"/>
                          <a:sym typeface="Georgia" panose="02040502050405020303" pitchFamily="18" charset="0"/>
                        </a:rPr>
                        <a:t>COCRs</a:t>
                      </a:r>
                      <a:endParaRPr lang="en-US" sz="1400" dirty="0">
                        <a:solidFill>
                          <a:srgbClr val="275D38"/>
                        </a:solidFill>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lgn="ctr">
                        <a:buClr>
                          <a:srgbClr val="275D38">
                            <a:lumMod val="100000"/>
                          </a:srgbClr>
                        </a:buClr>
                        <a:buSzPct val="100000"/>
                        <a:buFont typeface="Trebuchet MS" panose="020B0603020202020204" pitchFamily="34" charset="0"/>
                        <a:buChar char="​"/>
                      </a:pPr>
                      <a:r>
                        <a:rPr lang="en-US" sz="1400" dirty="0">
                          <a:solidFill>
                            <a:srgbClr val="275D38"/>
                          </a:solidFill>
                          <a:latin typeface="+mn-lt"/>
                          <a:ea typeface="Times New Roman" panose="02020603050405020304" pitchFamily="18" charset="0"/>
                          <a:cs typeface="Times New Roman" panose="02020603050405020304" pitchFamily="18" charset="0"/>
                          <a:sym typeface="Georgia" panose="02040502050405020303" pitchFamily="18" charset="0"/>
                        </a:rPr>
                        <a:t>Services Australia review prior to ESAt</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4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Charge providers for COCR ESAts</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indent="0" algn="l" rtl="0" fontAlgn="auto" hangingPunct="1">
                        <a:lnSpc>
                          <a:spcPct val="100000"/>
                        </a:lnSpc>
                        <a:spcBef>
                          <a:spcPts val="0"/>
                        </a:spcBef>
                        <a:spcAft>
                          <a:spcPts val="0"/>
                        </a:spcAft>
                      </a:pPr>
                      <a:r>
                        <a:rPr lang="en-US" sz="1100" b="1" i="0" u="none" dirty="0">
                          <a:solidFill>
                            <a:schemeClr val="bg1"/>
                          </a:solidFill>
                          <a:effectLst/>
                          <a:latin typeface="+mn-lt"/>
                          <a:sym typeface="Georgia" panose="02040502050405020303" pitchFamily="18" charset="0"/>
                        </a:rPr>
                        <a:t>Description</a:t>
                      </a:r>
                    </a:p>
                  </a:txBody>
                  <a:tcPr marL="45720" marR="45720">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rgbClr val="000000">
                              <a:lumMod val="100000"/>
                            </a:srgbClr>
                          </a:solidFill>
                          <a:effectLst/>
                          <a:latin typeface="+mn-lt"/>
                          <a:sym typeface="Georgia" panose="02040502050405020303" pitchFamily="18" charset="0"/>
                        </a:rPr>
                        <a:t>For example, emphasise new medical evidence should only be actioned if it is likely to change required supports or work capacity</a:t>
                      </a:r>
                    </a:p>
                  </a:txBody>
                  <a:tcPr marL="45720" marR="45720">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Identify and provide feedback to providers who are referring high volumes of COCR ESAts, but a low probability of changes occurring based on these assessments</a:t>
                      </a:r>
                    </a:p>
                  </a:txBody>
                  <a:tcPr marL="45720" marR="45720">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Services Australia officers review requests prior to ESAt being conducted, similar to current triaging process</a:t>
                      </a:r>
                    </a:p>
                  </a:txBody>
                  <a:tcPr marL="45720" marR="45720">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Charge providers for any ESAts which don't result in a change in program referral or work capacity</a:t>
                      </a:r>
                    </a:p>
                  </a:txBody>
                  <a:tcPr marL="45720" marR="45720">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extLst>
                  <a:ext uri="{0D108BD9-81ED-4DB2-BD59-A6C34878D82A}">
                    <a16:rowId xmlns:a16="http://schemas.microsoft.com/office/drawing/2014/main" val="2403717760"/>
                  </a:ext>
                </a:extLst>
              </a:tr>
              <a:tr h="0">
                <a:tc>
                  <a:txBody>
                    <a:bodyPr/>
                    <a:lstStyle/>
                    <a:p>
                      <a:pPr marL="0" marR="0" indent="0" algn="l" rtl="0" fontAlgn="auto" hangingPunct="1">
                        <a:lnSpc>
                          <a:spcPct val="100000"/>
                        </a:lnSpc>
                        <a:spcBef>
                          <a:spcPts val="0"/>
                        </a:spcBef>
                        <a:spcAft>
                          <a:spcPts val="0"/>
                        </a:spcAft>
                      </a:pPr>
                      <a:r>
                        <a:rPr lang="en-US" sz="1100" b="1" i="0" u="none" dirty="0">
                          <a:solidFill>
                            <a:schemeClr val="bg1"/>
                          </a:solidFill>
                          <a:effectLst/>
                          <a:latin typeface="+mn-lt"/>
                          <a:sym typeface="Georgia" panose="02040502050405020303" pitchFamily="18" charset="0"/>
                        </a:rPr>
                        <a:t>Benefits</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Services Australia still able to audit if COCR ESAts dramatically increase</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May reduce volume of assessments</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May reduce </a:t>
                      </a:r>
                      <a:r>
                        <a:rPr lang="en-US" sz="1100" b="0" i="0" u="none" kern="1200" spc="0" dirty="0" err="1">
                          <a:solidFill>
                            <a:srgbClr val="000000">
                              <a:lumMod val="100000"/>
                            </a:srgbClr>
                          </a:solidFill>
                          <a:effectLst/>
                          <a:latin typeface="+mn-lt"/>
                          <a:sym typeface="Georgia" panose="02040502050405020303" pitchFamily="18" charset="0"/>
                        </a:rPr>
                        <a:t>ESAt</a:t>
                      </a:r>
                      <a:r>
                        <a:rPr lang="en-US" sz="1100" b="0" i="0" u="none" kern="1200" spc="0" dirty="0">
                          <a:solidFill>
                            <a:srgbClr val="000000">
                              <a:lumMod val="100000"/>
                            </a:srgbClr>
                          </a:solidFill>
                          <a:effectLst/>
                          <a:latin typeface="+mn-lt"/>
                          <a:sym typeface="Georgia" panose="02040502050405020303" pitchFamily="18" charset="0"/>
                        </a:rPr>
                        <a:t> volumes</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Provides very strong deterrent to additional ESAts</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extLst>
                  <a:ext uri="{0D108BD9-81ED-4DB2-BD59-A6C34878D82A}">
                    <a16:rowId xmlns:a16="http://schemas.microsoft.com/office/drawing/2014/main" val="227815783"/>
                  </a:ext>
                </a:extLst>
              </a:tr>
              <a:tr h="0">
                <a:tc>
                  <a:txBody>
                    <a:bodyPr/>
                    <a:lstStyle/>
                    <a:p>
                      <a:pPr marL="0" marR="0" indent="0" algn="l" rtl="0" fontAlgn="auto" hangingPunct="1">
                        <a:lnSpc>
                          <a:spcPct val="100000"/>
                        </a:lnSpc>
                        <a:spcBef>
                          <a:spcPts val="0"/>
                        </a:spcBef>
                        <a:spcAft>
                          <a:spcPts val="0"/>
                        </a:spcAft>
                      </a:pPr>
                      <a:r>
                        <a:rPr lang="en-US" sz="1100" b="1" i="0" u="none" dirty="0">
                          <a:solidFill>
                            <a:schemeClr val="bg1"/>
                          </a:solidFill>
                          <a:effectLst/>
                          <a:latin typeface="+mn-lt"/>
                          <a:sym typeface="Georgia" panose="02040502050405020303" pitchFamily="18" charset="0"/>
                        </a:rPr>
                        <a:t>Drawbacks</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Likely to have a smaller impact</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Limited means to </a:t>
                      </a:r>
                      <a:r>
                        <a:rPr lang="en-US" sz="1100" b="0" i="0" u="none" kern="1200" spc="0" dirty="0" err="1">
                          <a:solidFill>
                            <a:srgbClr val="000000">
                              <a:lumMod val="100000"/>
                            </a:srgbClr>
                          </a:solidFill>
                          <a:effectLst/>
                          <a:latin typeface="+mn-lt"/>
                          <a:sym typeface="Georgia" panose="02040502050405020303" pitchFamily="18" charset="0"/>
                        </a:rPr>
                        <a:t>penalise</a:t>
                      </a:r>
                      <a:r>
                        <a:rPr lang="en-US" sz="1100" b="0" i="0" u="none" kern="1200" spc="0" dirty="0">
                          <a:solidFill>
                            <a:srgbClr val="000000">
                              <a:lumMod val="100000"/>
                            </a:srgbClr>
                          </a:solidFill>
                          <a:effectLst/>
                          <a:latin typeface="+mn-lt"/>
                          <a:sym typeface="Georgia" panose="02040502050405020303" pitchFamily="18" charset="0"/>
                        </a:rPr>
                        <a:t> providers for unwarranted ESAts</a:t>
                      </a:r>
                    </a:p>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Requires analytics effort, potentially IT build</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Creates workload for Services Australia officers (but not ESAt assessors)</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Providers unlikely to agree</a:t>
                      </a:r>
                    </a:p>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r>
                        <a:rPr lang="en-US" sz="1100" b="0" i="0" u="none" kern="1200" spc="0" dirty="0">
                          <a:solidFill>
                            <a:srgbClr val="000000">
                              <a:lumMod val="100000"/>
                            </a:srgbClr>
                          </a:solidFill>
                          <a:effectLst/>
                          <a:latin typeface="+mn-lt"/>
                          <a:sym typeface="Georgia" panose="02040502050405020303" pitchFamily="18" charset="0"/>
                        </a:rPr>
                        <a:t>May lead to participants not being well supported</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extLst>
                  <a:ext uri="{0D108BD9-81ED-4DB2-BD59-A6C34878D82A}">
                    <a16:rowId xmlns:a16="http://schemas.microsoft.com/office/drawing/2014/main" val="1150803506"/>
                  </a:ext>
                </a:extLst>
              </a:tr>
              <a:tr h="0">
                <a:tc>
                  <a:txBody>
                    <a:bodyPr/>
                    <a:lstStyle/>
                    <a:p>
                      <a:pPr marL="0" marR="0" indent="0" algn="l" rtl="0" fontAlgn="auto" hangingPunct="1">
                        <a:lnSpc>
                          <a:spcPct val="100000"/>
                        </a:lnSpc>
                        <a:spcBef>
                          <a:spcPts val="0"/>
                        </a:spcBef>
                        <a:spcAft>
                          <a:spcPts val="0"/>
                        </a:spcAft>
                      </a:pPr>
                      <a:r>
                        <a:rPr lang="en-US" sz="1100" b="1" i="0" u="none" dirty="0">
                          <a:solidFill>
                            <a:schemeClr val="bg1"/>
                          </a:solidFill>
                          <a:effectLst/>
                          <a:latin typeface="+mn-lt"/>
                          <a:sym typeface="Georgia" panose="02040502050405020303" pitchFamily="18" charset="0"/>
                        </a:rPr>
                        <a:t>Implemented within current framework</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n-lt"/>
                          <a:ea typeface="+mn-ea"/>
                          <a:cs typeface="+mn-cs"/>
                          <a:sym typeface="Georgia" panose="02040502050405020303" pitchFamily="18" charset="0"/>
                        </a:rPr>
                        <a:t>No change to current DES Grant Agreement</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n-lt"/>
                          <a:ea typeface="+mn-ea"/>
                          <a:cs typeface="+mn-cs"/>
                          <a:sym typeface="Georgia" panose="02040502050405020303" pitchFamily="18" charset="0"/>
                        </a:rPr>
                        <a:t>No change to current DES Grant Agreement</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n-lt"/>
                          <a:ea typeface="+mn-ea"/>
                          <a:cs typeface="+mn-cs"/>
                          <a:sym typeface="Georgia" panose="02040502050405020303" pitchFamily="18" charset="0"/>
                        </a:rPr>
                        <a:t>No change to current DES Grant Agreement</a:t>
                      </a:r>
                    </a:p>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Georgia" panose="02040502050405020303" pitchFamily="18" charset="0"/>
                        <a:ea typeface="+mn-ea"/>
                        <a:cs typeface="+mn-cs"/>
                      </a:endParaRP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effectLst/>
                          <a:latin typeface="+mn-lt"/>
                          <a:sym typeface="Georgia" panose="02040502050405020303" pitchFamily="18" charset="0"/>
                        </a:rPr>
                        <a:t>Requires change to DES and jobactive Grant Agreement</a:t>
                      </a:r>
                    </a:p>
                  </a:txBody>
                  <a:tcPr marL="45720" marR="45720">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extLst>
                  <a:ext uri="{0D108BD9-81ED-4DB2-BD59-A6C34878D82A}">
                    <a16:rowId xmlns:a16="http://schemas.microsoft.com/office/drawing/2014/main" val="2061855066"/>
                  </a:ext>
                </a:extLst>
              </a:tr>
              <a:tr h="576000">
                <a:tc>
                  <a:txBody>
                    <a:bodyPr/>
                    <a:lstStyle/>
                    <a:p>
                      <a:pPr marL="0" marR="0" indent="0" algn="l" rtl="0" fontAlgn="auto" hangingPunct="1">
                        <a:lnSpc>
                          <a:spcPct val="100000"/>
                        </a:lnSpc>
                        <a:spcBef>
                          <a:spcPts val="0"/>
                        </a:spcBef>
                        <a:spcAft>
                          <a:spcPts val="0"/>
                        </a:spcAft>
                      </a:pPr>
                      <a:r>
                        <a:rPr lang="en-US" sz="1100" b="1" i="0" u="none" dirty="0">
                          <a:solidFill>
                            <a:schemeClr val="bg1"/>
                          </a:solidFill>
                          <a:effectLst/>
                          <a:latin typeface="+mn-lt"/>
                          <a:sym typeface="Georgia" panose="02040502050405020303" pitchFamily="18" charset="0"/>
                        </a:rPr>
                        <a:t>Overall recommendation</a:t>
                      </a:r>
                    </a:p>
                  </a:txBody>
                  <a:tcPr marL="45720" marR="45720">
                    <a:lnT w="12700" cap="flat" cmpd="sng" algn="ctr">
                      <a:solidFill>
                        <a:schemeClr val="bg1">
                          <a:lumMod val="50000"/>
                        </a:schemeClr>
                      </a:solidFill>
                      <a:prstDash val="dot"/>
                      <a:round/>
                      <a:headEnd type="none" w="med" len="med"/>
                      <a:tailEnd type="none" w="med" len="med"/>
                    </a:lnT>
                    <a:lnB w="12700" cap="flat" cmpd="sng" algn="ctr">
                      <a:noFill/>
                      <a:prstDash val="solid"/>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effectLst/>
                          <a:latin typeface="+mn-lt"/>
                          <a:sym typeface="Georgia" panose="02040502050405020303" pitchFamily="18" charset="0"/>
                        </a:rPr>
                        <a:t>Viable option</a:t>
                      </a:r>
                    </a:p>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endParaRPr lang="en-US" sz="1100" b="0" i="0" u="none" kern="1200" spc="0" dirty="0">
                        <a:solidFill>
                          <a:srgbClr val="000000">
                            <a:lumMod val="100000"/>
                          </a:srgbClr>
                        </a:solidFill>
                        <a:effectLst/>
                        <a:latin typeface="Georgia" panose="02040502050405020303" pitchFamily="18" charset="0"/>
                      </a:endParaRPr>
                    </a:p>
                  </a:txBody>
                  <a:tcPr marL="45720" marR="45720">
                    <a:lnT w="12700" cap="flat" cmpd="sng" algn="ctr">
                      <a:solidFill>
                        <a:schemeClr val="bg1">
                          <a:lumMod val="50000"/>
                        </a:schemeClr>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effectLst/>
                          <a:latin typeface="+mn-lt"/>
                          <a:sym typeface="Georgia" panose="02040502050405020303" pitchFamily="18" charset="0"/>
                        </a:rPr>
                        <a:t>Viable option</a:t>
                      </a:r>
                    </a:p>
                  </a:txBody>
                  <a:tcPr marL="45720" marR="45720">
                    <a:lnT w="12700" cap="flat" cmpd="sng" algn="ctr">
                      <a:solidFill>
                        <a:schemeClr val="bg1">
                          <a:lumMod val="50000"/>
                        </a:schemeClr>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effectLst/>
                          <a:latin typeface="+mn-lt"/>
                          <a:sym typeface="Georgia" panose="02040502050405020303" pitchFamily="18" charset="0"/>
                        </a:rPr>
                        <a:t>Viable option</a:t>
                      </a:r>
                    </a:p>
                  </a:txBody>
                  <a:tcPr marL="45720" marR="45720">
                    <a:lnT w="12700" cap="flat" cmpd="sng" algn="ctr">
                      <a:solidFill>
                        <a:schemeClr val="bg1">
                          <a:lumMod val="50000"/>
                        </a:schemeClr>
                      </a:solid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effectLst/>
                          <a:latin typeface="+mn-lt"/>
                          <a:sym typeface="Georgia" panose="02040502050405020303" pitchFamily="18" charset="0"/>
                        </a:rPr>
                        <a:t>Not recommended</a:t>
                      </a:r>
                    </a:p>
                    <a:p>
                      <a:pPr marL="164592" marR="0" lvl="1" indent="-162000" algn="l" defTabSz="914400" rtl="0" eaLnBrk="1" fontAlgn="auto" latinLnBrk="0" hangingPunct="1">
                        <a:lnSpc>
                          <a:spcPct val="100000"/>
                        </a:lnSpc>
                        <a:spcBef>
                          <a:spcPts val="300"/>
                        </a:spcBef>
                        <a:spcAft>
                          <a:spcPts val="0"/>
                        </a:spcAft>
                        <a:buClr>
                          <a:srgbClr val="275D38">
                            <a:lumMod val="100000"/>
                          </a:srgbClr>
                        </a:buClr>
                        <a:buSzPct val="100000"/>
                        <a:buFont typeface="Trebuchet MS" panose="020B0603020202020204" pitchFamily="34" charset="0"/>
                        <a:buChar char="•"/>
                      </a:pPr>
                      <a:endParaRPr lang="en-US" sz="1100" b="0" i="0" u="none" kern="1200" spc="0" dirty="0">
                        <a:solidFill>
                          <a:srgbClr val="000000">
                            <a:lumMod val="100000"/>
                          </a:srgbClr>
                        </a:solidFill>
                        <a:effectLst/>
                        <a:latin typeface="Georgia" panose="02040502050405020303" pitchFamily="18" charset="0"/>
                      </a:endParaRPr>
                    </a:p>
                  </a:txBody>
                  <a:tcPr marL="45720" marR="45720">
                    <a:lnT w="12700" cap="flat" cmpd="sng" algn="ctr">
                      <a:solidFill>
                        <a:schemeClr val="bg1">
                          <a:lumMod val="50000"/>
                        </a:schemeClr>
                      </a:solidFill>
                      <a:prstDash val="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0339675"/>
                  </a:ext>
                </a:extLst>
              </a:tr>
            </a:tbl>
          </a:graphicData>
        </a:graphic>
      </p:graphicFrame>
      <p:sp>
        <p:nvSpPr>
          <p:cNvPr id="7" name="ee4pFootnotes">
            <a:extLst>
              <a:ext uri="{FF2B5EF4-FFF2-40B4-BE49-F238E27FC236}">
                <a16:creationId xmlns:a16="http://schemas.microsoft.com/office/drawing/2014/main" id="{2B230583-F58C-49C9-B04F-7600B2D711D4}"/>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BCG analysis</a:t>
            </a:r>
          </a:p>
        </p:txBody>
      </p:sp>
      <p:sp>
        <p:nvSpPr>
          <p:cNvPr id="14" name="NavigationTriangle">
            <a:extLst>
              <a:ext uri="{FF2B5EF4-FFF2-40B4-BE49-F238E27FC236}">
                <a16:creationId xmlns:a16="http://schemas.microsoft.com/office/drawing/2014/main" id="{BA253788-AD46-489C-AA34-09C7CF2227FF}"/>
              </a:ext>
              <a:ext uri="{C183D7F6-B498-43B3-948B-1728B52AA6E4}">
                <adec:decorative xmlns:adec="http://schemas.microsoft.com/office/drawing/2017/decorative" val="1"/>
              </a:ext>
            </a:extLst>
          </p:cNvPr>
          <p:cNvSpPr/>
          <p:nvPr/>
        </p:nvSpPr>
        <p:spPr>
          <a:xfrm rot="16200000">
            <a:off x="11116165" y="-2779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7" name="NavigationIcon">
            <a:extLst>
              <a:ext uri="{FF2B5EF4-FFF2-40B4-BE49-F238E27FC236}">
                <a16:creationId xmlns:a16="http://schemas.microsoft.com/office/drawing/2014/main" id="{6465173C-2896-463F-BE7E-DE6908228762}"/>
              </a:ext>
              <a:ext uri="{C183D7F6-B498-43B3-948B-1728B52AA6E4}">
                <adec:decorative xmlns:adec="http://schemas.microsoft.com/office/drawing/2017/decorative" val="1"/>
              </a:ext>
            </a:extLst>
          </p:cNvPr>
          <p:cNvSpPr>
            <a:spLocks noChangeAspect="1" noChangeArrowheads="1"/>
          </p:cNvSpPr>
          <p:nvPr>
            <p:custDataLst>
              <p:tags r:id="rId1"/>
            </p:custDataLst>
          </p:nvPr>
        </p:nvSpPr>
        <p:spPr bwMode="auto">
          <a:xfrm>
            <a:off x="11690544" y="12652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
        <p:nvSpPr>
          <p:cNvPr id="18" name="TextBox 17">
            <a:extLst>
              <a:ext uri="{FF2B5EF4-FFF2-40B4-BE49-F238E27FC236}">
                <a16:creationId xmlns:a16="http://schemas.microsoft.com/office/drawing/2014/main" id="{EA99496E-5F71-41C9-9C5C-6DE9DCDFA149}"/>
              </a:ext>
              <a:ext uri="{C183D7F6-B498-43B3-948B-1728B52AA6E4}">
                <adec:decorative xmlns:adec="http://schemas.microsoft.com/office/drawing/2017/decorative" val="1"/>
              </a:ext>
            </a:extLst>
          </p:cNvPr>
          <p:cNvSpPr txBox="1"/>
          <p:nvPr/>
        </p:nvSpPr>
        <p:spPr>
          <a:xfrm>
            <a:off x="8664575" y="9990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chemeClr val="accent3">
                    <a:lumMod val="50000"/>
                  </a:schemeClr>
                </a:solidFill>
                <a:sym typeface="Georgia" panose="02040502050405020303" pitchFamily="18" charset="0"/>
              </a:rPr>
              <a:t>Change of Circumstances Review (COCR)</a:t>
            </a:r>
          </a:p>
        </p:txBody>
      </p:sp>
      <p:sp>
        <p:nvSpPr>
          <p:cNvPr id="19" name="Oval 20">
            <a:extLst>
              <a:ext uri="{FF2B5EF4-FFF2-40B4-BE49-F238E27FC236}">
                <a16:creationId xmlns:a16="http://schemas.microsoft.com/office/drawing/2014/main" id="{790ED643-4097-431B-A55F-006B9A79A206}"/>
              </a:ext>
              <a:ext uri="{C183D7F6-B498-43B3-948B-1728B52AA6E4}">
                <adec:decorative xmlns:adec="http://schemas.microsoft.com/office/drawing/2017/decorative" val="1"/>
              </a:ext>
            </a:extLst>
          </p:cNvPr>
          <p:cNvSpPr>
            <a:spLocks noChangeAspect="1" noChangeArrowheads="1"/>
          </p:cNvSpPr>
          <p:nvPr/>
        </p:nvSpPr>
        <p:spPr bwMode="auto">
          <a:xfrm>
            <a:off x="8486405" y="111742"/>
            <a:ext cx="232945" cy="232945"/>
          </a:xfrm>
          <a:prstGeom prst="ellipse">
            <a:avLst/>
          </a:prstGeom>
          <a:solidFill>
            <a:srgbClr val="FF9221"/>
          </a:solidFill>
          <a:ln>
            <a:noFill/>
          </a:ln>
        </p:spPr>
        <p:txBody>
          <a:bodyPr vert="horz" wrap="square" lIns="0" tIns="0" rIns="0" bIns="0" numCol="1" anchor="ctr" anchorCtr="0" compatLnSpc="1">
            <a:prstTxWarp prst="textNoShape">
              <a:avLst/>
            </a:prstTxWarp>
          </a:bodyPr>
          <a:lstStyle/>
          <a:p>
            <a:pPr algn="ctr"/>
            <a:r>
              <a:rPr lang="en-US" sz="924" dirty="0">
                <a:sym typeface="Georgia" panose="02040502050405020303" pitchFamily="18" charset="0"/>
              </a:rPr>
              <a:t>2</a:t>
            </a:r>
          </a:p>
        </p:txBody>
      </p:sp>
    </p:spTree>
    <p:extLst>
      <p:ext uri="{BB962C8B-B14F-4D97-AF65-F5344CB8AC3E}">
        <p14:creationId xmlns:p14="http://schemas.microsoft.com/office/powerpoint/2010/main" val="4076373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622800"/>
            <a:ext cx="10933350" cy="664797"/>
          </a:xfrm>
        </p:spPr>
        <p:txBody>
          <a:bodyPr vert="horz"/>
          <a:lstStyle/>
          <a:p>
            <a:r>
              <a:rPr lang="en-AU" dirty="0">
                <a:latin typeface="+mj-lt"/>
                <a:sym typeface="Georgia" panose="02040502050405020303" pitchFamily="18" charset="0"/>
              </a:rPr>
              <a:t>DES 18-Month Reviews provide little benefit, but cost ~$4m and disrupt the participant's employment journey</a:t>
            </a:r>
            <a:endParaRPr lang="en-US" dirty="0">
              <a:latin typeface="+mj-lt"/>
              <a:sym typeface="Georgia" panose="02040502050405020303" pitchFamily="18" charset="0"/>
            </a:endParaRPr>
          </a:p>
        </p:txBody>
      </p:sp>
      <p:sp>
        <p:nvSpPr>
          <p:cNvPr id="24" name="TextBox 23">
            <a:extLst>
              <a:ext uri="{FF2B5EF4-FFF2-40B4-BE49-F238E27FC236}">
                <a16:creationId xmlns:a16="http://schemas.microsoft.com/office/drawing/2014/main" id="{D2F749F7-2281-4A44-9500-E85F9D730841}"/>
              </a:ext>
            </a:extLst>
          </p:cNvPr>
          <p:cNvSpPr txBox="1"/>
          <p:nvPr/>
        </p:nvSpPr>
        <p:spPr>
          <a:xfrm>
            <a:off x="630000" y="1597025"/>
            <a:ext cx="4642243" cy="492125"/>
          </a:xfrm>
          <a:prstGeom prst="rect">
            <a:avLst/>
          </a:prstGeom>
          <a:noFill/>
          <a:ln w="9525" cap="rnd">
            <a:noFill/>
            <a:prstDash val="solid"/>
            <a:round/>
          </a:ln>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275D38"/>
                </a:solidFill>
                <a:sym typeface="Georgia" panose="02040502050405020303" pitchFamily="18" charset="0"/>
              </a:rPr>
              <a:t>DES 18-Month Reviews drive workload,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cost and detract from participant experience</a:t>
            </a:r>
          </a:p>
        </p:txBody>
      </p:sp>
      <p:sp>
        <p:nvSpPr>
          <p:cNvPr id="18" name="Oval 17">
            <a:extLst>
              <a:ext uri="{FF2B5EF4-FFF2-40B4-BE49-F238E27FC236}">
                <a16:creationId xmlns:a16="http://schemas.microsoft.com/office/drawing/2014/main" id="{45B14ECD-DDD6-4C4D-8EFC-BA285475A501}"/>
              </a:ext>
            </a:extLst>
          </p:cNvPr>
          <p:cNvSpPr>
            <a:spLocks/>
          </p:cNvSpPr>
          <p:nvPr/>
        </p:nvSpPr>
        <p:spPr>
          <a:xfrm>
            <a:off x="657809" y="2646116"/>
            <a:ext cx="1487431" cy="1487488"/>
          </a:xfrm>
          <a:prstGeom prst="ellipse">
            <a:avLst/>
          </a:prstGeom>
          <a:solidFill>
            <a:schemeClr val="bg1"/>
          </a:solidFill>
          <a:ln w="38100" cap="flat" cmpd="sng" algn="ctr">
            <a:gradFill flip="none" rotWithShape="1">
              <a:gsLst>
                <a:gs pos="3000">
                  <a:srgbClr val="A6192E"/>
                </a:gs>
                <a:gs pos="75000">
                  <a:srgbClr val="D60000"/>
                </a:gs>
              </a:gsLst>
              <a:lin ang="2700000" scaled="1"/>
              <a:tileRect/>
            </a:gradFill>
            <a:prstDash val="solid"/>
          </a:ln>
          <a:effectLst/>
        </p:spPr>
        <p:txBody>
          <a:bodyPr wrap="none" lIns="0" tIns="0" rIns="0" bIns="0" rtlCol="0" anchor="ctr"/>
          <a:lstStyle/>
          <a:p>
            <a:pPr algn="ctr">
              <a:lnSpc>
                <a:spcPct val="95000"/>
              </a:lnSpc>
            </a:pPr>
            <a:r>
              <a:rPr lang="en-US" sz="2400" kern="0" dirty="0">
                <a:solidFill>
                  <a:srgbClr val="000000"/>
                </a:solidFill>
                <a:sym typeface="Georgia" panose="02040502050405020303" pitchFamily="18" charset="0"/>
              </a:rPr>
              <a:t>9</a:t>
            </a:r>
            <a:br>
              <a:rPr lang="en-US" kern="0" dirty="0">
                <a:solidFill>
                  <a:srgbClr val="000000"/>
                </a:solidFill>
                <a:sym typeface="Georgia" panose="02040502050405020303" pitchFamily="18" charset="0"/>
              </a:rPr>
            </a:br>
            <a:r>
              <a:rPr lang="en-US" kern="0" dirty="0">
                <a:solidFill>
                  <a:srgbClr val="000000"/>
                </a:solidFill>
                <a:sym typeface="Georgia" panose="02040502050405020303" pitchFamily="18" charset="0"/>
              </a:rPr>
              <a:t>per cent</a:t>
            </a:r>
            <a:br>
              <a:rPr lang="en-US" kern="0" dirty="0">
                <a:solidFill>
                  <a:srgbClr val="000000"/>
                </a:solidFill>
                <a:sym typeface="Georgia" panose="02040502050405020303" pitchFamily="18" charset="0"/>
              </a:rPr>
            </a:br>
            <a:r>
              <a:rPr lang="en-US" kern="0" dirty="0">
                <a:solidFill>
                  <a:srgbClr val="000000"/>
                </a:solidFill>
                <a:sym typeface="Georgia" panose="02040502050405020303" pitchFamily="18" charset="0"/>
              </a:rPr>
              <a:t>of ESAt </a:t>
            </a:r>
            <a:br>
              <a:rPr lang="en-US" kern="0" dirty="0">
                <a:solidFill>
                  <a:srgbClr val="000000"/>
                </a:solidFill>
                <a:sym typeface="Georgia" panose="02040502050405020303" pitchFamily="18" charset="0"/>
              </a:rPr>
            </a:br>
            <a:r>
              <a:rPr lang="en-US" kern="0" dirty="0">
                <a:solidFill>
                  <a:srgbClr val="000000"/>
                </a:solidFill>
                <a:sym typeface="Georgia" panose="02040502050405020303" pitchFamily="18" charset="0"/>
              </a:rPr>
              <a:t>volumes</a:t>
            </a:r>
          </a:p>
        </p:txBody>
      </p:sp>
      <p:sp>
        <p:nvSpPr>
          <p:cNvPr id="12" name="TextBox 11">
            <a:extLst>
              <a:ext uri="{FF2B5EF4-FFF2-40B4-BE49-F238E27FC236}">
                <a16:creationId xmlns:a16="http://schemas.microsoft.com/office/drawing/2014/main" id="{D7939133-8CC0-46A2-9CEC-646E3A998424}"/>
              </a:ext>
            </a:extLst>
          </p:cNvPr>
          <p:cNvSpPr txBox="1"/>
          <p:nvPr/>
        </p:nvSpPr>
        <p:spPr>
          <a:xfrm>
            <a:off x="630000" y="4239966"/>
            <a:ext cx="1543050" cy="554038"/>
          </a:xfrm>
          <a:prstGeom prst="rect">
            <a:avLst/>
          </a:prstGeom>
          <a:noFill/>
          <a:ln>
            <a:noFill/>
          </a:ln>
        </p:spPr>
        <p:txBody>
          <a:bodyPr wrap="square" lIns="0" tIns="0" rIns="0" bIns="0" rtlCol="0" anchor="t" anchorCtr="0">
            <a:spAutoFit/>
          </a:bodyPr>
          <a:lstStyle/>
          <a:p>
            <a:pPr algn="ctr"/>
            <a:r>
              <a:rPr lang="en-US" sz="1200" dirty="0">
                <a:solidFill>
                  <a:srgbClr val="000000"/>
                </a:solidFill>
                <a:sym typeface="Georgia" panose="02040502050405020303" pitchFamily="18" charset="0"/>
              </a:rPr>
              <a:t>Increases assessment volumes by 25k ESAts per year</a:t>
            </a:r>
          </a:p>
        </p:txBody>
      </p:sp>
      <p:sp>
        <p:nvSpPr>
          <p:cNvPr id="20" name="Oval 19">
            <a:extLst>
              <a:ext uri="{FF2B5EF4-FFF2-40B4-BE49-F238E27FC236}">
                <a16:creationId xmlns:a16="http://schemas.microsoft.com/office/drawing/2014/main" id="{D78AED06-6935-4F46-B817-60FF44637692}"/>
              </a:ext>
            </a:extLst>
          </p:cNvPr>
          <p:cNvSpPr>
            <a:spLocks/>
          </p:cNvSpPr>
          <p:nvPr/>
        </p:nvSpPr>
        <p:spPr>
          <a:xfrm>
            <a:off x="2465378" y="2646116"/>
            <a:ext cx="1487431" cy="1487488"/>
          </a:xfrm>
          <a:prstGeom prst="ellipse">
            <a:avLst/>
          </a:prstGeom>
          <a:solidFill>
            <a:schemeClr val="bg1"/>
          </a:solidFill>
          <a:ln w="38100" cap="flat" cmpd="sng" algn="ctr">
            <a:gradFill flip="none" rotWithShape="1">
              <a:gsLst>
                <a:gs pos="3000">
                  <a:srgbClr val="A6192E"/>
                </a:gs>
                <a:gs pos="75000">
                  <a:srgbClr val="D60000"/>
                </a:gs>
              </a:gsLst>
              <a:lin ang="2700000" scaled="1"/>
              <a:tileRect/>
            </a:gradFill>
            <a:prstDash val="solid"/>
          </a:ln>
          <a:effectLst/>
        </p:spPr>
        <p:txBody>
          <a:bodyPr lIns="0" tIns="0" rIns="0" bIns="0" rtlCol="0" anchor="ctr"/>
          <a:lstStyle/>
          <a:p>
            <a:pPr algn="ctr">
              <a:lnSpc>
                <a:spcPct val="95000"/>
              </a:lnSpc>
            </a:pPr>
            <a:r>
              <a:rPr lang="en-US" kern="0" dirty="0">
                <a:solidFill>
                  <a:srgbClr val="000000"/>
                </a:solidFill>
                <a:sym typeface="Georgia" panose="02040502050405020303" pitchFamily="18" charset="0"/>
              </a:rPr>
              <a:t>Cost of ~$4m</a:t>
            </a:r>
            <a:r>
              <a:rPr lang="en-US" kern="0" baseline="30000" dirty="0">
                <a:solidFill>
                  <a:srgbClr val="000000"/>
                </a:solidFill>
                <a:sym typeface="Georgia" panose="02040502050405020303" pitchFamily="18" charset="0"/>
              </a:rPr>
              <a:t>1,2</a:t>
            </a:r>
          </a:p>
        </p:txBody>
      </p:sp>
      <p:sp>
        <p:nvSpPr>
          <p:cNvPr id="11" name="TextBox 10">
            <a:extLst>
              <a:ext uri="{FF2B5EF4-FFF2-40B4-BE49-F238E27FC236}">
                <a16:creationId xmlns:a16="http://schemas.microsoft.com/office/drawing/2014/main" id="{1A2A686A-CCBD-4D17-B765-AEB4C6929A02}"/>
              </a:ext>
            </a:extLst>
          </p:cNvPr>
          <p:cNvSpPr txBox="1"/>
          <p:nvPr/>
        </p:nvSpPr>
        <p:spPr>
          <a:xfrm>
            <a:off x="2437568" y="4239966"/>
            <a:ext cx="1543050" cy="369888"/>
          </a:xfrm>
          <a:prstGeom prst="rect">
            <a:avLst/>
          </a:prstGeom>
          <a:noFill/>
        </p:spPr>
        <p:txBody>
          <a:bodyPr wrap="square" lIns="0" tIns="0" rIns="0" bIns="0" rtlCol="0" anchor="t" anchorCtr="0">
            <a:spAutoFit/>
          </a:bodyPr>
          <a:lstStyle/>
          <a:p>
            <a:pPr algn="ctr"/>
            <a:r>
              <a:rPr lang="en-US" sz="1200" dirty="0">
                <a:solidFill>
                  <a:srgbClr val="000000"/>
                </a:solidFill>
                <a:sym typeface="Georgia" panose="02040502050405020303" pitchFamily="18" charset="0"/>
              </a:rPr>
              <a:t>Additional annual expenditure on ESAts</a:t>
            </a:r>
          </a:p>
        </p:txBody>
      </p:sp>
      <p:grpSp>
        <p:nvGrpSpPr>
          <p:cNvPr id="21" name="Group 20">
            <a:extLst>
              <a:ext uri="{C183D7F6-B498-43B3-948B-1728B52AA6E4}">
                <adec:decorative xmlns:adec="http://schemas.microsoft.com/office/drawing/2017/decorative" val="1"/>
              </a:ext>
            </a:extLst>
          </p:cNvPr>
          <p:cNvGrpSpPr/>
          <p:nvPr/>
        </p:nvGrpSpPr>
        <p:grpSpPr>
          <a:xfrm>
            <a:off x="4426853" y="2646116"/>
            <a:ext cx="1487431" cy="1487488"/>
            <a:chOff x="4426853" y="3006725"/>
            <a:chExt cx="1487431" cy="1487488"/>
          </a:xfrm>
        </p:grpSpPr>
        <p:sp>
          <p:nvSpPr>
            <p:cNvPr id="22" name="Oval 21">
              <a:extLst>
                <a:ext uri="{FF2B5EF4-FFF2-40B4-BE49-F238E27FC236}">
                  <a16:creationId xmlns:a16="http://schemas.microsoft.com/office/drawing/2014/main" id="{A5D9AD50-EE7F-428B-BD3A-58A053BDCA42}"/>
                </a:ext>
              </a:extLst>
            </p:cNvPr>
            <p:cNvSpPr/>
            <p:nvPr/>
          </p:nvSpPr>
          <p:spPr>
            <a:xfrm>
              <a:off x="4426853" y="3006725"/>
              <a:ext cx="1487431" cy="1487488"/>
            </a:xfrm>
            <a:prstGeom prst="ellipse">
              <a:avLst/>
            </a:prstGeom>
            <a:solidFill>
              <a:schemeClr val="bg1"/>
            </a:solidFill>
            <a:ln w="38100" cap="flat" cmpd="sng" algn="ctr">
              <a:gradFill flip="none" rotWithShape="1">
                <a:gsLst>
                  <a:gs pos="3000">
                    <a:srgbClr val="A6192E"/>
                  </a:gs>
                  <a:gs pos="75000">
                    <a:srgbClr val="D60000"/>
                  </a:gs>
                </a:gsLst>
                <a:lin ang="2700000" scaled="1"/>
                <a:tileRect/>
              </a:gradFill>
              <a:prstDash val="solid"/>
            </a:ln>
            <a:effectLst/>
          </p:spPr>
          <p:txBody>
            <a:bodyPr lIns="0" tIns="0" rIns="0" bIns="0" rtlCol="0" anchor="ctr"/>
            <a:lstStyle/>
            <a:p>
              <a:pPr algn="ctr">
                <a:lnSpc>
                  <a:spcPct val="95000"/>
                </a:lnSpc>
              </a:pPr>
              <a:endParaRPr lang="en-US" kern="0" dirty="0">
                <a:sym typeface="Georgia" panose="02040502050405020303" pitchFamily="18" charset="0"/>
              </a:endParaRPr>
            </a:p>
          </p:txBody>
        </p:sp>
        <p:grpSp>
          <p:nvGrpSpPr>
            <p:cNvPr id="15" name="Group 14">
              <a:extLst>
                <a:ext uri="{FF2B5EF4-FFF2-40B4-BE49-F238E27FC236}">
                  <a16:creationId xmlns:a16="http://schemas.microsoft.com/office/drawing/2014/main" id="{7DB4198B-B284-4881-AD33-23BCACFDE3EA}"/>
                </a:ext>
              </a:extLst>
            </p:cNvPr>
            <p:cNvGrpSpPr/>
            <p:nvPr/>
          </p:nvGrpSpPr>
          <p:grpSpPr>
            <a:xfrm>
              <a:off x="4752301" y="3397250"/>
              <a:ext cx="836535" cy="706438"/>
              <a:chOff x="5426202" y="2863596"/>
              <a:chExt cx="1339596" cy="1130808"/>
            </a:xfrm>
          </p:grpSpPr>
          <p:sp>
            <p:nvSpPr>
              <p:cNvPr id="16" name="Freeform 5">
                <a:extLst>
                  <a:ext uri="{FF2B5EF4-FFF2-40B4-BE49-F238E27FC236}">
                    <a16:creationId xmlns:a16="http://schemas.microsoft.com/office/drawing/2014/main" id="{562035AE-3F8C-4156-A83B-F97FA1B0849C}"/>
                  </a:ext>
                </a:extLst>
              </p:cNvPr>
              <p:cNvSpPr>
                <a:spLocks noEditPoints="1"/>
              </p:cNvSpPr>
              <p:nvPr/>
            </p:nvSpPr>
            <p:spPr bwMode="auto">
              <a:xfrm>
                <a:off x="5426202" y="2991993"/>
                <a:ext cx="1339596" cy="1002411"/>
              </a:xfrm>
              <a:custGeom>
                <a:avLst/>
                <a:gdLst>
                  <a:gd name="T0" fmla="*/ 577 w 1875"/>
                  <a:gd name="T1" fmla="*/ 1154 h 1403"/>
                  <a:gd name="T2" fmla="*/ 419 w 1875"/>
                  <a:gd name="T3" fmla="*/ 1313 h 1403"/>
                  <a:gd name="T4" fmla="*/ 90 w 1875"/>
                  <a:gd name="T5" fmla="*/ 984 h 1403"/>
                  <a:gd name="T6" fmla="*/ 249 w 1875"/>
                  <a:gd name="T7" fmla="*/ 826 h 1403"/>
                  <a:gd name="T8" fmla="*/ 298 w 1875"/>
                  <a:gd name="T9" fmla="*/ 992 h 1403"/>
                  <a:gd name="T10" fmla="*/ 281 w 1875"/>
                  <a:gd name="T11" fmla="*/ 1021 h 1403"/>
                  <a:gd name="T12" fmla="*/ 205 w 1875"/>
                  <a:gd name="T13" fmla="*/ 1198 h 1403"/>
                  <a:gd name="T14" fmla="*/ 384 w 1875"/>
                  <a:gd name="T15" fmla="*/ 1119 h 1403"/>
                  <a:gd name="T16" fmla="*/ 413 w 1875"/>
                  <a:gd name="T17" fmla="*/ 1107 h 1403"/>
                  <a:gd name="T18" fmla="*/ 528 w 1875"/>
                  <a:gd name="T19" fmla="*/ 788 h 1403"/>
                  <a:gd name="T20" fmla="*/ 413 w 1875"/>
                  <a:gd name="T21" fmla="*/ 330 h 1403"/>
                  <a:gd name="T22" fmla="*/ 483 w 1875"/>
                  <a:gd name="T23" fmla="*/ 269 h 1403"/>
                  <a:gd name="T24" fmla="*/ 248 w 1875"/>
                  <a:gd name="T25" fmla="*/ 262 h 1403"/>
                  <a:gd name="T26" fmla="*/ 298 w 1875"/>
                  <a:gd name="T27" fmla="*/ 649 h 1403"/>
                  <a:gd name="T28" fmla="*/ 413 w 1875"/>
                  <a:gd name="T29" fmla="*/ 330 h 1403"/>
                  <a:gd name="T30" fmla="*/ 596 w 1875"/>
                  <a:gd name="T31" fmla="*/ 611 h 1403"/>
                  <a:gd name="T32" fmla="*/ 591 w 1875"/>
                  <a:gd name="T33" fmla="*/ 373 h 1403"/>
                  <a:gd name="T34" fmla="*/ 528 w 1875"/>
                  <a:gd name="T35" fmla="*/ 445 h 1403"/>
                  <a:gd name="T36" fmla="*/ 528 w 1875"/>
                  <a:gd name="T37" fmla="*/ 788 h 1403"/>
                  <a:gd name="T38" fmla="*/ 1804 w 1875"/>
                  <a:gd name="T39" fmla="*/ 140 h 1403"/>
                  <a:gd name="T40" fmla="*/ 1390 w 1875"/>
                  <a:gd name="T41" fmla="*/ 132 h 1403"/>
                  <a:gd name="T42" fmla="*/ 1248 w 1875"/>
                  <a:gd name="T43" fmla="*/ 235 h 1403"/>
                  <a:gd name="T44" fmla="*/ 1460 w 1875"/>
                  <a:gd name="T45" fmla="*/ 280 h 1403"/>
                  <a:gd name="T46" fmla="*/ 1571 w 1875"/>
                  <a:gd name="T47" fmla="*/ 207 h 1403"/>
                  <a:gd name="T48" fmla="*/ 1648 w 1875"/>
                  <a:gd name="T49" fmla="*/ 326 h 1403"/>
                  <a:gd name="T50" fmla="*/ 1539 w 1875"/>
                  <a:gd name="T51" fmla="*/ 398 h 1403"/>
                  <a:gd name="T52" fmla="*/ 1401 w 1875"/>
                  <a:gd name="T53" fmla="*/ 502 h 1403"/>
                  <a:gd name="T54" fmla="*/ 1228 w 1875"/>
                  <a:gd name="T55" fmla="*/ 516 h 1403"/>
                  <a:gd name="T56" fmla="*/ 1644 w 1875"/>
                  <a:gd name="T57" fmla="*/ 522 h 1403"/>
                  <a:gd name="T58" fmla="*/ 1804 w 1875"/>
                  <a:gd name="T59" fmla="*/ 140 h 1403"/>
                  <a:gd name="T60" fmla="*/ 1119 w 1875"/>
                  <a:gd name="T61" fmla="*/ 208 h 1403"/>
                  <a:gd name="T62" fmla="*/ 748 w 1875"/>
                  <a:gd name="T63" fmla="*/ 74 h 1403"/>
                  <a:gd name="T64" fmla="*/ 707 w 1875"/>
                  <a:gd name="T65" fmla="*/ 306 h 1403"/>
                  <a:gd name="T66" fmla="*/ 777 w 1875"/>
                  <a:gd name="T67" fmla="*/ 253 h 1403"/>
                  <a:gd name="T68" fmla="*/ 858 w 1875"/>
                  <a:gd name="T69" fmla="*/ 387 h 1403"/>
                  <a:gd name="T70" fmla="*/ 896 w 1875"/>
                  <a:gd name="T71" fmla="*/ 567 h 1403"/>
                  <a:gd name="T72" fmla="*/ 1077 w 1875"/>
                  <a:gd name="T73" fmla="*/ 434 h 1403"/>
                  <a:gd name="T74" fmla="*/ 858 w 1875"/>
                  <a:gd name="T75" fmla="*/ 387 h 1403"/>
                  <a:gd name="T76" fmla="*/ 1416 w 1875"/>
                  <a:gd name="T77" fmla="*/ 460 h 1403"/>
                  <a:gd name="T78" fmla="*/ 1403 w 1875"/>
                  <a:gd name="T79" fmla="*/ 457 h 1403"/>
                  <a:gd name="T80" fmla="*/ 1473 w 1875"/>
                  <a:gd name="T81" fmla="*/ 440 h 1403"/>
                  <a:gd name="T82" fmla="*/ 1416 w 1875"/>
                  <a:gd name="T83" fmla="*/ 46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5" h="1403">
                    <a:moveTo>
                      <a:pt x="577" y="826"/>
                    </a:moveTo>
                    <a:cubicBezTo>
                      <a:pt x="668" y="916"/>
                      <a:pt x="668" y="1064"/>
                      <a:pt x="577" y="1154"/>
                    </a:cubicBezTo>
                    <a:cubicBezTo>
                      <a:pt x="497" y="1235"/>
                      <a:pt x="497" y="1235"/>
                      <a:pt x="497" y="1235"/>
                    </a:cubicBezTo>
                    <a:cubicBezTo>
                      <a:pt x="419" y="1313"/>
                      <a:pt x="419" y="1313"/>
                      <a:pt x="419" y="1313"/>
                    </a:cubicBezTo>
                    <a:cubicBezTo>
                      <a:pt x="328" y="1403"/>
                      <a:pt x="181" y="1403"/>
                      <a:pt x="90" y="1313"/>
                    </a:cubicBezTo>
                    <a:cubicBezTo>
                      <a:pt x="0" y="1222"/>
                      <a:pt x="0" y="1075"/>
                      <a:pt x="90" y="984"/>
                    </a:cubicBezTo>
                    <a:cubicBezTo>
                      <a:pt x="168" y="906"/>
                      <a:pt x="168" y="906"/>
                      <a:pt x="168" y="906"/>
                    </a:cubicBezTo>
                    <a:cubicBezTo>
                      <a:pt x="249" y="826"/>
                      <a:pt x="249" y="826"/>
                      <a:pt x="249" y="826"/>
                    </a:cubicBezTo>
                    <a:cubicBezTo>
                      <a:pt x="264" y="811"/>
                      <a:pt x="280" y="798"/>
                      <a:pt x="298" y="788"/>
                    </a:cubicBezTo>
                    <a:cubicBezTo>
                      <a:pt x="298" y="992"/>
                      <a:pt x="298" y="992"/>
                      <a:pt x="298" y="992"/>
                    </a:cubicBezTo>
                    <a:cubicBezTo>
                      <a:pt x="298" y="996"/>
                      <a:pt x="298" y="1000"/>
                      <a:pt x="299" y="1004"/>
                    </a:cubicBezTo>
                    <a:cubicBezTo>
                      <a:pt x="281" y="1021"/>
                      <a:pt x="281" y="1021"/>
                      <a:pt x="281" y="1021"/>
                    </a:cubicBezTo>
                    <a:cubicBezTo>
                      <a:pt x="205" y="1098"/>
                      <a:pt x="205" y="1098"/>
                      <a:pt x="205" y="1098"/>
                    </a:cubicBezTo>
                    <a:cubicBezTo>
                      <a:pt x="177" y="1126"/>
                      <a:pt x="177" y="1171"/>
                      <a:pt x="205" y="1198"/>
                    </a:cubicBezTo>
                    <a:cubicBezTo>
                      <a:pt x="232" y="1226"/>
                      <a:pt x="277" y="1226"/>
                      <a:pt x="305" y="1198"/>
                    </a:cubicBezTo>
                    <a:cubicBezTo>
                      <a:pt x="384" y="1119"/>
                      <a:pt x="384" y="1119"/>
                      <a:pt x="384" y="1119"/>
                    </a:cubicBezTo>
                    <a:cubicBezTo>
                      <a:pt x="397" y="1106"/>
                      <a:pt x="397" y="1106"/>
                      <a:pt x="397" y="1106"/>
                    </a:cubicBezTo>
                    <a:cubicBezTo>
                      <a:pt x="402" y="1106"/>
                      <a:pt x="408" y="1107"/>
                      <a:pt x="413" y="1107"/>
                    </a:cubicBezTo>
                    <a:cubicBezTo>
                      <a:pt x="476" y="1107"/>
                      <a:pt x="528" y="1055"/>
                      <a:pt x="528" y="992"/>
                    </a:cubicBezTo>
                    <a:cubicBezTo>
                      <a:pt x="528" y="788"/>
                      <a:pt x="528" y="788"/>
                      <a:pt x="528" y="788"/>
                    </a:cubicBezTo>
                    <a:cubicBezTo>
                      <a:pt x="545" y="798"/>
                      <a:pt x="562" y="810"/>
                      <a:pt x="577" y="826"/>
                    </a:cubicBezTo>
                    <a:close/>
                    <a:moveTo>
                      <a:pt x="413" y="330"/>
                    </a:moveTo>
                    <a:cubicBezTo>
                      <a:pt x="416" y="330"/>
                      <a:pt x="419" y="330"/>
                      <a:pt x="421" y="330"/>
                    </a:cubicBezTo>
                    <a:cubicBezTo>
                      <a:pt x="483" y="269"/>
                      <a:pt x="483" y="269"/>
                      <a:pt x="483" y="269"/>
                    </a:cubicBezTo>
                    <a:cubicBezTo>
                      <a:pt x="350" y="159"/>
                      <a:pt x="350" y="159"/>
                      <a:pt x="350" y="159"/>
                    </a:cubicBezTo>
                    <a:cubicBezTo>
                      <a:pt x="248" y="262"/>
                      <a:pt x="248" y="262"/>
                      <a:pt x="248" y="262"/>
                    </a:cubicBezTo>
                    <a:cubicBezTo>
                      <a:pt x="151" y="358"/>
                      <a:pt x="151" y="514"/>
                      <a:pt x="248" y="611"/>
                    </a:cubicBezTo>
                    <a:cubicBezTo>
                      <a:pt x="263" y="626"/>
                      <a:pt x="280" y="639"/>
                      <a:pt x="298" y="649"/>
                    </a:cubicBezTo>
                    <a:cubicBezTo>
                      <a:pt x="298" y="445"/>
                      <a:pt x="298" y="445"/>
                      <a:pt x="298" y="445"/>
                    </a:cubicBezTo>
                    <a:cubicBezTo>
                      <a:pt x="298" y="382"/>
                      <a:pt x="349" y="330"/>
                      <a:pt x="413" y="330"/>
                    </a:cubicBezTo>
                    <a:close/>
                    <a:moveTo>
                      <a:pt x="528" y="659"/>
                    </a:moveTo>
                    <a:cubicBezTo>
                      <a:pt x="553" y="647"/>
                      <a:pt x="576" y="631"/>
                      <a:pt x="596" y="611"/>
                    </a:cubicBezTo>
                    <a:cubicBezTo>
                      <a:pt x="699" y="508"/>
                      <a:pt x="699" y="508"/>
                      <a:pt x="699" y="508"/>
                    </a:cubicBezTo>
                    <a:cubicBezTo>
                      <a:pt x="591" y="373"/>
                      <a:pt x="591" y="373"/>
                      <a:pt x="591" y="373"/>
                    </a:cubicBezTo>
                    <a:cubicBezTo>
                      <a:pt x="527" y="437"/>
                      <a:pt x="527" y="437"/>
                      <a:pt x="527" y="437"/>
                    </a:cubicBezTo>
                    <a:cubicBezTo>
                      <a:pt x="528" y="440"/>
                      <a:pt x="528" y="442"/>
                      <a:pt x="528" y="445"/>
                    </a:cubicBezTo>
                    <a:lnTo>
                      <a:pt x="528" y="659"/>
                    </a:lnTo>
                    <a:close/>
                    <a:moveTo>
                      <a:pt x="528" y="788"/>
                    </a:moveTo>
                    <a:cubicBezTo>
                      <a:pt x="528" y="788"/>
                      <a:pt x="528" y="788"/>
                      <a:pt x="528" y="788"/>
                    </a:cubicBezTo>
                    <a:moveTo>
                      <a:pt x="1804" y="140"/>
                    </a:moveTo>
                    <a:cubicBezTo>
                      <a:pt x="1734" y="32"/>
                      <a:pt x="1590" y="2"/>
                      <a:pt x="1483" y="72"/>
                    </a:cubicBezTo>
                    <a:cubicBezTo>
                      <a:pt x="1390" y="132"/>
                      <a:pt x="1390" y="132"/>
                      <a:pt x="1390" y="132"/>
                    </a:cubicBezTo>
                    <a:cubicBezTo>
                      <a:pt x="1295" y="194"/>
                      <a:pt x="1295" y="194"/>
                      <a:pt x="1295" y="194"/>
                    </a:cubicBezTo>
                    <a:cubicBezTo>
                      <a:pt x="1277" y="206"/>
                      <a:pt x="1262" y="220"/>
                      <a:pt x="1248" y="235"/>
                    </a:cubicBezTo>
                    <a:cubicBezTo>
                      <a:pt x="1448" y="277"/>
                      <a:pt x="1448" y="277"/>
                      <a:pt x="1448" y="277"/>
                    </a:cubicBezTo>
                    <a:cubicBezTo>
                      <a:pt x="1452" y="278"/>
                      <a:pt x="1456" y="279"/>
                      <a:pt x="1460" y="280"/>
                    </a:cubicBezTo>
                    <a:cubicBezTo>
                      <a:pt x="1480" y="267"/>
                      <a:pt x="1480" y="267"/>
                      <a:pt x="1480" y="267"/>
                    </a:cubicBezTo>
                    <a:cubicBezTo>
                      <a:pt x="1571" y="207"/>
                      <a:pt x="1571" y="207"/>
                      <a:pt x="1571" y="207"/>
                    </a:cubicBezTo>
                    <a:cubicBezTo>
                      <a:pt x="1604" y="186"/>
                      <a:pt x="1648" y="195"/>
                      <a:pt x="1669" y="228"/>
                    </a:cubicBezTo>
                    <a:cubicBezTo>
                      <a:pt x="1690" y="261"/>
                      <a:pt x="1681" y="305"/>
                      <a:pt x="1648" y="326"/>
                    </a:cubicBezTo>
                    <a:cubicBezTo>
                      <a:pt x="1555" y="387"/>
                      <a:pt x="1555" y="387"/>
                      <a:pt x="1555" y="387"/>
                    </a:cubicBezTo>
                    <a:cubicBezTo>
                      <a:pt x="1539" y="398"/>
                      <a:pt x="1539" y="398"/>
                      <a:pt x="1539" y="398"/>
                    </a:cubicBezTo>
                    <a:cubicBezTo>
                      <a:pt x="1538" y="403"/>
                      <a:pt x="1538" y="408"/>
                      <a:pt x="1537" y="413"/>
                    </a:cubicBezTo>
                    <a:cubicBezTo>
                      <a:pt x="1524" y="475"/>
                      <a:pt x="1463" y="515"/>
                      <a:pt x="1401" y="502"/>
                    </a:cubicBezTo>
                    <a:cubicBezTo>
                      <a:pt x="1201" y="460"/>
                      <a:pt x="1201" y="460"/>
                      <a:pt x="1201" y="460"/>
                    </a:cubicBezTo>
                    <a:cubicBezTo>
                      <a:pt x="1207" y="479"/>
                      <a:pt x="1216" y="498"/>
                      <a:pt x="1228" y="516"/>
                    </a:cubicBezTo>
                    <a:cubicBezTo>
                      <a:pt x="1298" y="624"/>
                      <a:pt x="1442" y="654"/>
                      <a:pt x="1549" y="584"/>
                    </a:cubicBezTo>
                    <a:cubicBezTo>
                      <a:pt x="1644" y="522"/>
                      <a:pt x="1644" y="522"/>
                      <a:pt x="1644" y="522"/>
                    </a:cubicBezTo>
                    <a:cubicBezTo>
                      <a:pt x="1737" y="461"/>
                      <a:pt x="1737" y="461"/>
                      <a:pt x="1737" y="461"/>
                    </a:cubicBezTo>
                    <a:cubicBezTo>
                      <a:pt x="1844" y="391"/>
                      <a:pt x="1875" y="247"/>
                      <a:pt x="1804" y="140"/>
                    </a:cubicBezTo>
                    <a:close/>
                    <a:moveTo>
                      <a:pt x="913" y="164"/>
                    </a:moveTo>
                    <a:cubicBezTo>
                      <a:pt x="1119" y="208"/>
                      <a:pt x="1119" y="208"/>
                      <a:pt x="1119" y="208"/>
                    </a:cubicBezTo>
                    <a:cubicBezTo>
                      <a:pt x="1112" y="186"/>
                      <a:pt x="1102" y="166"/>
                      <a:pt x="1090" y="146"/>
                    </a:cubicBezTo>
                    <a:cubicBezTo>
                      <a:pt x="1015" y="32"/>
                      <a:pt x="862" y="0"/>
                      <a:pt x="748" y="74"/>
                    </a:cubicBezTo>
                    <a:cubicBezTo>
                      <a:pt x="626" y="154"/>
                      <a:pt x="626" y="154"/>
                      <a:pt x="626" y="154"/>
                    </a:cubicBezTo>
                    <a:cubicBezTo>
                      <a:pt x="707" y="306"/>
                      <a:pt x="707" y="306"/>
                      <a:pt x="707" y="306"/>
                    </a:cubicBezTo>
                    <a:cubicBezTo>
                      <a:pt x="775" y="262"/>
                      <a:pt x="775" y="262"/>
                      <a:pt x="775" y="262"/>
                    </a:cubicBezTo>
                    <a:cubicBezTo>
                      <a:pt x="775" y="259"/>
                      <a:pt x="776" y="256"/>
                      <a:pt x="777" y="253"/>
                    </a:cubicBezTo>
                    <a:cubicBezTo>
                      <a:pt x="790" y="191"/>
                      <a:pt x="851" y="151"/>
                      <a:pt x="913" y="164"/>
                    </a:cubicBezTo>
                    <a:close/>
                    <a:moveTo>
                      <a:pt x="858" y="387"/>
                    </a:moveTo>
                    <a:cubicBezTo>
                      <a:pt x="787" y="434"/>
                      <a:pt x="787" y="434"/>
                      <a:pt x="787" y="434"/>
                    </a:cubicBezTo>
                    <a:cubicBezTo>
                      <a:pt x="896" y="567"/>
                      <a:pt x="896" y="567"/>
                      <a:pt x="896" y="567"/>
                    </a:cubicBezTo>
                    <a:cubicBezTo>
                      <a:pt x="1018" y="487"/>
                      <a:pt x="1018" y="487"/>
                      <a:pt x="1018" y="487"/>
                    </a:cubicBezTo>
                    <a:cubicBezTo>
                      <a:pt x="1041" y="472"/>
                      <a:pt x="1061" y="454"/>
                      <a:pt x="1077" y="434"/>
                    </a:cubicBezTo>
                    <a:cubicBezTo>
                      <a:pt x="865" y="389"/>
                      <a:pt x="865" y="389"/>
                      <a:pt x="865" y="389"/>
                    </a:cubicBezTo>
                    <a:cubicBezTo>
                      <a:pt x="863" y="389"/>
                      <a:pt x="860" y="388"/>
                      <a:pt x="858" y="387"/>
                    </a:cubicBezTo>
                    <a:close/>
                    <a:moveTo>
                      <a:pt x="1403" y="457"/>
                    </a:moveTo>
                    <a:cubicBezTo>
                      <a:pt x="1407" y="458"/>
                      <a:pt x="1412" y="459"/>
                      <a:pt x="1416" y="460"/>
                    </a:cubicBezTo>
                    <a:cubicBezTo>
                      <a:pt x="1414" y="459"/>
                      <a:pt x="1412" y="459"/>
                      <a:pt x="1410" y="459"/>
                    </a:cubicBezTo>
                    <a:lnTo>
                      <a:pt x="1403" y="457"/>
                    </a:lnTo>
                    <a:close/>
                    <a:moveTo>
                      <a:pt x="1416" y="460"/>
                    </a:moveTo>
                    <a:cubicBezTo>
                      <a:pt x="1438" y="462"/>
                      <a:pt x="1458" y="455"/>
                      <a:pt x="1473" y="440"/>
                    </a:cubicBezTo>
                    <a:cubicBezTo>
                      <a:pt x="1461" y="448"/>
                      <a:pt x="1461" y="448"/>
                      <a:pt x="1461" y="448"/>
                    </a:cubicBezTo>
                    <a:cubicBezTo>
                      <a:pt x="1447" y="457"/>
                      <a:pt x="1431" y="461"/>
                      <a:pt x="1416" y="460"/>
                    </a:cubicBezTo>
                    <a:close/>
                  </a:path>
                </a:pathLst>
              </a:custGeom>
              <a:solidFill>
                <a:srgbClr val="A6192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17" name="Freeform 7">
                <a:extLst>
                  <a:ext uri="{FF2B5EF4-FFF2-40B4-BE49-F238E27FC236}">
                    <a16:creationId xmlns:a16="http://schemas.microsoft.com/office/drawing/2014/main" id="{F343FC25-06AF-4F54-9C38-3C91E0837A04}"/>
                  </a:ext>
                </a:extLst>
              </p:cNvPr>
              <p:cNvSpPr>
                <a:spLocks noEditPoints="1"/>
              </p:cNvSpPr>
              <p:nvPr/>
            </p:nvSpPr>
            <p:spPr bwMode="auto">
              <a:xfrm>
                <a:off x="5590032" y="2863596"/>
                <a:ext cx="909066" cy="887730"/>
              </a:xfrm>
              <a:custGeom>
                <a:avLst/>
                <a:gdLst>
                  <a:gd name="T0" fmla="*/ 255 w 1273"/>
                  <a:gd name="T1" fmla="*/ 1172 h 1243"/>
                  <a:gd name="T2" fmla="*/ 184 w 1273"/>
                  <a:gd name="T3" fmla="*/ 1243 h 1243"/>
                  <a:gd name="T4" fmla="*/ 113 w 1273"/>
                  <a:gd name="T5" fmla="*/ 1172 h 1243"/>
                  <a:gd name="T6" fmla="*/ 113 w 1273"/>
                  <a:gd name="T7" fmla="*/ 1092 h 1243"/>
                  <a:gd name="T8" fmla="*/ 113 w 1273"/>
                  <a:gd name="T9" fmla="*/ 625 h 1243"/>
                  <a:gd name="T10" fmla="*/ 184 w 1273"/>
                  <a:gd name="T11" fmla="*/ 554 h 1243"/>
                  <a:gd name="T12" fmla="*/ 255 w 1273"/>
                  <a:gd name="T13" fmla="*/ 625 h 1243"/>
                  <a:gd name="T14" fmla="*/ 255 w 1273"/>
                  <a:gd name="T15" fmla="*/ 1089 h 1243"/>
                  <a:gd name="T16" fmla="*/ 255 w 1273"/>
                  <a:gd name="T17" fmla="*/ 1172 h 1243"/>
                  <a:gd name="T18" fmla="*/ 252 w 1273"/>
                  <a:gd name="T19" fmla="*/ 246 h 1243"/>
                  <a:gd name="T20" fmla="*/ 272 w 1273"/>
                  <a:gd name="T21" fmla="*/ 222 h 1243"/>
                  <a:gd name="T22" fmla="*/ 255 w 1273"/>
                  <a:gd name="T23" fmla="*/ 21 h 1243"/>
                  <a:gd name="T24" fmla="*/ 231 w 1273"/>
                  <a:gd name="T25" fmla="*/ 1 h 1243"/>
                  <a:gd name="T26" fmla="*/ 211 w 1273"/>
                  <a:gd name="T27" fmla="*/ 25 h 1243"/>
                  <a:gd name="T28" fmla="*/ 228 w 1273"/>
                  <a:gd name="T29" fmla="*/ 226 h 1243"/>
                  <a:gd name="T30" fmla="*/ 250 w 1273"/>
                  <a:gd name="T31" fmla="*/ 246 h 1243"/>
                  <a:gd name="T32" fmla="*/ 252 w 1273"/>
                  <a:gd name="T33" fmla="*/ 246 h 1243"/>
                  <a:gd name="T34" fmla="*/ 354 w 1273"/>
                  <a:gd name="T35" fmla="*/ 241 h 1243"/>
                  <a:gd name="T36" fmla="*/ 470 w 1273"/>
                  <a:gd name="T37" fmla="*/ 75 h 1243"/>
                  <a:gd name="T38" fmla="*/ 464 w 1273"/>
                  <a:gd name="T39" fmla="*/ 45 h 1243"/>
                  <a:gd name="T40" fmla="*/ 433 w 1273"/>
                  <a:gd name="T41" fmla="*/ 50 h 1243"/>
                  <a:gd name="T42" fmla="*/ 318 w 1273"/>
                  <a:gd name="T43" fmla="*/ 216 h 1243"/>
                  <a:gd name="T44" fmla="*/ 323 w 1273"/>
                  <a:gd name="T45" fmla="*/ 246 h 1243"/>
                  <a:gd name="T46" fmla="*/ 336 w 1273"/>
                  <a:gd name="T47" fmla="*/ 250 h 1243"/>
                  <a:gd name="T48" fmla="*/ 354 w 1273"/>
                  <a:gd name="T49" fmla="*/ 241 h 1243"/>
                  <a:gd name="T50" fmla="*/ 181 w 1273"/>
                  <a:gd name="T51" fmla="*/ 258 h 1243"/>
                  <a:gd name="T52" fmla="*/ 182 w 1273"/>
                  <a:gd name="T53" fmla="*/ 227 h 1243"/>
                  <a:gd name="T54" fmla="*/ 40 w 1273"/>
                  <a:gd name="T55" fmla="*/ 83 h 1243"/>
                  <a:gd name="T56" fmla="*/ 8 w 1273"/>
                  <a:gd name="T57" fmla="*/ 83 h 1243"/>
                  <a:gd name="T58" fmla="*/ 8 w 1273"/>
                  <a:gd name="T59" fmla="*/ 114 h 1243"/>
                  <a:gd name="T60" fmla="*/ 150 w 1273"/>
                  <a:gd name="T61" fmla="*/ 258 h 1243"/>
                  <a:gd name="T62" fmla="*/ 166 w 1273"/>
                  <a:gd name="T63" fmla="*/ 265 h 1243"/>
                  <a:gd name="T64" fmla="*/ 181 w 1273"/>
                  <a:gd name="T65" fmla="*/ 258 h 1243"/>
                  <a:gd name="T66" fmla="*/ 1265 w 1273"/>
                  <a:gd name="T67" fmla="*/ 584 h 1243"/>
                  <a:gd name="T68" fmla="*/ 1244 w 1273"/>
                  <a:gd name="T69" fmla="*/ 620 h 1243"/>
                  <a:gd name="T70" fmla="*/ 1232 w 1273"/>
                  <a:gd name="T71" fmla="*/ 628 h 1243"/>
                  <a:gd name="T72" fmla="*/ 1187 w 1273"/>
                  <a:gd name="T73" fmla="*/ 640 h 1243"/>
                  <a:gd name="T74" fmla="*/ 1181 w 1273"/>
                  <a:gd name="T75" fmla="*/ 639 h 1243"/>
                  <a:gd name="T76" fmla="*/ 1174 w 1273"/>
                  <a:gd name="T77" fmla="*/ 637 h 1243"/>
                  <a:gd name="T78" fmla="*/ 962 w 1273"/>
                  <a:gd name="T79" fmla="*/ 593 h 1243"/>
                  <a:gd name="T80" fmla="*/ 873 w 1273"/>
                  <a:gd name="T81" fmla="*/ 574 h 1243"/>
                  <a:gd name="T82" fmla="*/ 726 w 1273"/>
                  <a:gd name="T83" fmla="*/ 543 h 1243"/>
                  <a:gd name="T84" fmla="*/ 680 w 1273"/>
                  <a:gd name="T85" fmla="*/ 533 h 1243"/>
                  <a:gd name="T86" fmla="*/ 645 w 1273"/>
                  <a:gd name="T87" fmla="*/ 526 h 1243"/>
                  <a:gd name="T88" fmla="*/ 591 w 1273"/>
                  <a:gd name="T89" fmla="*/ 442 h 1243"/>
                  <a:gd name="T90" fmla="*/ 659 w 1273"/>
                  <a:gd name="T91" fmla="*/ 386 h 1243"/>
                  <a:gd name="T92" fmla="*/ 674 w 1273"/>
                  <a:gd name="T93" fmla="*/ 387 h 1243"/>
                  <a:gd name="T94" fmla="*/ 752 w 1273"/>
                  <a:gd name="T95" fmla="*/ 404 h 1243"/>
                  <a:gd name="T96" fmla="*/ 899 w 1273"/>
                  <a:gd name="T97" fmla="*/ 435 h 1243"/>
                  <a:gd name="T98" fmla="*/ 991 w 1273"/>
                  <a:gd name="T99" fmla="*/ 454 h 1243"/>
                  <a:gd name="T100" fmla="*/ 1179 w 1273"/>
                  <a:gd name="T101" fmla="*/ 494 h 1243"/>
                  <a:gd name="T102" fmla="*/ 1210 w 1273"/>
                  <a:gd name="T103" fmla="*/ 500 h 1243"/>
                  <a:gd name="T104" fmla="*/ 1265 w 1273"/>
                  <a:gd name="T105" fmla="*/ 584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3" h="1243">
                    <a:moveTo>
                      <a:pt x="255" y="1172"/>
                    </a:moveTo>
                    <a:cubicBezTo>
                      <a:pt x="255" y="1211"/>
                      <a:pt x="223" y="1243"/>
                      <a:pt x="184" y="1243"/>
                    </a:cubicBezTo>
                    <a:cubicBezTo>
                      <a:pt x="145" y="1243"/>
                      <a:pt x="113" y="1211"/>
                      <a:pt x="113" y="1172"/>
                    </a:cubicBezTo>
                    <a:cubicBezTo>
                      <a:pt x="113" y="1092"/>
                      <a:pt x="113" y="1092"/>
                      <a:pt x="113" y="1092"/>
                    </a:cubicBezTo>
                    <a:cubicBezTo>
                      <a:pt x="113" y="625"/>
                      <a:pt x="113" y="625"/>
                      <a:pt x="113" y="625"/>
                    </a:cubicBezTo>
                    <a:cubicBezTo>
                      <a:pt x="113" y="586"/>
                      <a:pt x="145" y="554"/>
                      <a:pt x="184" y="554"/>
                    </a:cubicBezTo>
                    <a:cubicBezTo>
                      <a:pt x="223" y="554"/>
                      <a:pt x="255" y="586"/>
                      <a:pt x="255" y="625"/>
                    </a:cubicBezTo>
                    <a:cubicBezTo>
                      <a:pt x="255" y="1089"/>
                      <a:pt x="255" y="1089"/>
                      <a:pt x="255" y="1089"/>
                    </a:cubicBezTo>
                    <a:lnTo>
                      <a:pt x="255" y="1172"/>
                    </a:lnTo>
                    <a:close/>
                    <a:moveTo>
                      <a:pt x="252" y="246"/>
                    </a:moveTo>
                    <a:cubicBezTo>
                      <a:pt x="264" y="245"/>
                      <a:pt x="273" y="234"/>
                      <a:pt x="272" y="222"/>
                    </a:cubicBezTo>
                    <a:cubicBezTo>
                      <a:pt x="255" y="21"/>
                      <a:pt x="255" y="21"/>
                      <a:pt x="255" y="21"/>
                    </a:cubicBezTo>
                    <a:cubicBezTo>
                      <a:pt x="254" y="9"/>
                      <a:pt x="243" y="0"/>
                      <a:pt x="231" y="1"/>
                    </a:cubicBezTo>
                    <a:cubicBezTo>
                      <a:pt x="219" y="2"/>
                      <a:pt x="210" y="13"/>
                      <a:pt x="211" y="25"/>
                    </a:cubicBezTo>
                    <a:cubicBezTo>
                      <a:pt x="228" y="226"/>
                      <a:pt x="228" y="226"/>
                      <a:pt x="228" y="226"/>
                    </a:cubicBezTo>
                    <a:cubicBezTo>
                      <a:pt x="229" y="238"/>
                      <a:pt x="239" y="246"/>
                      <a:pt x="250" y="246"/>
                    </a:cubicBezTo>
                    <a:cubicBezTo>
                      <a:pt x="251" y="246"/>
                      <a:pt x="251" y="246"/>
                      <a:pt x="252" y="246"/>
                    </a:cubicBezTo>
                    <a:close/>
                    <a:moveTo>
                      <a:pt x="354" y="241"/>
                    </a:moveTo>
                    <a:cubicBezTo>
                      <a:pt x="470" y="75"/>
                      <a:pt x="470" y="75"/>
                      <a:pt x="470" y="75"/>
                    </a:cubicBezTo>
                    <a:cubicBezTo>
                      <a:pt x="476" y="65"/>
                      <a:pt x="474" y="51"/>
                      <a:pt x="464" y="45"/>
                    </a:cubicBezTo>
                    <a:cubicBezTo>
                      <a:pt x="454" y="38"/>
                      <a:pt x="440" y="40"/>
                      <a:pt x="433" y="50"/>
                    </a:cubicBezTo>
                    <a:cubicBezTo>
                      <a:pt x="318" y="216"/>
                      <a:pt x="318" y="216"/>
                      <a:pt x="318" y="216"/>
                    </a:cubicBezTo>
                    <a:cubicBezTo>
                      <a:pt x="311" y="225"/>
                      <a:pt x="313" y="239"/>
                      <a:pt x="323" y="246"/>
                    </a:cubicBezTo>
                    <a:cubicBezTo>
                      <a:pt x="327" y="249"/>
                      <a:pt x="331" y="250"/>
                      <a:pt x="336" y="250"/>
                    </a:cubicBezTo>
                    <a:cubicBezTo>
                      <a:pt x="343" y="250"/>
                      <a:pt x="350" y="247"/>
                      <a:pt x="354" y="241"/>
                    </a:cubicBezTo>
                    <a:close/>
                    <a:moveTo>
                      <a:pt x="181" y="258"/>
                    </a:moveTo>
                    <a:cubicBezTo>
                      <a:pt x="190" y="250"/>
                      <a:pt x="190" y="236"/>
                      <a:pt x="182" y="227"/>
                    </a:cubicBezTo>
                    <a:cubicBezTo>
                      <a:pt x="40" y="83"/>
                      <a:pt x="40" y="83"/>
                      <a:pt x="40" y="83"/>
                    </a:cubicBezTo>
                    <a:cubicBezTo>
                      <a:pt x="31" y="75"/>
                      <a:pt x="17" y="75"/>
                      <a:pt x="8" y="83"/>
                    </a:cubicBezTo>
                    <a:cubicBezTo>
                      <a:pt x="0" y="92"/>
                      <a:pt x="0" y="106"/>
                      <a:pt x="8" y="114"/>
                    </a:cubicBezTo>
                    <a:cubicBezTo>
                      <a:pt x="150" y="258"/>
                      <a:pt x="150" y="258"/>
                      <a:pt x="150" y="258"/>
                    </a:cubicBezTo>
                    <a:cubicBezTo>
                      <a:pt x="155" y="262"/>
                      <a:pt x="160" y="265"/>
                      <a:pt x="166" y="265"/>
                    </a:cubicBezTo>
                    <a:cubicBezTo>
                      <a:pt x="172" y="265"/>
                      <a:pt x="177" y="262"/>
                      <a:pt x="181" y="258"/>
                    </a:cubicBezTo>
                    <a:close/>
                    <a:moveTo>
                      <a:pt x="1265" y="584"/>
                    </a:moveTo>
                    <a:cubicBezTo>
                      <a:pt x="1261" y="598"/>
                      <a:pt x="1254" y="611"/>
                      <a:pt x="1244" y="620"/>
                    </a:cubicBezTo>
                    <a:cubicBezTo>
                      <a:pt x="1232" y="628"/>
                      <a:pt x="1232" y="628"/>
                      <a:pt x="1232" y="628"/>
                    </a:cubicBezTo>
                    <a:cubicBezTo>
                      <a:pt x="1218" y="637"/>
                      <a:pt x="1202" y="641"/>
                      <a:pt x="1187" y="640"/>
                    </a:cubicBezTo>
                    <a:cubicBezTo>
                      <a:pt x="1185" y="639"/>
                      <a:pt x="1183" y="639"/>
                      <a:pt x="1181" y="639"/>
                    </a:cubicBezTo>
                    <a:cubicBezTo>
                      <a:pt x="1174" y="637"/>
                      <a:pt x="1174" y="637"/>
                      <a:pt x="1174" y="637"/>
                    </a:cubicBezTo>
                    <a:cubicBezTo>
                      <a:pt x="962" y="593"/>
                      <a:pt x="962" y="593"/>
                      <a:pt x="962" y="593"/>
                    </a:cubicBezTo>
                    <a:cubicBezTo>
                      <a:pt x="873" y="574"/>
                      <a:pt x="873" y="574"/>
                      <a:pt x="873" y="574"/>
                    </a:cubicBezTo>
                    <a:cubicBezTo>
                      <a:pt x="726" y="543"/>
                      <a:pt x="726" y="543"/>
                      <a:pt x="726" y="543"/>
                    </a:cubicBezTo>
                    <a:cubicBezTo>
                      <a:pt x="680" y="533"/>
                      <a:pt x="680" y="533"/>
                      <a:pt x="680" y="533"/>
                    </a:cubicBezTo>
                    <a:cubicBezTo>
                      <a:pt x="645" y="526"/>
                      <a:pt x="645" y="526"/>
                      <a:pt x="645" y="526"/>
                    </a:cubicBezTo>
                    <a:cubicBezTo>
                      <a:pt x="607" y="518"/>
                      <a:pt x="583" y="480"/>
                      <a:pt x="591" y="442"/>
                    </a:cubicBezTo>
                    <a:cubicBezTo>
                      <a:pt x="598" y="409"/>
                      <a:pt x="626" y="386"/>
                      <a:pt x="659" y="386"/>
                    </a:cubicBezTo>
                    <a:cubicBezTo>
                      <a:pt x="664" y="386"/>
                      <a:pt x="669" y="386"/>
                      <a:pt x="674" y="387"/>
                    </a:cubicBezTo>
                    <a:cubicBezTo>
                      <a:pt x="752" y="404"/>
                      <a:pt x="752" y="404"/>
                      <a:pt x="752" y="404"/>
                    </a:cubicBezTo>
                    <a:cubicBezTo>
                      <a:pt x="899" y="435"/>
                      <a:pt x="899" y="435"/>
                      <a:pt x="899" y="435"/>
                    </a:cubicBezTo>
                    <a:cubicBezTo>
                      <a:pt x="991" y="454"/>
                      <a:pt x="991" y="454"/>
                      <a:pt x="991" y="454"/>
                    </a:cubicBezTo>
                    <a:cubicBezTo>
                      <a:pt x="1179" y="494"/>
                      <a:pt x="1179" y="494"/>
                      <a:pt x="1179" y="494"/>
                    </a:cubicBezTo>
                    <a:cubicBezTo>
                      <a:pt x="1210" y="500"/>
                      <a:pt x="1210" y="500"/>
                      <a:pt x="1210" y="500"/>
                    </a:cubicBezTo>
                    <a:cubicBezTo>
                      <a:pt x="1248" y="508"/>
                      <a:pt x="1273" y="546"/>
                      <a:pt x="1265" y="584"/>
                    </a:cubicBezTo>
                    <a:close/>
                  </a:path>
                </a:pathLst>
              </a:custGeom>
              <a:solidFill>
                <a:srgbClr val="540D18">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sp>
        <p:nvSpPr>
          <p:cNvPr id="5" name="TextBox 4">
            <a:extLst>
              <a:ext uri="{FF2B5EF4-FFF2-40B4-BE49-F238E27FC236}">
                <a16:creationId xmlns:a16="http://schemas.microsoft.com/office/drawing/2014/main" id="{203412C8-FD8B-4395-A9AE-CCDDB49D6FC7}"/>
              </a:ext>
            </a:extLst>
          </p:cNvPr>
          <p:cNvSpPr txBox="1"/>
          <p:nvPr/>
        </p:nvSpPr>
        <p:spPr>
          <a:xfrm>
            <a:off x="4245136" y="4239966"/>
            <a:ext cx="1850864" cy="12001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000000"/>
                </a:solidFill>
                <a:sym typeface="Georgia" panose="02040502050405020303" pitchFamily="18" charset="0"/>
              </a:rPr>
              <a:t>Disrupts employment services journey, stopping provider payments and support if ESAt not conducted before 18 months</a:t>
            </a:r>
          </a:p>
        </p:txBody>
      </p:sp>
      <p:sp>
        <p:nvSpPr>
          <p:cNvPr id="101" name="TextBox 100">
            <a:extLst>
              <a:ext uri="{FF2B5EF4-FFF2-40B4-BE49-F238E27FC236}">
                <a16:creationId xmlns:a16="http://schemas.microsoft.com/office/drawing/2014/main" id="{00E78A90-D975-45C6-B922-4C12C6B6A448}"/>
              </a:ext>
            </a:extLst>
          </p:cNvPr>
          <p:cNvSpPr txBox="1"/>
          <p:nvPr/>
        </p:nvSpPr>
        <p:spPr>
          <a:xfrm>
            <a:off x="7007225" y="1597025"/>
            <a:ext cx="4641850" cy="4921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solidFill>
                  <a:srgbClr val="275D38"/>
                </a:solidFill>
                <a:sym typeface="Georgia" panose="02040502050405020303" pitchFamily="18" charset="0"/>
              </a:rPr>
              <a:t>In recent years, 4 per cent of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18-Month Reviews result in exit from DES</a:t>
            </a:r>
          </a:p>
        </p:txBody>
      </p:sp>
      <p:pic>
        <p:nvPicPr>
          <p:cNvPr id="9" name="Picture 8" descr="Stacked 100% column charts showing the percentage breakdown of program recommendations via 18-Month Review ESAts. 88% resulted in no change in recommended program, 6% recommended a change from D-M-S to ESS, 4% recommended a non-D-E-S program while 2% suggested a change from ESS to DMS.&#10;">
            <a:extLst>
              <a:ext uri="{FF2B5EF4-FFF2-40B4-BE49-F238E27FC236}">
                <a16:creationId xmlns:a16="http://schemas.microsoft.com/office/drawing/2014/main" id="{2DAACD5D-599B-4580-AE02-35B94FFCC549}"/>
              </a:ext>
            </a:extLst>
          </p:cNvPr>
          <p:cNvPicPr>
            <a:picLocks noChangeAspect="1"/>
          </p:cNvPicPr>
          <p:nvPr/>
        </p:nvPicPr>
        <p:blipFill>
          <a:blip r:embed="rId5"/>
          <a:stretch>
            <a:fillRect/>
          </a:stretch>
        </p:blipFill>
        <p:spPr>
          <a:xfrm>
            <a:off x="8075273" y="2329031"/>
            <a:ext cx="2286198" cy="3609145"/>
          </a:xfrm>
          <a:prstGeom prst="rect">
            <a:avLst/>
          </a:prstGeom>
        </p:spPr>
      </p:pic>
      <p:sp>
        <p:nvSpPr>
          <p:cNvPr id="102" name="TextBox 101">
            <a:extLst>
              <a:ext uri="{FF2B5EF4-FFF2-40B4-BE49-F238E27FC236}">
                <a16:creationId xmlns:a16="http://schemas.microsoft.com/office/drawing/2014/main" id="{8A247A4E-2AD9-474C-BC6F-7525B765A0E5}"/>
              </a:ext>
            </a:extLst>
          </p:cNvPr>
          <p:cNvSpPr txBox="1"/>
          <p:nvPr/>
        </p:nvSpPr>
        <p:spPr>
          <a:xfrm>
            <a:off x="6786189" y="2690813"/>
            <a:ext cx="1483099" cy="430887"/>
          </a:xfrm>
          <a:prstGeom prst="rect">
            <a:avLst/>
          </a:prstGeom>
          <a:noFill/>
          <a:ln w="9525" cap="rnd">
            <a:noFill/>
            <a:prstDash val="solid"/>
            <a:round/>
          </a:ln>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r"/>
            <a:r>
              <a:rPr lang="en-US" sz="1100" dirty="0">
                <a:solidFill>
                  <a:schemeClr val="accent3">
                    <a:lumMod val="50000"/>
                  </a:schemeClr>
                </a:solidFill>
                <a:sym typeface="Georgia" panose="02040502050405020303" pitchFamily="18" charset="0"/>
              </a:rPr>
              <a:t>4 per cent of reviews</a:t>
            </a:r>
            <a:br>
              <a:rPr lang="en-US" sz="1100" dirty="0">
                <a:solidFill>
                  <a:schemeClr val="accent3">
                    <a:lumMod val="50000"/>
                  </a:schemeClr>
                </a:solidFill>
                <a:sym typeface="Georgia" panose="02040502050405020303" pitchFamily="18" charset="0"/>
              </a:rPr>
            </a:br>
            <a:r>
              <a:rPr lang="en-US" sz="1100" dirty="0">
                <a:solidFill>
                  <a:schemeClr val="accent3">
                    <a:lumMod val="50000"/>
                  </a:schemeClr>
                </a:solidFill>
                <a:sym typeface="Georgia" panose="02040502050405020303" pitchFamily="18" charset="0"/>
              </a:rPr>
              <a:t>result in DES Exit</a:t>
            </a:r>
          </a:p>
        </p:txBody>
      </p:sp>
      <p:pic>
        <p:nvPicPr>
          <p:cNvPr id="10" name="Picture 9" descr="Stacked 100% column chart showing the percentage breakdown of assessed work capacity as a result of 18-Month Review ESAts in FY20. 80% do not result in a change in assessed work capacity, versus 14% resulting in decrease and 6% in an increase.&#10;">
            <a:extLst>
              <a:ext uri="{FF2B5EF4-FFF2-40B4-BE49-F238E27FC236}">
                <a16:creationId xmlns:a16="http://schemas.microsoft.com/office/drawing/2014/main" id="{7B267CFB-7064-41B4-B9A2-4F75332D1ACB}"/>
              </a:ext>
            </a:extLst>
          </p:cNvPr>
          <p:cNvPicPr>
            <a:picLocks noChangeAspect="1"/>
          </p:cNvPicPr>
          <p:nvPr/>
        </p:nvPicPr>
        <p:blipFill>
          <a:blip r:embed="rId6"/>
          <a:stretch>
            <a:fillRect/>
          </a:stretch>
        </p:blipFill>
        <p:spPr>
          <a:xfrm>
            <a:off x="10248561" y="2314308"/>
            <a:ext cx="1371719" cy="3481118"/>
          </a:xfrm>
          <a:prstGeom prst="rect">
            <a:avLst/>
          </a:prstGeom>
        </p:spPr>
      </p:pic>
      <p:sp>
        <p:nvSpPr>
          <p:cNvPr id="4" name="ee4pFootnotes">
            <a:extLst>
              <a:ext uri="{FF2B5EF4-FFF2-40B4-BE49-F238E27FC236}">
                <a16:creationId xmlns:a16="http://schemas.microsoft.com/office/drawing/2014/main" id="{F383B059-D19D-40CC-8980-5ABEB018A2CB}"/>
              </a:ext>
            </a:extLst>
          </p:cNvPr>
          <p:cNvSpPr>
            <a:spLocks noChangeArrowheads="1"/>
          </p:cNvSpPr>
          <p:nvPr/>
        </p:nvSpPr>
        <p:spPr bwMode="auto">
          <a:xfrm>
            <a:off x="629999" y="6005942"/>
            <a:ext cx="10766663"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Assumes 18m Review ESAts require 70% of the effort of a standard medical ESAt  2. Assumes $223 cost per ESAt  based on 2012-13 data: assessment appropriations of $86.3m, assessment proportions of 10% ESAt, 55.5% medical ESAt, 34.5% </a:t>
            </a:r>
            <a:r>
              <a:rPr lang="en-US" sz="1000" dirty="0" err="1">
                <a:solidFill>
                  <a:srgbClr val="7F7F7F">
                    <a:lumMod val="100000"/>
                  </a:srgbClr>
                </a:solidFill>
                <a:sym typeface="Georgia" panose="02040502050405020303" pitchFamily="18" charset="0"/>
              </a:rPr>
              <a:t>JCA</a:t>
            </a:r>
            <a:r>
              <a:rPr lang="en-US" sz="1000" dirty="0">
                <a:solidFill>
                  <a:srgbClr val="7F7F7F">
                    <a:lumMod val="100000"/>
                  </a:srgbClr>
                </a:solidFill>
                <a:sym typeface="Georgia" panose="02040502050405020303" pitchFamily="18" charset="0"/>
              </a:rPr>
              <a:t>, task times of 47min, 69min and 106.5min respectively. Total assessment volume of 334,394 assessments 3. Excludes participants whose initial DES program referral was not present in the DES Data </a:t>
            </a:r>
          </a:p>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91" name="TextBox 90">
            <a:extLst>
              <a:ext uri="{FF2B5EF4-FFF2-40B4-BE49-F238E27FC236}">
                <a16:creationId xmlns:a16="http://schemas.microsoft.com/office/drawing/2014/main" id="{B955B2E0-EA7F-4098-8A1F-4F36FA529A05}"/>
              </a:ext>
              <a:ext uri="{C183D7F6-B498-43B3-948B-1728B52AA6E4}">
                <adec:decorative xmlns:adec="http://schemas.microsoft.com/office/drawing/2017/decorative" val="1"/>
              </a:ext>
            </a:extLst>
          </p:cNvPr>
          <p:cNvSpPr txBox="1"/>
          <p:nvPr/>
        </p:nvSpPr>
        <p:spPr>
          <a:xfrm>
            <a:off x="7007225" y="2151063"/>
            <a:ext cx="2173288" cy="1841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200" dirty="0">
                <a:solidFill>
                  <a:srgbClr val="000000"/>
                </a:solidFill>
                <a:sym typeface="Georgia" panose="02040502050405020303" pitchFamily="18" charset="0"/>
              </a:rPr>
              <a:t>18-Month Review ESAts ('000)</a:t>
            </a:r>
            <a:r>
              <a:rPr lang="en-US" sz="1200" baseline="30000" dirty="0">
                <a:solidFill>
                  <a:srgbClr val="000000"/>
                </a:solidFill>
                <a:sym typeface="Georgia" panose="02040502050405020303" pitchFamily="18" charset="0"/>
              </a:rPr>
              <a:t>3</a:t>
            </a:r>
            <a:endParaRPr lang="en-US" sz="1200" dirty="0">
              <a:solidFill>
                <a:srgbClr val="000000"/>
              </a:solidFill>
              <a:sym typeface="Georgia" panose="02040502050405020303" pitchFamily="18" charset="0"/>
            </a:endParaRPr>
          </a:p>
        </p:txBody>
      </p:sp>
      <p:cxnSp>
        <p:nvCxnSpPr>
          <p:cNvPr id="103" name="Straight Connector 102">
            <a:extLst>
              <a:ext uri="{FF2B5EF4-FFF2-40B4-BE49-F238E27FC236}">
                <a16:creationId xmlns:a16="http://schemas.microsoft.com/office/drawing/2014/main" id="{581DCA68-896D-4BB2-89D1-5077B5896255}"/>
              </a:ext>
              <a:ext uri="{C183D7F6-B498-43B3-948B-1728B52AA6E4}">
                <adec:decorative xmlns:adec="http://schemas.microsoft.com/office/drawing/2017/decorative" val="1"/>
              </a:ext>
            </a:extLst>
          </p:cNvPr>
          <p:cNvCxnSpPr>
            <a:cxnSpLocks/>
          </p:cNvCxnSpPr>
          <p:nvPr/>
        </p:nvCxnSpPr>
        <p:spPr>
          <a:xfrm flipH="1" flipV="1">
            <a:off x="8281988" y="2814638"/>
            <a:ext cx="333375" cy="3175"/>
          </a:xfrm>
          <a:prstGeom prst="line">
            <a:avLst/>
          </a:prstGeom>
          <a:ln w="12700" cap="rnd" cmpd="sng" algn="ctr">
            <a:solidFill>
              <a:srgbClr val="FF9221"/>
            </a:solidFill>
            <a:prstDash val="solid"/>
            <a:round/>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13" name="Group 12">
            <a:extLst>
              <a:ext uri="{C183D7F6-B498-43B3-948B-1728B52AA6E4}">
                <adec:decorative xmlns:adec="http://schemas.microsoft.com/office/drawing/2017/decorative" val="1"/>
              </a:ext>
            </a:extLst>
          </p:cNvPr>
          <p:cNvGrpSpPr/>
          <p:nvPr/>
        </p:nvGrpSpPr>
        <p:grpSpPr>
          <a:xfrm>
            <a:off x="6479185" y="2506663"/>
            <a:ext cx="274320" cy="3365500"/>
            <a:chOff x="6479185" y="2506663"/>
            <a:chExt cx="274320" cy="3365500"/>
          </a:xfrm>
        </p:grpSpPr>
        <p:cxnSp>
          <p:nvCxnSpPr>
            <p:cNvPr id="60" name="Straight Connector 59">
              <a:extLst>
                <a:ext uri="{FF2B5EF4-FFF2-40B4-BE49-F238E27FC236}">
                  <a16:creationId xmlns:a16="http://schemas.microsoft.com/office/drawing/2014/main" id="{81A6A235-4AD1-49E0-A210-1BCB078B0732}"/>
                </a:ext>
              </a:extLst>
            </p:cNvPr>
            <p:cNvCxnSpPr>
              <a:cxnSpLocks/>
            </p:cNvCxnSpPr>
            <p:nvPr/>
          </p:nvCxnSpPr>
          <p:spPr>
            <a:xfrm>
              <a:off x="6616345" y="2506663"/>
              <a:ext cx="0" cy="3365500"/>
            </a:xfrm>
            <a:prstGeom prst="line">
              <a:avLst/>
            </a:prstGeom>
            <a:ln w="6191"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A5DF5D9-FFB5-46CC-93FE-EC71F1B3B60A}"/>
                </a:ext>
              </a:extLst>
            </p:cNvPr>
            <p:cNvGrpSpPr/>
            <p:nvPr/>
          </p:nvGrpSpPr>
          <p:grpSpPr>
            <a:xfrm>
              <a:off x="6479185" y="4052888"/>
              <a:ext cx="274320" cy="273050"/>
              <a:chOff x="5937564" y="3833745"/>
              <a:chExt cx="306171" cy="306910"/>
            </a:xfrm>
          </p:grpSpPr>
          <p:sp>
            <p:nvSpPr>
              <p:cNvPr id="62" name="Freeform 94">
                <a:extLst>
                  <a:ext uri="{FF2B5EF4-FFF2-40B4-BE49-F238E27FC236}">
                    <a16:creationId xmlns:a16="http://schemas.microsoft.com/office/drawing/2014/main" id="{5C3773A7-132E-4EFF-AA80-F11A81879A9A}"/>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6191">
                <a:solidFill>
                  <a:schemeClr val="tx2">
                    <a:lumMod val="100000"/>
                  </a:schemeClr>
                </a:solidFill>
              </a:ln>
            </p:spPr>
            <p:txBody>
              <a:bodyPr vert="horz" wrap="square" lIns="57617" tIns="28809" rIns="57617" bIns="28809"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63" name="Freeform 95">
                <a:extLst>
                  <a:ext uri="{FF2B5EF4-FFF2-40B4-BE49-F238E27FC236}">
                    <a16:creationId xmlns:a16="http://schemas.microsoft.com/office/drawing/2014/main" id="{09341CD2-D513-4DC8-90F5-7E050AC2FD45}"/>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17" tIns="28809" rIns="57617" bIns="28809"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sp>
        <p:nvSpPr>
          <p:cNvPr id="64" name="NavigationTriangle">
            <a:extLst>
              <a:ext uri="{FF2B5EF4-FFF2-40B4-BE49-F238E27FC236}">
                <a16:creationId xmlns:a16="http://schemas.microsoft.com/office/drawing/2014/main" id="{A131E72F-39E7-4DC7-866F-37B7A6ADFF8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72" name="NavigationIcon">
            <a:extLst>
              <a:ext uri="{FF2B5EF4-FFF2-40B4-BE49-F238E27FC236}">
                <a16:creationId xmlns:a16="http://schemas.microsoft.com/office/drawing/2014/main" id="{743A8EC4-DA30-4B9F-8F61-D22871A23B94}"/>
              </a:ext>
              <a:ext uri="{C183D7F6-B498-43B3-948B-1728B52AA6E4}">
                <adec:decorative xmlns:adec="http://schemas.microsoft.com/office/drawing/2017/decorative" val="1"/>
              </a:ext>
            </a:extLst>
          </p:cNvPr>
          <p:cNvSpPr>
            <a:spLocks noChangeAspect="1" noChangeArrowheads="1"/>
          </p:cNvSpPr>
          <p:nvPr>
            <p:custDataLst>
              <p:tags r:id="rId2"/>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a:t>
            </a:r>
          </a:p>
        </p:txBody>
      </p:sp>
      <p:sp>
        <p:nvSpPr>
          <p:cNvPr id="75" name="TextBox 74">
            <a:extLst>
              <a:ext uri="{FF2B5EF4-FFF2-40B4-BE49-F238E27FC236}">
                <a16:creationId xmlns:a16="http://schemas.microsoft.com/office/drawing/2014/main" id="{2A97459E-BF69-4DDA-9FAA-AE2E1EDA6C46}"/>
              </a:ext>
              <a:ext uri="{C183D7F6-B498-43B3-948B-1728B52AA6E4}">
                <adec:decorative xmlns:adec="http://schemas.microsoft.com/office/drawing/2017/decorative" val="1"/>
              </a:ext>
            </a:extLst>
          </p:cNvPr>
          <p:cNvSpPr txBox="1"/>
          <p:nvPr/>
        </p:nvSpPr>
        <p:spPr>
          <a:xfrm>
            <a:off x="8664575" y="10625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rgbClr val="409E5F"/>
                </a:solidFill>
                <a:sym typeface="Georgia" panose="02040502050405020303" pitchFamily="18" charset="0"/>
              </a:rPr>
              <a:t>DES 18-Month Review</a:t>
            </a:r>
          </a:p>
        </p:txBody>
      </p:sp>
      <p:sp>
        <p:nvSpPr>
          <p:cNvPr id="70" name="Oval 20">
            <a:extLst>
              <a:ext uri="{FF2B5EF4-FFF2-40B4-BE49-F238E27FC236}">
                <a16:creationId xmlns:a16="http://schemas.microsoft.com/office/drawing/2014/main" id="{680DEAAD-3899-4082-97C9-B27B0622AAAF}"/>
              </a:ext>
              <a:ext uri="{C183D7F6-B498-43B3-948B-1728B52AA6E4}">
                <adec:decorative xmlns:adec="http://schemas.microsoft.com/office/drawing/2017/decorative" val="1"/>
              </a:ext>
            </a:extLst>
          </p:cNvPr>
          <p:cNvSpPr>
            <a:spLocks noChangeAspect="1" noChangeArrowheads="1"/>
          </p:cNvSpPr>
          <p:nvPr/>
        </p:nvSpPr>
        <p:spPr bwMode="auto">
          <a:xfrm>
            <a:off x="8486405" y="118092"/>
            <a:ext cx="232945" cy="232945"/>
          </a:xfrm>
          <a:prstGeom prst="ellipse">
            <a:avLst/>
          </a:prstGeom>
          <a:solidFill>
            <a:srgbClr val="409E5F"/>
          </a:solidFill>
          <a:ln>
            <a:noFill/>
          </a:ln>
        </p:spPr>
        <p:txBody>
          <a:bodyPr vert="horz" wrap="square" lIns="0" tIns="0" rIns="0" bIns="0" numCol="1" anchor="ctr" anchorCtr="0" compatLnSpc="1">
            <a:prstTxWarp prst="textNoShape">
              <a:avLst/>
            </a:prstTxWarp>
          </a:bodyPr>
          <a:lstStyle/>
          <a:p>
            <a:pPr algn="ctr"/>
            <a:r>
              <a:rPr lang="en-US" sz="924" dirty="0">
                <a:sym typeface="Georgia" panose="02040502050405020303" pitchFamily="18" charset="0"/>
              </a:rPr>
              <a:t>3</a:t>
            </a:r>
          </a:p>
        </p:txBody>
      </p:sp>
    </p:spTree>
    <p:custDataLst>
      <p:tags r:id="rId1"/>
    </p:custDataLst>
    <p:extLst>
      <p:ext uri="{BB962C8B-B14F-4D97-AF65-F5344CB8AC3E}">
        <p14:creationId xmlns:p14="http://schemas.microsoft.com/office/powerpoint/2010/main" val="354941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79" name="think-cell Slide" r:id="rId7" imgW="473" imgH="473" progId="TCLayout.ActiveDocument.1">
                  <p:embed/>
                </p:oleObj>
              </mc:Choice>
              <mc:Fallback>
                <p:oleObj name="think-cell Slide" r:id="rId7" imgW="473" imgH="473" progId="TCLayout.ActiveDocument.1">
                  <p:embed/>
                  <p:pic>
                    <p:nvPic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2" name="Rectangle 151">
            <a:extLst>
              <a:ext uri="{FF2B5EF4-FFF2-40B4-BE49-F238E27FC236}">
                <a16:creationId xmlns:a16="http://schemas.microsoft.com/office/drawing/2014/main" id="{2BE0283D-0B68-47B7-BB6A-37F79EC404B4}"/>
              </a:ext>
              <a:ext uri="{C183D7F6-B498-43B3-948B-1728B52AA6E4}">
                <adec:decorative xmlns:adec="http://schemas.microsoft.com/office/drawing/2017/decorative" val="1"/>
              </a:ext>
            </a:extLst>
          </p:cNvPr>
          <p:cNvSpPr/>
          <p:nvPr/>
        </p:nvSpPr>
        <p:spPr>
          <a:xfrm>
            <a:off x="9448751" y="2081213"/>
            <a:ext cx="2113248" cy="3071646"/>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51" name="Rectangle 150">
            <a:extLst>
              <a:ext uri="{FF2B5EF4-FFF2-40B4-BE49-F238E27FC236}">
                <a16:creationId xmlns:a16="http://schemas.microsoft.com/office/drawing/2014/main" id="{FC568757-769D-443B-8808-E5B0CB6AC148}"/>
              </a:ext>
              <a:ext uri="{C183D7F6-B498-43B3-948B-1728B52AA6E4}">
                <adec:decorative xmlns:adec="http://schemas.microsoft.com/office/drawing/2017/decorative" val="1"/>
              </a:ext>
            </a:extLst>
          </p:cNvPr>
          <p:cNvSpPr/>
          <p:nvPr/>
        </p:nvSpPr>
        <p:spPr>
          <a:xfrm>
            <a:off x="7244063" y="2081213"/>
            <a:ext cx="2113248" cy="3071646"/>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50" name="Rectangle 149">
            <a:extLst>
              <a:ext uri="{FF2B5EF4-FFF2-40B4-BE49-F238E27FC236}">
                <a16:creationId xmlns:a16="http://schemas.microsoft.com/office/drawing/2014/main" id="{66FF59D9-D4B2-4577-AA7B-E797542664A2}"/>
              </a:ext>
              <a:ext uri="{C183D7F6-B498-43B3-948B-1728B52AA6E4}">
                <adec:decorative xmlns:adec="http://schemas.microsoft.com/office/drawing/2017/decorative" val="1"/>
              </a:ext>
            </a:extLst>
          </p:cNvPr>
          <p:cNvSpPr/>
          <p:nvPr/>
        </p:nvSpPr>
        <p:spPr>
          <a:xfrm>
            <a:off x="5039375" y="2081213"/>
            <a:ext cx="2113248" cy="3071646"/>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49" name="Rectangle 148">
            <a:extLst>
              <a:ext uri="{FF2B5EF4-FFF2-40B4-BE49-F238E27FC236}">
                <a16:creationId xmlns:a16="http://schemas.microsoft.com/office/drawing/2014/main" id="{55DA24E8-A513-40BA-835D-7B8531A848D8}"/>
              </a:ext>
              <a:ext uri="{C183D7F6-B498-43B3-948B-1728B52AA6E4}">
                <adec:decorative xmlns:adec="http://schemas.microsoft.com/office/drawing/2017/decorative" val="1"/>
              </a:ext>
            </a:extLst>
          </p:cNvPr>
          <p:cNvSpPr/>
          <p:nvPr/>
        </p:nvSpPr>
        <p:spPr>
          <a:xfrm>
            <a:off x="2834688" y="2081213"/>
            <a:ext cx="2113248" cy="3071646"/>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 name="Rectangle 18">
            <a:extLst>
              <a:ext uri="{FF2B5EF4-FFF2-40B4-BE49-F238E27FC236}">
                <a16:creationId xmlns:a16="http://schemas.microsoft.com/office/drawing/2014/main" id="{EB872D69-DD7C-4321-82BB-49CDB39D1296}"/>
              </a:ext>
              <a:ext uri="{C183D7F6-B498-43B3-948B-1728B52AA6E4}">
                <adec:decorative xmlns:adec="http://schemas.microsoft.com/office/drawing/2017/decorative" val="1"/>
              </a:ext>
            </a:extLst>
          </p:cNvPr>
          <p:cNvSpPr/>
          <p:nvPr/>
        </p:nvSpPr>
        <p:spPr>
          <a:xfrm>
            <a:off x="630000" y="2081213"/>
            <a:ext cx="2113248" cy="3071646"/>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 name="Title 5"/>
          <p:cNvSpPr>
            <a:spLocks noGrp="1"/>
          </p:cNvSpPr>
          <p:nvPr>
            <p:ph type="title"/>
          </p:nvPr>
        </p:nvSpPr>
        <p:spPr/>
        <p:txBody>
          <a:bodyPr vert="horz"/>
          <a:lstStyle/>
          <a:p>
            <a:r>
              <a:rPr lang="en-US" dirty="0">
                <a:latin typeface="+mj-lt"/>
                <a:sym typeface="Georgia" panose="02040502050405020303" pitchFamily="18" charset="0"/>
              </a:rPr>
              <a:t>Recommend removing DES 18-Month Review</a:t>
            </a:r>
          </a:p>
        </p:txBody>
      </p:sp>
      <p:sp>
        <p:nvSpPr>
          <p:cNvPr id="74" name="TextBox 73">
            <a:extLst>
              <a:ext uri="{FF2B5EF4-FFF2-40B4-BE49-F238E27FC236}">
                <a16:creationId xmlns:a16="http://schemas.microsoft.com/office/drawing/2014/main" id="{A9AA4723-5F75-4B79-AD9F-A5B73A39116B}"/>
              </a:ext>
            </a:extLst>
          </p:cNvPr>
          <p:cNvSpPr txBox="1"/>
          <p:nvPr/>
        </p:nvSpPr>
        <p:spPr>
          <a:xfrm>
            <a:off x="630000" y="1619688"/>
            <a:ext cx="526788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dirty="0">
                <a:solidFill>
                  <a:srgbClr val="275D38"/>
                </a:solidFill>
                <a:sym typeface="Georgia" panose="02040502050405020303" pitchFamily="18" charset="0"/>
              </a:rPr>
              <a:t>Options to manage DES 18-Month Review</a:t>
            </a:r>
          </a:p>
        </p:txBody>
      </p:sp>
      <p:sp>
        <p:nvSpPr>
          <p:cNvPr id="44" name="ee4pHeader1">
            <a:extLst>
              <a:ext uri="{FF2B5EF4-FFF2-40B4-BE49-F238E27FC236}">
                <a16:creationId xmlns:a16="http://schemas.microsoft.com/office/drawing/2014/main" id="{CA39630C-2CA7-493B-B9AA-B8290EE99D3B}"/>
              </a:ext>
            </a:extLst>
          </p:cNvPr>
          <p:cNvSpPr txBox="1"/>
          <p:nvPr/>
        </p:nvSpPr>
        <p:spPr>
          <a:xfrm>
            <a:off x="684362" y="3206286"/>
            <a:ext cx="2004525" cy="492443"/>
          </a:xfrm>
          <a:prstGeom prst="rect">
            <a:avLst/>
          </a:prstGeom>
          <a:noFill/>
          <a:ln cap="rnd">
            <a:noFill/>
          </a:ln>
        </p:spPr>
        <p:txBody>
          <a:bodyPr wrap="square" lIns="0" tIns="0" rIns="0" bIns="0" rtlCol="0" anchor="b" anchorCtr="0">
            <a:spAutoFit/>
          </a:bodyPr>
          <a:lstStyle/>
          <a:p>
            <a:pPr marL="0" lvl="3" algn="ctr"/>
            <a:r>
              <a:rPr lang="en-US" sz="1600" dirty="0">
                <a:solidFill>
                  <a:schemeClr val="tx2"/>
                </a:solidFill>
                <a:sym typeface="Georgia" panose="02040502050405020303" pitchFamily="18" charset="0"/>
              </a:rPr>
              <a:t>Maintain current approach</a:t>
            </a:r>
          </a:p>
        </p:txBody>
      </p:sp>
      <p:sp>
        <p:nvSpPr>
          <p:cNvPr id="39" name="ee4pContent1">
            <a:extLst>
              <a:ext uri="{FF2B5EF4-FFF2-40B4-BE49-F238E27FC236}">
                <a16:creationId xmlns:a16="http://schemas.microsoft.com/office/drawing/2014/main" id="{F0D5C915-BEB5-48AD-8A4F-000EEDAF2A9F}"/>
              </a:ext>
            </a:extLst>
          </p:cNvPr>
          <p:cNvSpPr txBox="1"/>
          <p:nvPr/>
        </p:nvSpPr>
        <p:spPr>
          <a:xfrm>
            <a:off x="684362" y="3772910"/>
            <a:ext cx="2004525" cy="646331"/>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latin typeface="+mn-lt"/>
                <a:sym typeface="Georgia" panose="02040502050405020303" pitchFamily="18" charset="0"/>
              </a:rPr>
              <a:t>Keep 18-Month Review process, potential to streamline paperwork</a:t>
            </a:r>
            <a:endParaRPr lang="en-US" sz="1400" dirty="0">
              <a:latin typeface="+mn-lt"/>
            </a:endParaRPr>
          </a:p>
        </p:txBody>
      </p:sp>
      <p:sp>
        <p:nvSpPr>
          <p:cNvPr id="46" name="ee4pHeader3">
            <a:extLst>
              <a:ext uri="{FF2B5EF4-FFF2-40B4-BE49-F238E27FC236}">
                <a16:creationId xmlns:a16="http://schemas.microsoft.com/office/drawing/2014/main" id="{171457BF-ED98-4F49-8142-E0D6125F1D1F}"/>
              </a:ext>
            </a:extLst>
          </p:cNvPr>
          <p:cNvSpPr txBox="1"/>
          <p:nvPr/>
        </p:nvSpPr>
        <p:spPr>
          <a:xfrm>
            <a:off x="2889049" y="3206286"/>
            <a:ext cx="2004525" cy="492443"/>
          </a:xfrm>
          <a:prstGeom prst="rect">
            <a:avLst/>
          </a:prstGeom>
          <a:noFill/>
          <a:ln cap="rnd">
            <a:noFill/>
          </a:ln>
        </p:spPr>
        <p:txBody>
          <a:bodyPr wrap="square" lIns="0" tIns="0" rIns="0" bIns="0" rtlCol="0" anchor="b" anchorCtr="0">
            <a:spAutoFit/>
          </a:bodyPr>
          <a:lstStyle/>
          <a:p>
            <a:pPr marL="0" lvl="3" algn="ctr"/>
            <a:r>
              <a:rPr lang="en-US" sz="1600" dirty="0">
                <a:solidFill>
                  <a:schemeClr val="tx2"/>
                </a:solidFill>
                <a:sym typeface="Georgia" panose="02040502050405020303" pitchFamily="18" charset="0"/>
              </a:rPr>
              <a:t>Conduct as a file assessment</a:t>
            </a:r>
          </a:p>
        </p:txBody>
      </p:sp>
      <p:sp>
        <p:nvSpPr>
          <p:cNvPr id="41" name="ee4pContent3">
            <a:extLst>
              <a:ext uri="{FF2B5EF4-FFF2-40B4-BE49-F238E27FC236}">
                <a16:creationId xmlns:a16="http://schemas.microsoft.com/office/drawing/2014/main" id="{62ABADEE-EEA5-45D2-8581-71E0C546759B}"/>
              </a:ext>
            </a:extLst>
          </p:cNvPr>
          <p:cNvSpPr txBox="1"/>
          <p:nvPr/>
        </p:nvSpPr>
        <p:spPr>
          <a:xfrm>
            <a:off x="2889049" y="3772910"/>
            <a:ext cx="2004525" cy="43088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latin typeface="+mn-lt"/>
                <a:sym typeface="Georgia" panose="02040502050405020303" pitchFamily="18" charset="0"/>
              </a:rPr>
              <a:t>ESAt conducted </a:t>
            </a:r>
            <a:br>
              <a:rPr lang="en-US" sz="1400" dirty="0">
                <a:latin typeface="+mn-lt"/>
                <a:sym typeface="Georgia" panose="02040502050405020303" pitchFamily="18" charset="0"/>
              </a:rPr>
            </a:br>
            <a:r>
              <a:rPr lang="en-US" sz="1400" dirty="0">
                <a:latin typeface="+mn-lt"/>
                <a:sym typeface="Georgia" panose="02040502050405020303" pitchFamily="18" charset="0"/>
              </a:rPr>
              <a:t>via a file assessment</a:t>
            </a:r>
            <a:endParaRPr lang="en-US" sz="1400" dirty="0">
              <a:latin typeface="+mn-lt"/>
            </a:endParaRPr>
          </a:p>
        </p:txBody>
      </p:sp>
      <p:cxnSp>
        <p:nvCxnSpPr>
          <p:cNvPr id="101" name="Straight Connector 100" descr="Conduct as a file assessment are a">
            <a:extLst>
              <a:ext uri="{FF2B5EF4-FFF2-40B4-BE49-F238E27FC236}">
                <a16:creationId xmlns:a16="http://schemas.microsoft.com/office/drawing/2014/main" id="{D688C2AA-A711-40AC-9530-E9AC2C663DE0}"/>
              </a:ext>
            </a:extLst>
          </p:cNvPr>
          <p:cNvCxnSpPr>
            <a:cxnSpLocks/>
          </p:cNvCxnSpPr>
          <p:nvPr/>
        </p:nvCxnSpPr>
        <p:spPr>
          <a:xfrm flipH="1">
            <a:off x="2845150" y="5255302"/>
            <a:ext cx="2092325" cy="0"/>
          </a:xfrm>
          <a:prstGeom prst="line">
            <a:avLst/>
          </a:prstGeom>
          <a:ln w="9525" cap="rnd">
            <a:solidFill>
              <a:schemeClr val="accent5">
                <a:lumMod val="10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C5C25749-DEF6-4B28-B69A-E1F92251EF93}"/>
              </a:ext>
            </a:extLst>
          </p:cNvPr>
          <p:cNvSpPr/>
          <p:nvPr/>
        </p:nvSpPr>
        <p:spPr>
          <a:xfrm>
            <a:off x="2921949" y="5338694"/>
            <a:ext cx="1938727" cy="548651"/>
          </a:xfrm>
          <a:prstGeom prst="rect">
            <a:avLst/>
          </a:prstGeom>
          <a:noFill/>
          <a:ln w="19050" cap="rnd" cmpd="sng" algn="ctr">
            <a:noFill/>
            <a:prstDash val="sysDot"/>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cap="rnd" cmpd="sng" algn="ctr">
                <a:solidFill>
                  <a:srgbClr val="78BE20"/>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dirty="0">
                <a:solidFill>
                  <a:srgbClr val="6E6F73"/>
                </a:solidFill>
                <a:sym typeface="Georgia" panose="02040502050405020303" pitchFamily="18" charset="0"/>
              </a:rPr>
              <a:t>Viable alternative</a:t>
            </a:r>
            <a:br>
              <a:rPr lang="en-US" sz="1400" dirty="0">
                <a:solidFill>
                  <a:srgbClr val="6E6F73"/>
                </a:solidFill>
                <a:sym typeface="Georgia" panose="02040502050405020303" pitchFamily="18" charset="0"/>
              </a:rPr>
            </a:br>
            <a:r>
              <a:rPr lang="en-US" sz="1400" dirty="0">
                <a:solidFill>
                  <a:srgbClr val="6E6F73"/>
                </a:solidFill>
                <a:sym typeface="Georgia" panose="02040502050405020303" pitchFamily="18" charset="0"/>
              </a:rPr>
              <a:t>(no provider consent)</a:t>
            </a:r>
          </a:p>
        </p:txBody>
      </p:sp>
      <p:sp>
        <p:nvSpPr>
          <p:cNvPr id="47" name="ee4pHeader4">
            <a:extLst>
              <a:ext uri="{FF2B5EF4-FFF2-40B4-BE49-F238E27FC236}">
                <a16:creationId xmlns:a16="http://schemas.microsoft.com/office/drawing/2014/main" id="{EAF0A2A1-66B0-4AB7-928B-765CC58F8D19}"/>
              </a:ext>
            </a:extLst>
          </p:cNvPr>
          <p:cNvSpPr txBox="1"/>
          <p:nvPr/>
        </p:nvSpPr>
        <p:spPr>
          <a:xfrm>
            <a:off x="5093737" y="3206286"/>
            <a:ext cx="2004525" cy="492443"/>
          </a:xfrm>
          <a:prstGeom prst="rect">
            <a:avLst/>
          </a:prstGeom>
          <a:noFill/>
          <a:ln cap="rnd">
            <a:noFill/>
          </a:ln>
        </p:spPr>
        <p:txBody>
          <a:bodyPr wrap="square" lIns="0" tIns="0" rIns="0" bIns="0" rtlCol="0" anchor="b" anchorCtr="0">
            <a:spAutoFit/>
          </a:bodyPr>
          <a:lstStyle/>
          <a:p>
            <a:pPr marL="0" lvl="3" algn="ctr"/>
            <a:r>
              <a:rPr lang="en-US" sz="1600" dirty="0">
                <a:solidFill>
                  <a:schemeClr val="tx2"/>
                </a:solidFill>
                <a:sym typeface="Georgia" panose="02040502050405020303" pitchFamily="18" charset="0"/>
              </a:rPr>
              <a:t>Nudge providers </a:t>
            </a:r>
            <a:br>
              <a:rPr lang="en-US" sz="1600" dirty="0">
                <a:solidFill>
                  <a:schemeClr val="tx2"/>
                </a:solidFill>
                <a:sym typeface="Georgia" panose="02040502050405020303" pitchFamily="18" charset="0"/>
              </a:rPr>
            </a:br>
            <a:r>
              <a:rPr lang="en-US" sz="1600" dirty="0">
                <a:solidFill>
                  <a:schemeClr val="tx2"/>
                </a:solidFill>
                <a:sym typeface="Georgia" panose="02040502050405020303" pitchFamily="18" charset="0"/>
              </a:rPr>
              <a:t>to request</a:t>
            </a:r>
          </a:p>
        </p:txBody>
      </p:sp>
      <p:sp>
        <p:nvSpPr>
          <p:cNvPr id="42" name="ee4pContent4">
            <a:extLst>
              <a:ext uri="{FF2B5EF4-FFF2-40B4-BE49-F238E27FC236}">
                <a16:creationId xmlns:a16="http://schemas.microsoft.com/office/drawing/2014/main" id="{AFA44F3D-DCED-459A-ABF6-423CF5E64B9D}"/>
              </a:ext>
            </a:extLst>
          </p:cNvPr>
          <p:cNvSpPr txBox="1"/>
          <p:nvPr/>
        </p:nvSpPr>
        <p:spPr>
          <a:xfrm>
            <a:off x="5093736" y="3772910"/>
            <a:ext cx="2004525" cy="646331"/>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latin typeface="+mn-lt"/>
                <a:sym typeface="Georgia" panose="02040502050405020303" pitchFamily="18" charset="0"/>
              </a:rPr>
              <a:t>SA prompts provider at 18 months about whether a review is beneficial</a:t>
            </a:r>
            <a:endParaRPr lang="en-US" sz="2400" dirty="0">
              <a:latin typeface="+mn-lt"/>
            </a:endParaRPr>
          </a:p>
        </p:txBody>
      </p:sp>
      <p:sp>
        <p:nvSpPr>
          <p:cNvPr id="65" name="ee4pHeader5">
            <a:extLst>
              <a:ext uri="{FF2B5EF4-FFF2-40B4-BE49-F238E27FC236}">
                <a16:creationId xmlns:a16="http://schemas.microsoft.com/office/drawing/2014/main" id="{EE5DD0D5-9675-415A-BC95-D113C26D7615}"/>
              </a:ext>
            </a:extLst>
          </p:cNvPr>
          <p:cNvSpPr txBox="1"/>
          <p:nvPr/>
        </p:nvSpPr>
        <p:spPr>
          <a:xfrm>
            <a:off x="7298424" y="3206286"/>
            <a:ext cx="2004525" cy="492443"/>
          </a:xfrm>
          <a:prstGeom prst="rect">
            <a:avLst/>
          </a:prstGeom>
          <a:noFill/>
          <a:ln cap="rnd">
            <a:noFill/>
          </a:ln>
        </p:spPr>
        <p:txBody>
          <a:bodyPr wrap="square" lIns="0" tIns="0" rIns="0" bIns="0" rtlCol="0" anchor="b" anchorCtr="0">
            <a:spAutoFit/>
          </a:bodyPr>
          <a:lstStyle/>
          <a:p>
            <a:pPr marL="0" lvl="3" algn="ctr"/>
            <a:r>
              <a:rPr lang="en-US" sz="1600" dirty="0">
                <a:solidFill>
                  <a:schemeClr val="tx2"/>
                </a:solidFill>
                <a:sym typeface="Georgia" panose="02040502050405020303" pitchFamily="18" charset="0"/>
              </a:rPr>
              <a:t>Target </a:t>
            </a:r>
            <a:br>
              <a:rPr lang="en-US" sz="1600" dirty="0">
                <a:solidFill>
                  <a:schemeClr val="tx2"/>
                </a:solidFill>
                <a:sym typeface="Georgia" panose="02040502050405020303" pitchFamily="18" charset="0"/>
              </a:rPr>
            </a:br>
            <a:r>
              <a:rPr lang="en-US" sz="1600" dirty="0">
                <a:solidFill>
                  <a:schemeClr val="tx2"/>
                </a:solidFill>
                <a:sym typeface="Georgia" panose="02040502050405020303" pitchFamily="18" charset="0"/>
              </a:rPr>
              <a:t>using analytics</a:t>
            </a:r>
          </a:p>
        </p:txBody>
      </p:sp>
      <p:sp>
        <p:nvSpPr>
          <p:cNvPr id="57" name="ee4pContent5">
            <a:extLst>
              <a:ext uri="{FF2B5EF4-FFF2-40B4-BE49-F238E27FC236}">
                <a16:creationId xmlns:a16="http://schemas.microsoft.com/office/drawing/2014/main" id="{A33D29FF-D4EA-4565-B2CA-F7133400BE11}"/>
              </a:ext>
            </a:extLst>
          </p:cNvPr>
          <p:cNvSpPr txBox="1"/>
          <p:nvPr/>
        </p:nvSpPr>
        <p:spPr>
          <a:xfrm>
            <a:off x="7298424" y="3772910"/>
            <a:ext cx="2004525" cy="86177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Clr>
                <a:srgbClr val="275D38">
                  <a:lumMod val="100000"/>
                </a:srgbClr>
              </a:buClr>
              <a:buSzPct val="100000"/>
              <a:buFont typeface="Trebuchet MS" panose="020B0603020202020204" pitchFamily="34" charset="0"/>
              <a:buChar char="​"/>
              <a:defRPr/>
            </a:pPr>
            <a:r>
              <a:rPr lang="en-US" sz="1400" dirty="0">
                <a:solidFill>
                  <a:srgbClr val="000000">
                    <a:lumMod val="100000"/>
                  </a:srgbClr>
                </a:solidFill>
                <a:latin typeface="+mn-lt"/>
                <a:sym typeface="Georgia" panose="02040502050405020303" pitchFamily="18" charset="0"/>
              </a:rPr>
              <a:t>Use analytics to target reviews at cohorts most likely to change program recommendation</a:t>
            </a:r>
          </a:p>
        </p:txBody>
      </p:sp>
      <p:cxnSp>
        <p:nvCxnSpPr>
          <p:cNvPr id="100" name="Straight Connector 99" descr="Nudge providers to request and Target &#10;using analytics are a ">
            <a:extLst>
              <a:ext uri="{FF2B5EF4-FFF2-40B4-BE49-F238E27FC236}">
                <a16:creationId xmlns:a16="http://schemas.microsoft.com/office/drawing/2014/main" id="{79462FA2-F1B3-44FD-9DD4-B0AB1DDD7141}"/>
              </a:ext>
            </a:extLst>
          </p:cNvPr>
          <p:cNvCxnSpPr>
            <a:cxnSpLocks/>
          </p:cNvCxnSpPr>
          <p:nvPr/>
        </p:nvCxnSpPr>
        <p:spPr>
          <a:xfrm flipH="1">
            <a:off x="5051226" y="5255302"/>
            <a:ext cx="4275185" cy="0"/>
          </a:xfrm>
          <a:prstGeom prst="line">
            <a:avLst/>
          </a:prstGeom>
          <a:ln w="9525" cap="rnd">
            <a:solidFill>
              <a:schemeClr val="accent5">
                <a:lumMod val="10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DF2089E-72BF-4FCF-9D31-684825A0331F}"/>
              </a:ext>
            </a:extLst>
          </p:cNvPr>
          <p:cNvSpPr/>
          <p:nvPr/>
        </p:nvSpPr>
        <p:spPr>
          <a:xfrm>
            <a:off x="5637174" y="5338694"/>
            <a:ext cx="3122340" cy="548651"/>
          </a:xfrm>
          <a:prstGeom prst="rect">
            <a:avLst/>
          </a:prstGeom>
          <a:noFill/>
          <a:ln w="19050" cap="rnd" cmpd="sng" algn="ctr">
            <a:noFill/>
            <a:prstDash val="sysDot"/>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cap="rnd" cmpd="sng" algn="ctr">
                <a:solidFill>
                  <a:srgbClr val="78BE20"/>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dirty="0">
                <a:solidFill>
                  <a:srgbClr val="6E6F73"/>
                </a:solidFill>
                <a:sym typeface="Georgia" panose="02040502050405020303" pitchFamily="18" charset="0"/>
              </a:rPr>
              <a:t>Viable combined alternative (requires provider consent)</a:t>
            </a:r>
          </a:p>
        </p:txBody>
      </p:sp>
      <p:sp>
        <p:nvSpPr>
          <p:cNvPr id="48" name="ee4pHeader5">
            <a:extLst>
              <a:ext uri="{FF2B5EF4-FFF2-40B4-BE49-F238E27FC236}">
                <a16:creationId xmlns:a16="http://schemas.microsoft.com/office/drawing/2014/main" id="{8998F81F-A832-4B81-8EB7-2A2AB785FE7A}"/>
              </a:ext>
            </a:extLst>
          </p:cNvPr>
          <p:cNvSpPr txBox="1"/>
          <p:nvPr/>
        </p:nvSpPr>
        <p:spPr>
          <a:xfrm>
            <a:off x="9503113" y="3206286"/>
            <a:ext cx="2004525" cy="492443"/>
          </a:xfrm>
          <a:prstGeom prst="rect">
            <a:avLst/>
          </a:prstGeom>
          <a:noFill/>
          <a:ln cap="rnd">
            <a:noFill/>
          </a:ln>
        </p:spPr>
        <p:txBody>
          <a:bodyPr wrap="square" lIns="0" tIns="0" rIns="0" bIns="0" rtlCol="0" anchor="b" anchorCtr="0">
            <a:spAutoFit/>
          </a:bodyPr>
          <a:lstStyle/>
          <a:p>
            <a:pPr marL="0" lvl="3" algn="ctr"/>
            <a:r>
              <a:rPr lang="en-US" sz="1600" dirty="0">
                <a:solidFill>
                  <a:schemeClr val="tx2"/>
                </a:solidFill>
                <a:sym typeface="Georgia" panose="02040502050405020303" pitchFamily="18" charset="0"/>
              </a:rPr>
              <a:t>Remove 18 </a:t>
            </a:r>
            <a:br>
              <a:rPr lang="en-US" sz="1600" dirty="0">
                <a:solidFill>
                  <a:schemeClr val="tx2"/>
                </a:solidFill>
                <a:sym typeface="Georgia" panose="02040502050405020303" pitchFamily="18" charset="0"/>
              </a:rPr>
            </a:br>
            <a:r>
              <a:rPr lang="en-US" sz="1600" dirty="0">
                <a:solidFill>
                  <a:schemeClr val="tx2"/>
                </a:solidFill>
                <a:sym typeface="Georgia" panose="02040502050405020303" pitchFamily="18" charset="0"/>
              </a:rPr>
              <a:t>Month-Review</a:t>
            </a:r>
          </a:p>
        </p:txBody>
      </p:sp>
      <p:sp>
        <p:nvSpPr>
          <p:cNvPr id="43" name="ee4pContent5">
            <a:extLst>
              <a:ext uri="{FF2B5EF4-FFF2-40B4-BE49-F238E27FC236}">
                <a16:creationId xmlns:a16="http://schemas.microsoft.com/office/drawing/2014/main" id="{556BF092-E887-454C-A566-3FD183D4D688}"/>
              </a:ext>
            </a:extLst>
          </p:cNvPr>
          <p:cNvSpPr txBox="1"/>
          <p:nvPr/>
        </p:nvSpPr>
        <p:spPr>
          <a:xfrm>
            <a:off x="9503113" y="3772910"/>
            <a:ext cx="2004525" cy="86177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latin typeface="+mn-lt"/>
                <a:sym typeface="Georgia" panose="02040502050405020303" pitchFamily="18" charset="0"/>
              </a:rPr>
              <a:t>Remove the 18 Month-Review (providers can still initiate change of circumstances ESAt)</a:t>
            </a:r>
            <a:endParaRPr lang="en-US" sz="1400" dirty="0">
              <a:latin typeface="+mn-lt"/>
            </a:endParaRPr>
          </a:p>
        </p:txBody>
      </p:sp>
      <p:cxnSp>
        <p:nvCxnSpPr>
          <p:cNvPr id="104" name="Straight Connector 103" descr="Remove 18 Month-Review is a ">
            <a:extLst>
              <a:ext uri="{FF2B5EF4-FFF2-40B4-BE49-F238E27FC236}">
                <a16:creationId xmlns:a16="http://schemas.microsoft.com/office/drawing/2014/main" id="{8E35BA2D-58CF-49D4-A5CD-5B4AF6379464}"/>
              </a:ext>
            </a:extLst>
          </p:cNvPr>
          <p:cNvCxnSpPr>
            <a:cxnSpLocks/>
          </p:cNvCxnSpPr>
          <p:nvPr/>
        </p:nvCxnSpPr>
        <p:spPr>
          <a:xfrm flipH="1">
            <a:off x="9459213" y="5255302"/>
            <a:ext cx="2092325" cy="0"/>
          </a:xfrm>
          <a:prstGeom prst="line">
            <a:avLst/>
          </a:prstGeom>
          <a:ln w="9525" cap="rnd" cmpd="sng" algn="ctr">
            <a:solidFill>
              <a:schemeClr val="accent1">
                <a:lumMod val="90000"/>
                <a:lumOff val="10000"/>
              </a:schemeClr>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1F0C68B8-3D7E-4C93-84A7-8A2733C8AB2A}"/>
              </a:ext>
            </a:extLst>
          </p:cNvPr>
          <p:cNvSpPr/>
          <p:nvPr/>
        </p:nvSpPr>
        <p:spPr>
          <a:xfrm>
            <a:off x="9215152" y="5338694"/>
            <a:ext cx="2580446" cy="548651"/>
          </a:xfrm>
          <a:prstGeom prst="rect">
            <a:avLst/>
          </a:prstGeom>
          <a:noFill/>
          <a:ln w="19050" cap="rnd" cmpd="sng" algn="ctr">
            <a:noFill/>
            <a:prstDash val="sysDot"/>
            <a:round/>
            <a:headEnd type="none" w="med" len="med"/>
            <a:tailEnd type="none" w="med" len="me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cap="rnd" cmpd="sng" algn="ctr">
                <a:solidFill>
                  <a:srgbClr val="78BE20"/>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solidFill>
                  <a:schemeClr val="accent1">
                    <a:lumMod val="90000"/>
                    <a:lumOff val="10000"/>
                  </a:schemeClr>
                </a:solidFill>
                <a:sym typeface="Georgia" panose="02040502050405020303" pitchFamily="18" charset="0"/>
              </a:rPr>
              <a:t>Recommended</a:t>
            </a:r>
          </a:p>
          <a:p>
            <a:pPr algn="ctr"/>
            <a:r>
              <a:rPr lang="en-US" sz="1400" b="1" dirty="0">
                <a:solidFill>
                  <a:schemeClr val="accent1">
                    <a:lumMod val="90000"/>
                    <a:lumOff val="10000"/>
                  </a:schemeClr>
                </a:solidFill>
                <a:sym typeface="Georgia" panose="02040502050405020303" pitchFamily="18" charset="0"/>
              </a:rPr>
              <a:t> (requires provider consent)</a:t>
            </a:r>
          </a:p>
        </p:txBody>
      </p:sp>
      <p:sp>
        <p:nvSpPr>
          <p:cNvPr id="34" name="ee4pFootnotes">
            <a:extLst>
              <a:ext uri="{FF2B5EF4-FFF2-40B4-BE49-F238E27FC236}">
                <a16:creationId xmlns:a16="http://schemas.microsoft.com/office/drawing/2014/main" id="{DF1878D6-C51D-4403-A105-7FAEA0D186BE}"/>
              </a:ext>
            </a:extLst>
          </p:cNvPr>
          <p:cNvSpPr>
            <a:spLocks noChangeArrowheads="1"/>
          </p:cNvSpPr>
          <p:nvPr/>
        </p:nvSpPr>
        <p:spPr bwMode="auto">
          <a:xfrm>
            <a:off x="578279" y="6511593"/>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Source: ESAt and JSCI Instrument Overview; ESAt referral information; </a:t>
            </a:r>
            <a:r>
              <a:rPr lang="en-US" sz="1000" dirty="0">
                <a:solidFill>
                  <a:srgbClr val="7F7F7F">
                    <a:lumMod val="100000"/>
                  </a:srgbClr>
                </a:solidFill>
                <a:sym typeface="Georgia" panose="02040502050405020303" pitchFamily="18" charset="0"/>
              </a:rPr>
              <a:t>DSS; BCG analysis</a:t>
            </a:r>
            <a:endParaRPr lang="en-AU" sz="1000" dirty="0">
              <a:solidFill>
                <a:srgbClr val="7F7F7F">
                  <a:lumMod val="100000"/>
                </a:srgbClr>
              </a:solidFill>
              <a:sym typeface="Georgia" panose="02040502050405020303" pitchFamily="18" charset="0"/>
            </a:endParaRPr>
          </a:p>
        </p:txBody>
      </p:sp>
      <p:grpSp>
        <p:nvGrpSpPr>
          <p:cNvPr id="17" name="Group 16">
            <a:extLst>
              <a:ext uri="{FF2B5EF4-FFF2-40B4-BE49-F238E27FC236}">
                <a16:creationId xmlns:a16="http://schemas.microsoft.com/office/drawing/2014/main" id="{C9E39823-5199-49DC-9849-BEBDBC54AD62}"/>
              </a:ext>
              <a:ext uri="{C183D7F6-B498-43B3-948B-1728B52AA6E4}">
                <adec:decorative xmlns:adec="http://schemas.microsoft.com/office/drawing/2017/decorative" val="1"/>
              </a:ext>
            </a:extLst>
          </p:cNvPr>
          <p:cNvGrpSpPr/>
          <p:nvPr/>
        </p:nvGrpSpPr>
        <p:grpSpPr>
          <a:xfrm>
            <a:off x="10077453" y="2300669"/>
            <a:ext cx="855844" cy="855844"/>
            <a:chOff x="10262417" y="2300669"/>
            <a:chExt cx="855844" cy="855844"/>
          </a:xfrm>
        </p:grpSpPr>
        <p:sp>
          <p:nvSpPr>
            <p:cNvPr id="66" name="Oval 65">
              <a:extLst>
                <a:ext uri="{FF2B5EF4-FFF2-40B4-BE49-F238E27FC236}">
                  <a16:creationId xmlns:a16="http://schemas.microsoft.com/office/drawing/2014/main" id="{D0B0D61E-C990-4080-BF1B-5E793921C9B6}"/>
                </a:ext>
              </a:extLst>
            </p:cNvPr>
            <p:cNvSpPr/>
            <p:nvPr/>
          </p:nvSpPr>
          <p:spPr>
            <a:xfrm>
              <a:off x="10262417" y="2300669"/>
              <a:ext cx="855844" cy="855844"/>
            </a:xfrm>
            <a:prstGeom prst="ellipse">
              <a:avLst/>
            </a:prstGeom>
            <a:solidFill>
              <a:schemeClr val="bg1"/>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95" name="Group 94">
              <a:extLst>
                <a:ext uri="{FF2B5EF4-FFF2-40B4-BE49-F238E27FC236}">
                  <a16:creationId xmlns:a16="http://schemas.microsoft.com/office/drawing/2014/main" id="{9DDD3AC1-16C2-431B-A366-EA2BCD3C65A8}"/>
                </a:ext>
              </a:extLst>
            </p:cNvPr>
            <p:cNvGrpSpPr>
              <a:grpSpLocks noChangeAspect="1"/>
            </p:cNvGrpSpPr>
            <p:nvPr/>
          </p:nvGrpSpPr>
          <p:grpSpPr>
            <a:xfrm>
              <a:off x="10408980" y="2447232"/>
              <a:ext cx="562718" cy="562718"/>
              <a:chOff x="5273675" y="2606675"/>
              <a:chExt cx="1644650" cy="1644650"/>
            </a:xfrm>
          </p:grpSpPr>
          <p:sp>
            <p:nvSpPr>
              <p:cNvPr id="96" name="AutoShape 12">
                <a:extLst>
                  <a:ext uri="{FF2B5EF4-FFF2-40B4-BE49-F238E27FC236}">
                    <a16:creationId xmlns:a16="http://schemas.microsoft.com/office/drawing/2014/main" id="{50D3BB1E-1C76-49BE-99DE-39360BCF92E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97" name="Group 96">
                <a:extLst>
                  <a:ext uri="{FF2B5EF4-FFF2-40B4-BE49-F238E27FC236}">
                    <a16:creationId xmlns:a16="http://schemas.microsoft.com/office/drawing/2014/main" id="{BFA62546-F7B8-455F-A23D-7CC93EDAF8E3}"/>
                  </a:ext>
                </a:extLst>
              </p:cNvPr>
              <p:cNvGrpSpPr/>
              <p:nvPr/>
            </p:nvGrpSpPr>
            <p:grpSpPr>
              <a:xfrm>
                <a:off x="5897563" y="2732087"/>
                <a:ext cx="344488" cy="1390650"/>
                <a:chOff x="5897563" y="2732087"/>
                <a:chExt cx="344488" cy="1390650"/>
              </a:xfrm>
            </p:grpSpPr>
            <p:sp>
              <p:nvSpPr>
                <p:cNvPr id="98" name="Freeform 34">
                  <a:extLst>
                    <a:ext uri="{FF2B5EF4-FFF2-40B4-BE49-F238E27FC236}">
                      <a16:creationId xmlns:a16="http://schemas.microsoft.com/office/drawing/2014/main" id="{F300E4DA-39CF-4FF1-9A8A-B64C472C778A}"/>
                    </a:ext>
                  </a:extLst>
                </p:cNvPr>
                <p:cNvSpPr>
                  <a:spLocks noChangeAspect="1"/>
                </p:cNvSpPr>
                <p:nvPr/>
              </p:nvSpPr>
              <p:spPr bwMode="auto">
                <a:xfrm>
                  <a:off x="5897563" y="2732087"/>
                  <a:ext cx="344488" cy="1390650"/>
                </a:xfrm>
                <a:custGeom>
                  <a:avLst/>
                  <a:gdLst>
                    <a:gd name="connsiteX0" fmla="*/ 172244 w 344488"/>
                    <a:gd name="connsiteY0" fmla="*/ 1076325 h 1390650"/>
                    <a:gd name="connsiteX1" fmla="*/ 73114 w 344488"/>
                    <a:gd name="connsiteY1" fmla="*/ 1117712 h 1390650"/>
                    <a:gd name="connsiteX2" fmla="*/ 31750 w 344488"/>
                    <a:gd name="connsiteY2" fmla="*/ 1217613 h 1390650"/>
                    <a:gd name="connsiteX3" fmla="*/ 72401 w 344488"/>
                    <a:gd name="connsiteY3" fmla="*/ 1316799 h 1390650"/>
                    <a:gd name="connsiteX4" fmla="*/ 172244 w 344488"/>
                    <a:gd name="connsiteY4" fmla="*/ 1358900 h 1390650"/>
                    <a:gd name="connsiteX5" fmla="*/ 271375 w 344488"/>
                    <a:gd name="connsiteY5" fmla="*/ 1316799 h 1390650"/>
                    <a:gd name="connsiteX6" fmla="*/ 312738 w 344488"/>
                    <a:gd name="connsiteY6" fmla="*/ 1217613 h 1390650"/>
                    <a:gd name="connsiteX7" fmla="*/ 271375 w 344488"/>
                    <a:gd name="connsiteY7" fmla="*/ 1117712 h 1390650"/>
                    <a:gd name="connsiteX8" fmla="*/ 172244 w 344488"/>
                    <a:gd name="connsiteY8" fmla="*/ 1076325 h 1390650"/>
                    <a:gd name="connsiteX9" fmla="*/ 172244 w 344488"/>
                    <a:gd name="connsiteY9" fmla="*/ 1044575 h 1390650"/>
                    <a:gd name="connsiteX10" fmla="*/ 293744 w 344488"/>
                    <a:gd name="connsiteY10" fmla="*/ 1095342 h 1390650"/>
                    <a:gd name="connsiteX11" fmla="*/ 344488 w 344488"/>
                    <a:gd name="connsiteY11" fmla="*/ 1217613 h 1390650"/>
                    <a:gd name="connsiteX12" fmla="*/ 294459 w 344488"/>
                    <a:gd name="connsiteY12" fmla="*/ 1339168 h 1390650"/>
                    <a:gd name="connsiteX13" fmla="*/ 172244 w 344488"/>
                    <a:gd name="connsiteY13" fmla="*/ 1390650 h 1390650"/>
                    <a:gd name="connsiteX14" fmla="*/ 50030 w 344488"/>
                    <a:gd name="connsiteY14" fmla="*/ 1339168 h 1390650"/>
                    <a:gd name="connsiteX15" fmla="*/ 0 w 344488"/>
                    <a:gd name="connsiteY15" fmla="*/ 1217613 h 1390650"/>
                    <a:gd name="connsiteX16" fmla="*/ 50030 w 344488"/>
                    <a:gd name="connsiteY16" fmla="*/ 1095342 h 1390650"/>
                    <a:gd name="connsiteX17" fmla="*/ 172244 w 344488"/>
                    <a:gd name="connsiteY17" fmla="*/ 1044575 h 1390650"/>
                    <a:gd name="connsiteX18" fmla="*/ 71278 w 344488"/>
                    <a:gd name="connsiteY18" fmla="*/ 31750 h 1390650"/>
                    <a:gd name="connsiteX19" fmla="*/ 55562 w 344488"/>
                    <a:gd name="connsiteY19" fmla="*/ 47452 h 1390650"/>
                    <a:gd name="connsiteX20" fmla="*/ 55562 w 344488"/>
                    <a:gd name="connsiteY20" fmla="*/ 380769 h 1390650"/>
                    <a:gd name="connsiteX21" fmla="*/ 112712 w 344488"/>
                    <a:gd name="connsiteY21" fmla="*/ 897517 h 1390650"/>
                    <a:gd name="connsiteX22" fmla="*/ 114855 w 344488"/>
                    <a:gd name="connsiteY22" fmla="*/ 911078 h 1390650"/>
                    <a:gd name="connsiteX23" fmla="*/ 130572 w 344488"/>
                    <a:gd name="connsiteY23" fmla="*/ 923925 h 1390650"/>
                    <a:gd name="connsiteX24" fmla="*/ 209153 w 344488"/>
                    <a:gd name="connsiteY24" fmla="*/ 923925 h 1390650"/>
                    <a:gd name="connsiteX25" fmla="*/ 224869 w 344488"/>
                    <a:gd name="connsiteY25" fmla="*/ 911078 h 1390650"/>
                    <a:gd name="connsiteX26" fmla="*/ 227012 w 344488"/>
                    <a:gd name="connsiteY26" fmla="*/ 897517 h 1390650"/>
                    <a:gd name="connsiteX27" fmla="*/ 284162 w 344488"/>
                    <a:gd name="connsiteY27" fmla="*/ 380055 h 1390650"/>
                    <a:gd name="connsiteX28" fmla="*/ 284162 w 344488"/>
                    <a:gd name="connsiteY28" fmla="*/ 47452 h 1390650"/>
                    <a:gd name="connsiteX29" fmla="*/ 268446 w 344488"/>
                    <a:gd name="connsiteY29" fmla="*/ 31750 h 1390650"/>
                    <a:gd name="connsiteX30" fmla="*/ 71278 w 344488"/>
                    <a:gd name="connsiteY30" fmla="*/ 31750 h 1390650"/>
                    <a:gd name="connsiteX31" fmla="*/ 71064 w 344488"/>
                    <a:gd name="connsiteY31" fmla="*/ 0 h 1390650"/>
                    <a:gd name="connsiteX32" fmla="*/ 268661 w 344488"/>
                    <a:gd name="connsiteY32" fmla="*/ 0 h 1390650"/>
                    <a:gd name="connsiteX33" fmla="*/ 315912 w 344488"/>
                    <a:gd name="connsiteY33" fmla="*/ 47141 h 1390650"/>
                    <a:gd name="connsiteX34" fmla="*/ 315912 w 344488"/>
                    <a:gd name="connsiteY34" fmla="*/ 379985 h 1390650"/>
                    <a:gd name="connsiteX35" fmla="*/ 257922 w 344488"/>
                    <a:gd name="connsiteY35" fmla="*/ 902820 h 1390650"/>
                    <a:gd name="connsiteX36" fmla="*/ 256490 w 344488"/>
                    <a:gd name="connsiteY36" fmla="*/ 915677 h 1390650"/>
                    <a:gd name="connsiteX37" fmla="*/ 209238 w 344488"/>
                    <a:gd name="connsiteY37" fmla="*/ 955675 h 1390650"/>
                    <a:gd name="connsiteX38" fmla="*/ 130486 w 344488"/>
                    <a:gd name="connsiteY38" fmla="*/ 955675 h 1390650"/>
                    <a:gd name="connsiteX39" fmla="*/ 83235 w 344488"/>
                    <a:gd name="connsiteY39" fmla="*/ 915677 h 1390650"/>
                    <a:gd name="connsiteX40" fmla="*/ 81803 w 344488"/>
                    <a:gd name="connsiteY40" fmla="*/ 902820 h 1390650"/>
                    <a:gd name="connsiteX41" fmla="*/ 23812 w 344488"/>
                    <a:gd name="connsiteY41" fmla="*/ 380699 h 1390650"/>
                    <a:gd name="connsiteX42" fmla="*/ 23812 w 344488"/>
                    <a:gd name="connsiteY42" fmla="*/ 47141 h 1390650"/>
                    <a:gd name="connsiteX43" fmla="*/ 71064 w 344488"/>
                    <a:gd name="connsiteY43"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4488" h="1390650">
                      <a:moveTo>
                        <a:pt x="172244" y="1076325"/>
                      </a:moveTo>
                      <a:cubicBezTo>
                        <a:pt x="133733" y="1076325"/>
                        <a:pt x="100214" y="1090597"/>
                        <a:pt x="73114" y="1117712"/>
                      </a:cubicBezTo>
                      <a:cubicBezTo>
                        <a:pt x="45300" y="1145542"/>
                        <a:pt x="31750" y="1178366"/>
                        <a:pt x="31750" y="1217613"/>
                      </a:cubicBezTo>
                      <a:cubicBezTo>
                        <a:pt x="31750" y="1256146"/>
                        <a:pt x="45300" y="1288970"/>
                        <a:pt x="72401" y="1316799"/>
                      </a:cubicBezTo>
                      <a:cubicBezTo>
                        <a:pt x="100214" y="1344629"/>
                        <a:pt x="133733" y="1358900"/>
                        <a:pt x="172244" y="1358900"/>
                      </a:cubicBezTo>
                      <a:cubicBezTo>
                        <a:pt x="210755" y="1358900"/>
                        <a:pt x="244274" y="1344629"/>
                        <a:pt x="271375" y="1316799"/>
                      </a:cubicBezTo>
                      <a:cubicBezTo>
                        <a:pt x="298475" y="1288970"/>
                        <a:pt x="312738" y="1255432"/>
                        <a:pt x="312738" y="1217613"/>
                      </a:cubicBezTo>
                      <a:cubicBezTo>
                        <a:pt x="312738" y="1178366"/>
                        <a:pt x="298475" y="1145542"/>
                        <a:pt x="271375" y="1117712"/>
                      </a:cubicBezTo>
                      <a:cubicBezTo>
                        <a:pt x="244274" y="1090597"/>
                        <a:pt x="210755" y="1076325"/>
                        <a:pt x="172244" y="1076325"/>
                      </a:cubicBezTo>
                      <a:close/>
                      <a:moveTo>
                        <a:pt x="172244" y="1044575"/>
                      </a:moveTo>
                      <a:cubicBezTo>
                        <a:pt x="219415" y="1044575"/>
                        <a:pt x="260153" y="1061736"/>
                        <a:pt x="293744" y="1095342"/>
                      </a:cubicBezTo>
                      <a:cubicBezTo>
                        <a:pt x="327335" y="1128949"/>
                        <a:pt x="344488" y="1169706"/>
                        <a:pt x="344488" y="1217613"/>
                      </a:cubicBezTo>
                      <a:cubicBezTo>
                        <a:pt x="344488" y="1264090"/>
                        <a:pt x="327335" y="1305561"/>
                        <a:pt x="294459" y="1339168"/>
                      </a:cubicBezTo>
                      <a:cubicBezTo>
                        <a:pt x="260868" y="1372774"/>
                        <a:pt x="219415" y="1390650"/>
                        <a:pt x="172244" y="1390650"/>
                      </a:cubicBezTo>
                      <a:cubicBezTo>
                        <a:pt x="124359" y="1390650"/>
                        <a:pt x="83621" y="1372774"/>
                        <a:pt x="50030" y="1339168"/>
                      </a:cubicBezTo>
                      <a:cubicBezTo>
                        <a:pt x="16438" y="1305561"/>
                        <a:pt x="0" y="1264805"/>
                        <a:pt x="0" y="1217613"/>
                      </a:cubicBezTo>
                      <a:cubicBezTo>
                        <a:pt x="0" y="1169706"/>
                        <a:pt x="17153" y="1128949"/>
                        <a:pt x="50030" y="1095342"/>
                      </a:cubicBezTo>
                      <a:cubicBezTo>
                        <a:pt x="83621" y="1061736"/>
                        <a:pt x="125074" y="1044575"/>
                        <a:pt x="172244" y="1044575"/>
                      </a:cubicBezTo>
                      <a:close/>
                      <a:moveTo>
                        <a:pt x="71278" y="31750"/>
                      </a:moveTo>
                      <a:cubicBezTo>
                        <a:pt x="62706" y="31750"/>
                        <a:pt x="55562" y="38888"/>
                        <a:pt x="55562" y="47452"/>
                      </a:cubicBezTo>
                      <a:lnTo>
                        <a:pt x="55562" y="380769"/>
                      </a:lnTo>
                      <a:cubicBezTo>
                        <a:pt x="55562" y="477838"/>
                        <a:pt x="74850" y="651276"/>
                        <a:pt x="112712" y="897517"/>
                      </a:cubicBezTo>
                      <a:cubicBezTo>
                        <a:pt x="112712" y="897517"/>
                        <a:pt x="112712" y="897517"/>
                        <a:pt x="114855" y="911078"/>
                      </a:cubicBezTo>
                      <a:cubicBezTo>
                        <a:pt x="116284" y="918215"/>
                        <a:pt x="122713" y="923925"/>
                        <a:pt x="130572" y="923925"/>
                      </a:cubicBezTo>
                      <a:cubicBezTo>
                        <a:pt x="130572" y="923925"/>
                        <a:pt x="130572" y="923925"/>
                        <a:pt x="209153" y="923925"/>
                      </a:cubicBezTo>
                      <a:cubicBezTo>
                        <a:pt x="217011" y="923925"/>
                        <a:pt x="223440" y="918215"/>
                        <a:pt x="224869" y="911078"/>
                      </a:cubicBezTo>
                      <a:cubicBezTo>
                        <a:pt x="224869" y="911078"/>
                        <a:pt x="224869" y="911078"/>
                        <a:pt x="227012" y="897517"/>
                      </a:cubicBezTo>
                      <a:cubicBezTo>
                        <a:pt x="265588" y="644853"/>
                        <a:pt x="284162" y="475696"/>
                        <a:pt x="284162" y="380055"/>
                      </a:cubicBezTo>
                      <a:cubicBezTo>
                        <a:pt x="284162" y="380055"/>
                        <a:pt x="284162" y="380055"/>
                        <a:pt x="284162" y="47452"/>
                      </a:cubicBezTo>
                      <a:cubicBezTo>
                        <a:pt x="284162" y="38888"/>
                        <a:pt x="277733" y="31750"/>
                        <a:pt x="268446" y="31750"/>
                      </a:cubicBezTo>
                      <a:cubicBezTo>
                        <a:pt x="268446" y="31750"/>
                        <a:pt x="268446" y="31750"/>
                        <a:pt x="71278" y="31750"/>
                      </a:cubicBezTo>
                      <a:close/>
                      <a:moveTo>
                        <a:pt x="71064" y="0"/>
                      </a:moveTo>
                      <a:cubicBezTo>
                        <a:pt x="71064" y="0"/>
                        <a:pt x="71064" y="0"/>
                        <a:pt x="268661" y="0"/>
                      </a:cubicBezTo>
                      <a:cubicBezTo>
                        <a:pt x="295150" y="0"/>
                        <a:pt x="315912" y="21428"/>
                        <a:pt x="315912" y="47141"/>
                      </a:cubicBezTo>
                      <a:cubicBezTo>
                        <a:pt x="315912" y="47141"/>
                        <a:pt x="315912" y="47141"/>
                        <a:pt x="315912" y="379985"/>
                      </a:cubicBezTo>
                      <a:cubicBezTo>
                        <a:pt x="315912" y="477123"/>
                        <a:pt x="297298" y="648545"/>
                        <a:pt x="257922" y="902820"/>
                      </a:cubicBezTo>
                      <a:cubicBezTo>
                        <a:pt x="257922" y="902820"/>
                        <a:pt x="257922" y="902820"/>
                        <a:pt x="256490" y="915677"/>
                      </a:cubicBezTo>
                      <a:cubicBezTo>
                        <a:pt x="252910" y="939247"/>
                        <a:pt x="232864" y="955675"/>
                        <a:pt x="209238" y="955675"/>
                      </a:cubicBezTo>
                      <a:cubicBezTo>
                        <a:pt x="209238" y="955675"/>
                        <a:pt x="209238" y="955675"/>
                        <a:pt x="130486" y="955675"/>
                      </a:cubicBezTo>
                      <a:cubicBezTo>
                        <a:pt x="106860" y="955675"/>
                        <a:pt x="86814" y="939247"/>
                        <a:pt x="83235" y="915677"/>
                      </a:cubicBezTo>
                      <a:lnTo>
                        <a:pt x="81803" y="902820"/>
                      </a:lnTo>
                      <a:cubicBezTo>
                        <a:pt x="43142" y="654973"/>
                        <a:pt x="23812" y="479266"/>
                        <a:pt x="23812" y="380699"/>
                      </a:cubicBezTo>
                      <a:cubicBezTo>
                        <a:pt x="23812" y="380699"/>
                        <a:pt x="23812" y="380699"/>
                        <a:pt x="23812" y="47141"/>
                      </a:cubicBezTo>
                      <a:cubicBezTo>
                        <a:pt x="23812" y="21428"/>
                        <a:pt x="45290" y="0"/>
                        <a:pt x="71064"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sp>
              <p:nvSpPr>
                <p:cNvPr id="99" name="Freeform 35">
                  <a:extLst>
                    <a:ext uri="{FF2B5EF4-FFF2-40B4-BE49-F238E27FC236}">
                      <a16:creationId xmlns:a16="http://schemas.microsoft.com/office/drawing/2014/main" id="{11A8EC92-967A-4453-ABB9-F901710F6360}"/>
                    </a:ext>
                  </a:extLst>
                </p:cNvPr>
                <p:cNvSpPr>
                  <a:spLocks/>
                </p:cNvSpPr>
                <p:nvPr/>
              </p:nvSpPr>
              <p:spPr bwMode="auto">
                <a:xfrm>
                  <a:off x="5961063" y="2795587"/>
                  <a:ext cx="217488" cy="1265238"/>
                </a:xfrm>
                <a:custGeom>
                  <a:avLst/>
                  <a:gdLst>
                    <a:gd name="connsiteX0" fmla="*/ 108744 w 217488"/>
                    <a:gd name="connsiteY0" fmla="*/ 1044575 h 1265238"/>
                    <a:gd name="connsiteX1" fmla="*/ 185505 w 217488"/>
                    <a:gd name="connsiteY1" fmla="*/ 1076815 h 1265238"/>
                    <a:gd name="connsiteX2" fmla="*/ 217488 w 217488"/>
                    <a:gd name="connsiteY2" fmla="*/ 1154907 h 1265238"/>
                    <a:gd name="connsiteX3" fmla="*/ 185505 w 217488"/>
                    <a:gd name="connsiteY3" fmla="*/ 1232282 h 1265238"/>
                    <a:gd name="connsiteX4" fmla="*/ 108744 w 217488"/>
                    <a:gd name="connsiteY4" fmla="*/ 1265238 h 1265238"/>
                    <a:gd name="connsiteX5" fmla="*/ 31984 w 217488"/>
                    <a:gd name="connsiteY5" fmla="*/ 1232282 h 1265238"/>
                    <a:gd name="connsiteX6" fmla="*/ 0 w 217488"/>
                    <a:gd name="connsiteY6" fmla="*/ 1154907 h 1265238"/>
                    <a:gd name="connsiteX7" fmla="*/ 31984 w 217488"/>
                    <a:gd name="connsiteY7" fmla="*/ 1076815 h 1265238"/>
                    <a:gd name="connsiteX8" fmla="*/ 108744 w 217488"/>
                    <a:gd name="connsiteY8" fmla="*/ 1044575 h 1265238"/>
                    <a:gd name="connsiteX9" fmla="*/ 39468 w 217488"/>
                    <a:gd name="connsiteY9" fmla="*/ 0 h 1265238"/>
                    <a:gd name="connsiteX10" fmla="*/ 173256 w 217488"/>
                    <a:gd name="connsiteY10" fmla="*/ 0 h 1265238"/>
                    <a:gd name="connsiteX11" fmla="*/ 188912 w 217488"/>
                    <a:gd name="connsiteY11" fmla="*/ 15689 h 1265238"/>
                    <a:gd name="connsiteX12" fmla="*/ 188912 w 217488"/>
                    <a:gd name="connsiteY12" fmla="*/ 316637 h 1265238"/>
                    <a:gd name="connsiteX13" fmla="*/ 134116 w 217488"/>
                    <a:gd name="connsiteY13" fmla="*/ 815839 h 1265238"/>
                    <a:gd name="connsiteX14" fmla="*/ 118460 w 217488"/>
                    <a:gd name="connsiteY14" fmla="*/ 828675 h 1265238"/>
                    <a:gd name="connsiteX15" fmla="*/ 93553 w 217488"/>
                    <a:gd name="connsiteY15" fmla="*/ 828675 h 1265238"/>
                    <a:gd name="connsiteX16" fmla="*/ 78608 w 217488"/>
                    <a:gd name="connsiteY16" fmla="*/ 815839 h 1265238"/>
                    <a:gd name="connsiteX17" fmla="*/ 23812 w 217488"/>
                    <a:gd name="connsiteY17" fmla="*/ 317350 h 1265238"/>
                    <a:gd name="connsiteX18" fmla="*/ 23812 w 217488"/>
                    <a:gd name="connsiteY18" fmla="*/ 15689 h 1265238"/>
                    <a:gd name="connsiteX19" fmla="*/ 39468 w 217488"/>
                    <a:gd name="connsiteY19" fmla="*/ 0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7488" h="1265238">
                      <a:moveTo>
                        <a:pt x="108744" y="1044575"/>
                      </a:moveTo>
                      <a:cubicBezTo>
                        <a:pt x="138596" y="1044575"/>
                        <a:pt x="164182" y="1055322"/>
                        <a:pt x="185505" y="1076815"/>
                      </a:cubicBezTo>
                      <a:cubicBezTo>
                        <a:pt x="206827" y="1098308"/>
                        <a:pt x="217488" y="1124100"/>
                        <a:pt x="217488" y="1154907"/>
                      </a:cubicBezTo>
                      <a:cubicBezTo>
                        <a:pt x="217488" y="1184997"/>
                        <a:pt x="206827" y="1210789"/>
                        <a:pt x="185505" y="1232282"/>
                      </a:cubicBezTo>
                      <a:cubicBezTo>
                        <a:pt x="164182" y="1253775"/>
                        <a:pt x="138596" y="1265238"/>
                        <a:pt x="108744" y="1265238"/>
                      </a:cubicBezTo>
                      <a:cubicBezTo>
                        <a:pt x="78893" y="1265238"/>
                        <a:pt x="53306" y="1253775"/>
                        <a:pt x="31984" y="1232282"/>
                      </a:cubicBezTo>
                      <a:cubicBezTo>
                        <a:pt x="10661" y="1210789"/>
                        <a:pt x="0" y="1184997"/>
                        <a:pt x="0" y="1154907"/>
                      </a:cubicBezTo>
                      <a:cubicBezTo>
                        <a:pt x="0" y="1124100"/>
                        <a:pt x="10661" y="1098308"/>
                        <a:pt x="31984" y="1076815"/>
                      </a:cubicBezTo>
                      <a:cubicBezTo>
                        <a:pt x="53306" y="1055322"/>
                        <a:pt x="78893" y="1044575"/>
                        <a:pt x="108744" y="1044575"/>
                      </a:cubicBezTo>
                      <a:close/>
                      <a:moveTo>
                        <a:pt x="39468" y="0"/>
                      </a:moveTo>
                      <a:cubicBezTo>
                        <a:pt x="39468" y="0"/>
                        <a:pt x="39468" y="0"/>
                        <a:pt x="173256" y="0"/>
                      </a:cubicBezTo>
                      <a:cubicBezTo>
                        <a:pt x="182508" y="0"/>
                        <a:pt x="188912" y="7132"/>
                        <a:pt x="188912" y="15689"/>
                      </a:cubicBezTo>
                      <a:cubicBezTo>
                        <a:pt x="188912" y="15689"/>
                        <a:pt x="188912" y="15689"/>
                        <a:pt x="188912" y="316637"/>
                      </a:cubicBezTo>
                      <a:cubicBezTo>
                        <a:pt x="188912" y="407919"/>
                        <a:pt x="171121" y="574082"/>
                        <a:pt x="134116" y="815839"/>
                      </a:cubicBezTo>
                      <a:cubicBezTo>
                        <a:pt x="133404" y="822970"/>
                        <a:pt x="126288" y="828675"/>
                        <a:pt x="118460" y="828675"/>
                      </a:cubicBezTo>
                      <a:cubicBezTo>
                        <a:pt x="118460" y="828675"/>
                        <a:pt x="118460" y="828675"/>
                        <a:pt x="93553" y="828675"/>
                      </a:cubicBezTo>
                      <a:cubicBezTo>
                        <a:pt x="86436" y="828675"/>
                        <a:pt x="79320" y="822970"/>
                        <a:pt x="78608" y="815839"/>
                      </a:cubicBezTo>
                      <a:cubicBezTo>
                        <a:pt x="42315" y="576935"/>
                        <a:pt x="23812" y="411485"/>
                        <a:pt x="23812" y="317350"/>
                      </a:cubicBezTo>
                      <a:cubicBezTo>
                        <a:pt x="23812" y="317350"/>
                        <a:pt x="23812" y="317350"/>
                        <a:pt x="23812" y="15689"/>
                      </a:cubicBezTo>
                      <a:cubicBezTo>
                        <a:pt x="23812" y="7132"/>
                        <a:pt x="30929" y="0"/>
                        <a:pt x="39468"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grpSp>
        </p:grpSp>
      </p:grpSp>
      <p:grpSp>
        <p:nvGrpSpPr>
          <p:cNvPr id="16" name="Group 15">
            <a:extLst>
              <a:ext uri="{FF2B5EF4-FFF2-40B4-BE49-F238E27FC236}">
                <a16:creationId xmlns:a16="http://schemas.microsoft.com/office/drawing/2014/main" id="{7AEF0DD3-C844-46EE-BD5A-30A52CE9A10D}"/>
              </a:ext>
              <a:ext uri="{C183D7F6-B498-43B3-948B-1728B52AA6E4}">
                <adec:decorative xmlns:adec="http://schemas.microsoft.com/office/drawing/2017/decorative" val="1"/>
              </a:ext>
            </a:extLst>
          </p:cNvPr>
          <p:cNvGrpSpPr/>
          <p:nvPr/>
        </p:nvGrpSpPr>
        <p:grpSpPr>
          <a:xfrm>
            <a:off x="7872765" y="2300669"/>
            <a:ext cx="855844" cy="855844"/>
            <a:chOff x="8424952" y="2300669"/>
            <a:chExt cx="855844" cy="855844"/>
          </a:xfrm>
        </p:grpSpPr>
        <p:sp>
          <p:nvSpPr>
            <p:cNvPr id="69" name="Oval 68">
              <a:extLst>
                <a:ext uri="{FF2B5EF4-FFF2-40B4-BE49-F238E27FC236}">
                  <a16:creationId xmlns:a16="http://schemas.microsoft.com/office/drawing/2014/main" id="{283D34E9-D3BF-4D8C-AA12-122839B8CAE4}"/>
                </a:ext>
              </a:extLst>
            </p:cNvPr>
            <p:cNvSpPr/>
            <p:nvPr/>
          </p:nvSpPr>
          <p:spPr>
            <a:xfrm>
              <a:off x="8424952" y="2300669"/>
              <a:ext cx="855844" cy="855844"/>
            </a:xfrm>
            <a:prstGeom prst="ellipse">
              <a:avLst/>
            </a:prstGeom>
            <a:solidFill>
              <a:schemeClr val="bg1"/>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80" name="Group 79">
              <a:extLst>
                <a:ext uri="{FF2B5EF4-FFF2-40B4-BE49-F238E27FC236}">
                  <a16:creationId xmlns:a16="http://schemas.microsoft.com/office/drawing/2014/main" id="{569B0B84-752A-41E1-B80F-0EC6098BD58A}"/>
                </a:ext>
              </a:extLst>
            </p:cNvPr>
            <p:cNvGrpSpPr>
              <a:grpSpLocks noChangeAspect="1"/>
            </p:cNvGrpSpPr>
            <p:nvPr/>
          </p:nvGrpSpPr>
          <p:grpSpPr>
            <a:xfrm>
              <a:off x="8571243" y="2447232"/>
              <a:ext cx="563261" cy="562718"/>
              <a:chOff x="6464300" y="2606675"/>
              <a:chExt cx="1646238" cy="1644650"/>
            </a:xfrm>
          </p:grpSpPr>
          <p:sp>
            <p:nvSpPr>
              <p:cNvPr id="81" name="AutoShape 15">
                <a:extLst>
                  <a:ext uri="{FF2B5EF4-FFF2-40B4-BE49-F238E27FC236}">
                    <a16:creationId xmlns:a16="http://schemas.microsoft.com/office/drawing/2014/main" id="{45C273FB-FBFF-4992-9AD8-761F5DF1455E}"/>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82" name="Group 81">
                <a:extLst>
                  <a:ext uri="{FF2B5EF4-FFF2-40B4-BE49-F238E27FC236}">
                    <a16:creationId xmlns:a16="http://schemas.microsoft.com/office/drawing/2014/main" id="{74209454-A641-43E6-B3D7-5494B86E30A6}"/>
                  </a:ext>
                </a:extLst>
              </p:cNvPr>
              <p:cNvGrpSpPr/>
              <p:nvPr/>
            </p:nvGrpSpPr>
            <p:grpSpPr>
              <a:xfrm>
                <a:off x="6635750" y="2963862"/>
                <a:ext cx="1367015" cy="1238250"/>
                <a:chOff x="6635750" y="2963862"/>
                <a:chExt cx="1367015" cy="1238250"/>
              </a:xfrm>
            </p:grpSpPr>
            <p:sp>
              <p:nvSpPr>
                <p:cNvPr id="83" name="Freeform 10">
                  <a:extLst>
                    <a:ext uri="{FF2B5EF4-FFF2-40B4-BE49-F238E27FC236}">
                      <a16:creationId xmlns:a16="http://schemas.microsoft.com/office/drawing/2014/main" id="{8CC356E5-FD78-4635-8B40-83026AF10054}"/>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sp>
              <p:nvSpPr>
                <p:cNvPr id="84" name="Freeform 11">
                  <a:extLst>
                    <a:ext uri="{FF2B5EF4-FFF2-40B4-BE49-F238E27FC236}">
                      <a16:creationId xmlns:a16="http://schemas.microsoft.com/office/drawing/2014/main" id="{CDFC33FD-A5A2-424A-8846-4E8AF72A683E}"/>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grpSp>
        </p:grpSp>
      </p:grpSp>
      <p:grpSp>
        <p:nvGrpSpPr>
          <p:cNvPr id="13" name="Group 12">
            <a:extLst>
              <a:ext uri="{FF2B5EF4-FFF2-40B4-BE49-F238E27FC236}">
                <a16:creationId xmlns:a16="http://schemas.microsoft.com/office/drawing/2014/main" id="{CF5A2627-05AD-4CEF-805F-F61446079ECD}"/>
              </a:ext>
              <a:ext uri="{C183D7F6-B498-43B3-948B-1728B52AA6E4}">
                <adec:decorative xmlns:adec="http://schemas.microsoft.com/office/drawing/2017/decorative" val="1"/>
              </a:ext>
            </a:extLst>
          </p:cNvPr>
          <p:cNvGrpSpPr/>
          <p:nvPr/>
        </p:nvGrpSpPr>
        <p:grpSpPr>
          <a:xfrm>
            <a:off x="5668077" y="2300669"/>
            <a:ext cx="855844" cy="855844"/>
            <a:chOff x="6587486" y="2300669"/>
            <a:chExt cx="855844" cy="855844"/>
          </a:xfrm>
        </p:grpSpPr>
        <p:sp>
          <p:nvSpPr>
            <p:cNvPr id="70" name="Oval 69">
              <a:extLst>
                <a:ext uri="{FF2B5EF4-FFF2-40B4-BE49-F238E27FC236}">
                  <a16:creationId xmlns:a16="http://schemas.microsoft.com/office/drawing/2014/main" id="{3462F9AB-A6BF-4833-9E7B-508EB1F57DD0}"/>
                </a:ext>
              </a:extLst>
            </p:cNvPr>
            <p:cNvSpPr/>
            <p:nvPr/>
          </p:nvSpPr>
          <p:spPr>
            <a:xfrm>
              <a:off x="6587486" y="2300669"/>
              <a:ext cx="855844" cy="855844"/>
            </a:xfrm>
            <a:prstGeom prst="ellipse">
              <a:avLst/>
            </a:prstGeom>
            <a:solidFill>
              <a:schemeClr val="bg1"/>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87" name="Group 86">
              <a:extLst>
                <a:ext uri="{FF2B5EF4-FFF2-40B4-BE49-F238E27FC236}">
                  <a16:creationId xmlns:a16="http://schemas.microsoft.com/office/drawing/2014/main" id="{721E67FC-404B-410C-847D-6943135BC486}"/>
                </a:ext>
              </a:extLst>
            </p:cNvPr>
            <p:cNvGrpSpPr>
              <a:grpSpLocks noChangeAspect="1"/>
            </p:cNvGrpSpPr>
            <p:nvPr/>
          </p:nvGrpSpPr>
          <p:grpSpPr>
            <a:xfrm>
              <a:off x="6734310" y="2447232"/>
              <a:ext cx="562197" cy="562718"/>
              <a:chOff x="5273801" y="2606040"/>
              <a:chExt cx="1644396" cy="1645920"/>
            </a:xfrm>
          </p:grpSpPr>
          <p:sp>
            <p:nvSpPr>
              <p:cNvPr id="89" name="AutoShape 18">
                <a:extLst>
                  <a:ext uri="{FF2B5EF4-FFF2-40B4-BE49-F238E27FC236}">
                    <a16:creationId xmlns:a16="http://schemas.microsoft.com/office/drawing/2014/main" id="{048A6EA7-4BBA-4662-8F52-7168F645287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90" name="Group 89">
                <a:extLst>
                  <a:ext uri="{FF2B5EF4-FFF2-40B4-BE49-F238E27FC236}">
                    <a16:creationId xmlns:a16="http://schemas.microsoft.com/office/drawing/2014/main" id="{0940AEBF-F030-4B0F-9CB1-9F6800BC2826}"/>
                  </a:ext>
                </a:extLst>
              </p:cNvPr>
              <p:cNvGrpSpPr/>
              <p:nvPr/>
            </p:nvGrpSpPr>
            <p:grpSpPr>
              <a:xfrm>
                <a:off x="5388863" y="2953131"/>
                <a:ext cx="1409319" cy="967359"/>
                <a:chOff x="5388863" y="2953131"/>
                <a:chExt cx="1409319" cy="967359"/>
              </a:xfrm>
            </p:grpSpPr>
            <p:sp>
              <p:nvSpPr>
                <p:cNvPr id="91" name="Freeform 20">
                  <a:extLst>
                    <a:ext uri="{FF2B5EF4-FFF2-40B4-BE49-F238E27FC236}">
                      <a16:creationId xmlns:a16="http://schemas.microsoft.com/office/drawing/2014/main" id="{E3E32338-25FA-4587-A4A8-B8573D533F87}"/>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94" name="Freeform 21">
                  <a:extLst>
                    <a:ext uri="{FF2B5EF4-FFF2-40B4-BE49-F238E27FC236}">
                      <a16:creationId xmlns:a16="http://schemas.microsoft.com/office/drawing/2014/main" id="{B06D05C8-EDF4-40BC-98EF-10FD674C54E7}"/>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grpSp>
        <p:nvGrpSpPr>
          <p:cNvPr id="12" name="Group 11">
            <a:extLst>
              <a:ext uri="{FF2B5EF4-FFF2-40B4-BE49-F238E27FC236}">
                <a16:creationId xmlns:a16="http://schemas.microsoft.com/office/drawing/2014/main" id="{BFF1AC44-2EDA-4089-A8E4-3605ECF19D96}"/>
              </a:ext>
              <a:ext uri="{C183D7F6-B498-43B3-948B-1728B52AA6E4}">
                <adec:decorative xmlns:adec="http://schemas.microsoft.com/office/drawing/2017/decorative" val="1"/>
              </a:ext>
            </a:extLst>
          </p:cNvPr>
          <p:cNvGrpSpPr/>
          <p:nvPr/>
        </p:nvGrpSpPr>
        <p:grpSpPr>
          <a:xfrm>
            <a:off x="3463390" y="2300669"/>
            <a:ext cx="855844" cy="855844"/>
            <a:chOff x="4750022" y="2300669"/>
            <a:chExt cx="855844" cy="855844"/>
          </a:xfrm>
        </p:grpSpPr>
        <p:sp>
          <p:nvSpPr>
            <p:cNvPr id="73" name="Oval 72">
              <a:extLst>
                <a:ext uri="{FF2B5EF4-FFF2-40B4-BE49-F238E27FC236}">
                  <a16:creationId xmlns:a16="http://schemas.microsoft.com/office/drawing/2014/main" id="{5B03FB35-4E7C-4232-8E92-ACC8DD6DB954}"/>
                </a:ext>
              </a:extLst>
            </p:cNvPr>
            <p:cNvSpPr/>
            <p:nvPr/>
          </p:nvSpPr>
          <p:spPr>
            <a:xfrm>
              <a:off x="4750022" y="2300669"/>
              <a:ext cx="855844" cy="855844"/>
            </a:xfrm>
            <a:prstGeom prst="ellipse">
              <a:avLst/>
            </a:prstGeom>
            <a:solidFill>
              <a:schemeClr val="bg1"/>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50" name="Group 49">
              <a:extLst>
                <a:ext uri="{FF2B5EF4-FFF2-40B4-BE49-F238E27FC236}">
                  <a16:creationId xmlns:a16="http://schemas.microsoft.com/office/drawing/2014/main" id="{1FD3433D-524B-46C1-8E1F-350B4DDD0E7D}"/>
                </a:ext>
              </a:extLst>
            </p:cNvPr>
            <p:cNvGrpSpPr>
              <a:grpSpLocks noChangeAspect="1"/>
            </p:cNvGrpSpPr>
            <p:nvPr/>
          </p:nvGrpSpPr>
          <p:grpSpPr>
            <a:xfrm>
              <a:off x="4896585" y="2447232"/>
              <a:ext cx="562718" cy="562718"/>
              <a:chOff x="5273675" y="2606675"/>
              <a:chExt cx="1644650" cy="1644650"/>
            </a:xfrm>
          </p:grpSpPr>
          <p:sp>
            <p:nvSpPr>
              <p:cNvPr id="51" name="AutoShape 51">
                <a:extLst>
                  <a:ext uri="{FF2B5EF4-FFF2-40B4-BE49-F238E27FC236}">
                    <a16:creationId xmlns:a16="http://schemas.microsoft.com/office/drawing/2014/main" id="{A458068C-FE3A-4959-ACA0-9AC34B5D5B9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52" name="Group 51">
                <a:extLst>
                  <a:ext uri="{FF2B5EF4-FFF2-40B4-BE49-F238E27FC236}">
                    <a16:creationId xmlns:a16="http://schemas.microsoft.com/office/drawing/2014/main" id="{CBFCB382-B0A4-4D33-8AD1-B308B224F2DC}"/>
                  </a:ext>
                </a:extLst>
              </p:cNvPr>
              <p:cNvGrpSpPr/>
              <p:nvPr/>
            </p:nvGrpSpPr>
            <p:grpSpPr>
              <a:xfrm>
                <a:off x="5646738" y="2889250"/>
                <a:ext cx="1102126" cy="1217613"/>
                <a:chOff x="5646738" y="2889250"/>
                <a:chExt cx="1102126" cy="1217613"/>
              </a:xfrm>
            </p:grpSpPr>
            <p:sp>
              <p:nvSpPr>
                <p:cNvPr id="54" name="Freeform 30">
                  <a:extLst>
                    <a:ext uri="{FF2B5EF4-FFF2-40B4-BE49-F238E27FC236}">
                      <a16:creationId xmlns:a16="http://schemas.microsoft.com/office/drawing/2014/main" id="{63A07BCE-8350-4F6A-8534-1BD1CAB6BA0A}"/>
                    </a:ext>
                  </a:extLst>
                </p:cNvPr>
                <p:cNvSpPr>
                  <a:spLocks/>
                </p:cNvSpPr>
                <p:nvPr/>
              </p:nvSpPr>
              <p:spPr bwMode="auto">
                <a:xfrm>
                  <a:off x="5646738" y="2889250"/>
                  <a:ext cx="1102126" cy="1217613"/>
                </a:xfrm>
                <a:custGeom>
                  <a:avLst/>
                  <a:gdLst>
                    <a:gd name="connsiteX0" fmla="*/ 859623 w 1102126"/>
                    <a:gd name="connsiteY0" fmla="*/ 901700 h 1217613"/>
                    <a:gd name="connsiteX1" fmla="*/ 793750 w 1102126"/>
                    <a:gd name="connsiteY1" fmla="*/ 964565 h 1217613"/>
                    <a:gd name="connsiteX2" fmla="*/ 866784 w 1102126"/>
                    <a:gd name="connsiteY2" fmla="*/ 1041003 h 1217613"/>
                    <a:gd name="connsiteX3" fmla="*/ 898288 w 1102126"/>
                    <a:gd name="connsiteY3" fmla="*/ 1073865 h 1217613"/>
                    <a:gd name="connsiteX4" fmla="*/ 1004974 w 1102126"/>
                    <a:gd name="connsiteY4" fmla="*/ 1183878 h 1217613"/>
                    <a:gd name="connsiteX5" fmla="*/ 1048651 w 1102126"/>
                    <a:gd name="connsiteY5" fmla="*/ 1164590 h 1217613"/>
                    <a:gd name="connsiteX6" fmla="*/ 1069415 w 1102126"/>
                    <a:gd name="connsiteY6" fmla="*/ 1133872 h 1217613"/>
                    <a:gd name="connsiteX7" fmla="*/ 1070131 w 1102126"/>
                    <a:gd name="connsiteY7" fmla="*/ 1121013 h 1217613"/>
                    <a:gd name="connsiteX8" fmla="*/ 898288 w 1102126"/>
                    <a:gd name="connsiteY8" fmla="*/ 942420 h 1217613"/>
                    <a:gd name="connsiteX9" fmla="*/ 866784 w 1102126"/>
                    <a:gd name="connsiteY9" fmla="*/ 909558 h 1217613"/>
                    <a:gd name="connsiteX10" fmla="*/ 859623 w 1102126"/>
                    <a:gd name="connsiteY10" fmla="*/ 901700 h 1217613"/>
                    <a:gd name="connsiteX11" fmla="*/ 493356 w 1102126"/>
                    <a:gd name="connsiteY11" fmla="*/ 315913 h 1217613"/>
                    <a:gd name="connsiteX12" fmla="*/ 479099 w 1102126"/>
                    <a:gd name="connsiteY12" fmla="*/ 316628 h 1217613"/>
                    <a:gd name="connsiteX13" fmla="*/ 351501 w 1102126"/>
                    <a:gd name="connsiteY13" fmla="*/ 355947 h 1217613"/>
                    <a:gd name="connsiteX14" fmla="*/ 259545 w 1102126"/>
                    <a:gd name="connsiteY14" fmla="*/ 446023 h 1217613"/>
                    <a:gd name="connsiteX15" fmla="*/ 254555 w 1102126"/>
                    <a:gd name="connsiteY15" fmla="*/ 455316 h 1217613"/>
                    <a:gd name="connsiteX16" fmla="*/ 239585 w 1102126"/>
                    <a:gd name="connsiteY16" fmla="*/ 485342 h 1217613"/>
                    <a:gd name="connsiteX17" fmla="*/ 228180 w 1102126"/>
                    <a:gd name="connsiteY17" fmla="*/ 518941 h 1217613"/>
                    <a:gd name="connsiteX18" fmla="*/ 220339 w 1102126"/>
                    <a:gd name="connsiteY18" fmla="*/ 553256 h 1217613"/>
                    <a:gd name="connsiteX19" fmla="*/ 218200 w 1102126"/>
                    <a:gd name="connsiteY19" fmla="*/ 577562 h 1217613"/>
                    <a:gd name="connsiteX20" fmla="*/ 217487 w 1102126"/>
                    <a:gd name="connsiteY20" fmla="*/ 592575 h 1217613"/>
                    <a:gd name="connsiteX21" fmla="*/ 218913 w 1102126"/>
                    <a:gd name="connsiteY21" fmla="*/ 615451 h 1217613"/>
                    <a:gd name="connsiteX22" fmla="*/ 223903 w 1102126"/>
                    <a:gd name="connsiteY22" fmla="*/ 651195 h 1217613"/>
                    <a:gd name="connsiteX23" fmla="*/ 225328 w 1102126"/>
                    <a:gd name="connsiteY23" fmla="*/ 658344 h 1217613"/>
                    <a:gd name="connsiteX24" fmla="*/ 242437 w 1102126"/>
                    <a:gd name="connsiteY24" fmla="*/ 707672 h 1217613"/>
                    <a:gd name="connsiteX25" fmla="*/ 264535 w 1102126"/>
                    <a:gd name="connsiteY25" fmla="*/ 746990 h 1217613"/>
                    <a:gd name="connsiteX26" fmla="*/ 364332 w 1102126"/>
                    <a:gd name="connsiteY26" fmla="*/ 837066 h 1217613"/>
                    <a:gd name="connsiteX27" fmla="*/ 494069 w 1102126"/>
                    <a:gd name="connsiteY27" fmla="*/ 869951 h 1217613"/>
                    <a:gd name="connsiteX28" fmla="*/ 623805 w 1102126"/>
                    <a:gd name="connsiteY28" fmla="*/ 837066 h 1217613"/>
                    <a:gd name="connsiteX29" fmla="*/ 724316 w 1102126"/>
                    <a:gd name="connsiteY29" fmla="*/ 745561 h 1217613"/>
                    <a:gd name="connsiteX30" fmla="*/ 736434 w 1102126"/>
                    <a:gd name="connsiteY30" fmla="*/ 725544 h 1217613"/>
                    <a:gd name="connsiteX31" fmla="*/ 769937 w 1102126"/>
                    <a:gd name="connsiteY31" fmla="*/ 592575 h 1217613"/>
                    <a:gd name="connsiteX32" fmla="*/ 635924 w 1102126"/>
                    <a:gd name="connsiteY32" fmla="*/ 355947 h 1217613"/>
                    <a:gd name="connsiteX33" fmla="*/ 619528 w 1102126"/>
                    <a:gd name="connsiteY33" fmla="*/ 345938 h 1217613"/>
                    <a:gd name="connsiteX34" fmla="*/ 599569 w 1102126"/>
                    <a:gd name="connsiteY34" fmla="*/ 337360 h 1217613"/>
                    <a:gd name="connsiteX35" fmla="*/ 592440 w 1102126"/>
                    <a:gd name="connsiteY35" fmla="*/ 334500 h 1217613"/>
                    <a:gd name="connsiteX36" fmla="*/ 509038 w 1102126"/>
                    <a:gd name="connsiteY36" fmla="*/ 316628 h 1217613"/>
                    <a:gd name="connsiteX37" fmla="*/ 494069 w 1102126"/>
                    <a:gd name="connsiteY37" fmla="*/ 315913 h 1217613"/>
                    <a:gd name="connsiteX38" fmla="*/ 493356 w 1102126"/>
                    <a:gd name="connsiteY38" fmla="*/ 315913 h 1217613"/>
                    <a:gd name="connsiteX39" fmla="*/ 494232 w 1102126"/>
                    <a:gd name="connsiteY39" fmla="*/ 285750 h 1217613"/>
                    <a:gd name="connsiteX40" fmla="*/ 630626 w 1102126"/>
                    <a:gd name="connsiteY40" fmla="*/ 317865 h 1217613"/>
                    <a:gd name="connsiteX41" fmla="*/ 690611 w 1102126"/>
                    <a:gd name="connsiteY41" fmla="*/ 357116 h 1217613"/>
                    <a:gd name="connsiteX42" fmla="*/ 802012 w 1102126"/>
                    <a:gd name="connsiteY42" fmla="*/ 593339 h 1217613"/>
                    <a:gd name="connsiteX43" fmla="*/ 744883 w 1102126"/>
                    <a:gd name="connsiteY43" fmla="*/ 771755 h 1217613"/>
                    <a:gd name="connsiteX44" fmla="*/ 816294 w 1102126"/>
                    <a:gd name="connsiteY44" fmla="*/ 845976 h 1217613"/>
                    <a:gd name="connsiteX45" fmla="*/ 815580 w 1102126"/>
                    <a:gd name="connsiteY45" fmla="*/ 858108 h 1217613"/>
                    <a:gd name="connsiteX46" fmla="*/ 749168 w 1102126"/>
                    <a:gd name="connsiteY46" fmla="*/ 920911 h 1217613"/>
                    <a:gd name="connsiteX47" fmla="*/ 744883 w 1102126"/>
                    <a:gd name="connsiteY47" fmla="*/ 922338 h 1217613"/>
                    <a:gd name="connsiteX48" fmla="*/ 738456 w 1102126"/>
                    <a:gd name="connsiteY48" fmla="*/ 919484 h 1217613"/>
                    <a:gd name="connsiteX49" fmla="*/ 696324 w 1102126"/>
                    <a:gd name="connsiteY49" fmla="*/ 876664 h 1217613"/>
                    <a:gd name="connsiteX50" fmla="*/ 667760 w 1102126"/>
                    <a:gd name="connsiteY50" fmla="*/ 848117 h 1217613"/>
                    <a:gd name="connsiteX51" fmla="*/ 614916 w 1102126"/>
                    <a:gd name="connsiteY51" fmla="*/ 876664 h 1217613"/>
                    <a:gd name="connsiteX52" fmla="*/ 494232 w 1102126"/>
                    <a:gd name="connsiteY52" fmla="*/ 901642 h 1217613"/>
                    <a:gd name="connsiteX53" fmla="*/ 372833 w 1102126"/>
                    <a:gd name="connsiteY53" fmla="*/ 876664 h 1217613"/>
                    <a:gd name="connsiteX54" fmla="*/ 306421 w 1102126"/>
                    <a:gd name="connsiteY54" fmla="*/ 837412 h 1217613"/>
                    <a:gd name="connsiteX55" fmla="*/ 227155 w 1102126"/>
                    <a:gd name="connsiteY55" fmla="*/ 747491 h 1217613"/>
                    <a:gd name="connsiteX56" fmla="*/ 207875 w 1102126"/>
                    <a:gd name="connsiteY56" fmla="*/ 708239 h 1217613"/>
                    <a:gd name="connsiteX57" fmla="*/ 187165 w 1102126"/>
                    <a:gd name="connsiteY57" fmla="*/ 616176 h 1217613"/>
                    <a:gd name="connsiteX58" fmla="*/ 185737 w 1102126"/>
                    <a:gd name="connsiteY58" fmla="*/ 593339 h 1217613"/>
                    <a:gd name="connsiteX59" fmla="*/ 186451 w 1102126"/>
                    <a:gd name="connsiteY59" fmla="*/ 578352 h 1217613"/>
                    <a:gd name="connsiteX60" fmla="*/ 205018 w 1102126"/>
                    <a:gd name="connsiteY60" fmla="*/ 486290 h 1217613"/>
                    <a:gd name="connsiteX61" fmla="*/ 222871 w 1102126"/>
                    <a:gd name="connsiteY61" fmla="*/ 447038 h 1217613"/>
                    <a:gd name="connsiteX62" fmla="*/ 297138 w 1102126"/>
                    <a:gd name="connsiteY62" fmla="*/ 357116 h 1217613"/>
                    <a:gd name="connsiteX63" fmla="*/ 357837 w 1102126"/>
                    <a:gd name="connsiteY63" fmla="*/ 317865 h 1217613"/>
                    <a:gd name="connsiteX64" fmla="*/ 494232 w 1102126"/>
                    <a:gd name="connsiteY64" fmla="*/ 285750 h 1217613"/>
                    <a:gd name="connsiteX65" fmla="*/ 31750 w 1102126"/>
                    <a:gd name="connsiteY65" fmla="*/ 31750 h 1217613"/>
                    <a:gd name="connsiteX66" fmla="*/ 31750 w 1102126"/>
                    <a:gd name="connsiteY66" fmla="*/ 1160463 h 1217613"/>
                    <a:gd name="connsiteX67" fmla="*/ 866775 w 1102126"/>
                    <a:gd name="connsiteY67" fmla="*/ 1160463 h 1217613"/>
                    <a:gd name="connsiteX68" fmla="*/ 866775 w 1102126"/>
                    <a:gd name="connsiteY68" fmla="*/ 1085549 h 1217613"/>
                    <a:gd name="connsiteX69" fmla="*/ 761148 w 1102126"/>
                    <a:gd name="connsiteY69" fmla="*/ 974247 h 1217613"/>
                    <a:gd name="connsiteX70" fmla="*/ 761148 w 1102126"/>
                    <a:gd name="connsiteY70" fmla="*/ 952129 h 1217613"/>
                    <a:gd name="connsiteX71" fmla="*/ 772567 w 1102126"/>
                    <a:gd name="connsiteY71" fmla="*/ 941427 h 1217613"/>
                    <a:gd name="connsiteX72" fmla="*/ 841796 w 1102126"/>
                    <a:gd name="connsiteY72" fmla="*/ 875074 h 1217613"/>
                    <a:gd name="connsiteX73" fmla="*/ 849647 w 1102126"/>
                    <a:gd name="connsiteY73" fmla="*/ 867226 h 1217613"/>
                    <a:gd name="connsiteX74" fmla="*/ 861066 w 1102126"/>
                    <a:gd name="connsiteY74" fmla="*/ 862945 h 1217613"/>
                    <a:gd name="connsiteX75" fmla="*/ 866775 w 1102126"/>
                    <a:gd name="connsiteY75" fmla="*/ 865086 h 1217613"/>
                    <a:gd name="connsiteX76" fmla="*/ 866775 w 1102126"/>
                    <a:gd name="connsiteY76" fmla="*/ 31750 h 1217613"/>
                    <a:gd name="connsiteX77" fmla="*/ 31750 w 1102126"/>
                    <a:gd name="connsiteY77" fmla="*/ 31750 h 1217613"/>
                    <a:gd name="connsiteX78" fmla="*/ 15713 w 1102126"/>
                    <a:gd name="connsiteY78" fmla="*/ 0 h 1217613"/>
                    <a:gd name="connsiteX79" fmla="*/ 882777 w 1102126"/>
                    <a:gd name="connsiteY79" fmla="*/ 0 h 1217613"/>
                    <a:gd name="connsiteX80" fmla="*/ 898490 w 1102126"/>
                    <a:gd name="connsiteY80" fmla="*/ 15711 h 1217613"/>
                    <a:gd name="connsiteX81" fmla="*/ 898490 w 1102126"/>
                    <a:gd name="connsiteY81" fmla="*/ 896249 h 1217613"/>
                    <a:gd name="connsiteX82" fmla="*/ 1092758 w 1102126"/>
                    <a:gd name="connsiteY82" fmla="*/ 1100494 h 1217613"/>
                    <a:gd name="connsiteX83" fmla="*/ 1098472 w 1102126"/>
                    <a:gd name="connsiteY83" fmla="*/ 1144771 h 1217613"/>
                    <a:gd name="connsiteX84" fmla="*/ 1069903 w 1102126"/>
                    <a:gd name="connsiteY84" fmla="*/ 1188333 h 1217613"/>
                    <a:gd name="connsiteX85" fmla="*/ 1008480 w 1102126"/>
                    <a:gd name="connsiteY85" fmla="*/ 1217613 h 1217613"/>
                    <a:gd name="connsiteX86" fmla="*/ 981340 w 1102126"/>
                    <a:gd name="connsiteY86" fmla="*/ 1206901 h 1217613"/>
                    <a:gd name="connsiteX87" fmla="*/ 898490 w 1102126"/>
                    <a:gd name="connsiteY87" fmla="*/ 1119776 h 1217613"/>
                    <a:gd name="connsiteX88" fmla="*/ 898490 w 1102126"/>
                    <a:gd name="connsiteY88" fmla="*/ 1176907 h 1217613"/>
                    <a:gd name="connsiteX89" fmla="*/ 882777 w 1102126"/>
                    <a:gd name="connsiteY89" fmla="*/ 1192618 h 1217613"/>
                    <a:gd name="connsiteX90" fmla="*/ 15713 w 1102126"/>
                    <a:gd name="connsiteY90" fmla="*/ 1192618 h 1217613"/>
                    <a:gd name="connsiteX91" fmla="*/ 0 w 1102126"/>
                    <a:gd name="connsiteY91" fmla="*/ 1176907 h 1217613"/>
                    <a:gd name="connsiteX92" fmla="*/ 0 w 1102126"/>
                    <a:gd name="connsiteY92" fmla="*/ 15711 h 1217613"/>
                    <a:gd name="connsiteX93" fmla="*/ 15713 w 1102126"/>
                    <a:gd name="connsiteY93" fmla="*/ 0 h 12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02126" h="1217613">
                      <a:moveTo>
                        <a:pt x="859623" y="901700"/>
                      </a:moveTo>
                      <a:cubicBezTo>
                        <a:pt x="859623" y="901700"/>
                        <a:pt x="859623" y="901700"/>
                        <a:pt x="793750" y="964565"/>
                      </a:cubicBezTo>
                      <a:cubicBezTo>
                        <a:pt x="793750" y="964565"/>
                        <a:pt x="824539" y="996712"/>
                        <a:pt x="866784" y="1041003"/>
                      </a:cubicBezTo>
                      <a:cubicBezTo>
                        <a:pt x="876808" y="1051005"/>
                        <a:pt x="887548" y="1062435"/>
                        <a:pt x="898288" y="1073865"/>
                      </a:cubicBezTo>
                      <a:cubicBezTo>
                        <a:pt x="932657" y="1109583"/>
                        <a:pt x="970605" y="1148874"/>
                        <a:pt x="1004974" y="1183878"/>
                      </a:cubicBezTo>
                      <a:cubicBezTo>
                        <a:pt x="1007838" y="1187450"/>
                        <a:pt x="1027170" y="1185307"/>
                        <a:pt x="1048651" y="1164590"/>
                      </a:cubicBezTo>
                      <a:cubicBezTo>
                        <a:pt x="1057959" y="1155303"/>
                        <a:pt x="1065835" y="1143873"/>
                        <a:pt x="1069415" y="1133872"/>
                      </a:cubicBezTo>
                      <a:cubicBezTo>
                        <a:pt x="1071563" y="1126728"/>
                        <a:pt x="1070847" y="1122442"/>
                        <a:pt x="1070131" y="1121013"/>
                      </a:cubicBezTo>
                      <a:cubicBezTo>
                        <a:pt x="1070131" y="1121013"/>
                        <a:pt x="959865" y="1005999"/>
                        <a:pt x="898288" y="942420"/>
                      </a:cubicBezTo>
                      <a:cubicBezTo>
                        <a:pt x="885400" y="928132"/>
                        <a:pt x="873944" y="916702"/>
                        <a:pt x="866784" y="909558"/>
                      </a:cubicBezTo>
                      <a:cubicBezTo>
                        <a:pt x="863920" y="905986"/>
                        <a:pt x="861055" y="903129"/>
                        <a:pt x="859623" y="901700"/>
                      </a:cubicBezTo>
                      <a:close/>
                      <a:moveTo>
                        <a:pt x="493356" y="315913"/>
                      </a:moveTo>
                      <a:cubicBezTo>
                        <a:pt x="488366" y="315913"/>
                        <a:pt x="483376" y="315913"/>
                        <a:pt x="479099" y="316628"/>
                      </a:cubicBezTo>
                      <a:cubicBezTo>
                        <a:pt x="432765" y="318773"/>
                        <a:pt x="389281" y="333070"/>
                        <a:pt x="351501" y="355947"/>
                      </a:cubicBezTo>
                      <a:cubicBezTo>
                        <a:pt x="314433" y="378108"/>
                        <a:pt x="283068" y="409563"/>
                        <a:pt x="259545" y="446023"/>
                      </a:cubicBezTo>
                      <a:cubicBezTo>
                        <a:pt x="258119" y="448882"/>
                        <a:pt x="255981" y="452457"/>
                        <a:pt x="254555" y="455316"/>
                      </a:cubicBezTo>
                      <a:cubicBezTo>
                        <a:pt x="248852" y="465325"/>
                        <a:pt x="243862" y="475333"/>
                        <a:pt x="239585" y="485342"/>
                      </a:cubicBezTo>
                      <a:cubicBezTo>
                        <a:pt x="234595" y="496065"/>
                        <a:pt x="231031" y="507503"/>
                        <a:pt x="228180" y="518941"/>
                      </a:cubicBezTo>
                      <a:cubicBezTo>
                        <a:pt x="224616" y="529665"/>
                        <a:pt x="222477" y="541818"/>
                        <a:pt x="220339" y="553256"/>
                      </a:cubicBezTo>
                      <a:cubicBezTo>
                        <a:pt x="219626" y="561835"/>
                        <a:pt x="218913" y="569698"/>
                        <a:pt x="218200" y="577562"/>
                      </a:cubicBezTo>
                      <a:cubicBezTo>
                        <a:pt x="218200" y="582566"/>
                        <a:pt x="217487" y="587570"/>
                        <a:pt x="217487" y="592575"/>
                      </a:cubicBezTo>
                      <a:cubicBezTo>
                        <a:pt x="217487" y="600438"/>
                        <a:pt x="218200" y="607587"/>
                        <a:pt x="218913" y="615451"/>
                      </a:cubicBezTo>
                      <a:cubicBezTo>
                        <a:pt x="219626" y="627604"/>
                        <a:pt x="221764" y="639757"/>
                        <a:pt x="223903" y="651195"/>
                      </a:cubicBezTo>
                      <a:cubicBezTo>
                        <a:pt x="224616" y="653340"/>
                        <a:pt x="225328" y="656200"/>
                        <a:pt x="225328" y="658344"/>
                      </a:cubicBezTo>
                      <a:cubicBezTo>
                        <a:pt x="229606" y="675502"/>
                        <a:pt x="235308" y="691944"/>
                        <a:pt x="242437" y="707672"/>
                      </a:cubicBezTo>
                      <a:cubicBezTo>
                        <a:pt x="248852" y="721254"/>
                        <a:pt x="255981" y="734122"/>
                        <a:pt x="264535" y="746990"/>
                      </a:cubicBezTo>
                      <a:cubicBezTo>
                        <a:pt x="289484" y="784165"/>
                        <a:pt x="323700" y="815620"/>
                        <a:pt x="364332" y="837066"/>
                      </a:cubicBezTo>
                      <a:cubicBezTo>
                        <a:pt x="402825" y="857798"/>
                        <a:pt x="447021" y="869951"/>
                        <a:pt x="494069" y="869951"/>
                      </a:cubicBezTo>
                      <a:cubicBezTo>
                        <a:pt x="541116" y="869951"/>
                        <a:pt x="584599" y="857798"/>
                        <a:pt x="623805" y="837066"/>
                      </a:cubicBezTo>
                      <a:cubicBezTo>
                        <a:pt x="664437" y="815620"/>
                        <a:pt x="698653" y="783450"/>
                        <a:pt x="724316" y="745561"/>
                      </a:cubicBezTo>
                      <a:cubicBezTo>
                        <a:pt x="728593" y="739127"/>
                        <a:pt x="732157" y="732693"/>
                        <a:pt x="736434" y="725544"/>
                      </a:cubicBezTo>
                      <a:cubicBezTo>
                        <a:pt x="757819" y="686225"/>
                        <a:pt x="769937" y="641187"/>
                        <a:pt x="769937" y="592575"/>
                      </a:cubicBezTo>
                      <a:cubicBezTo>
                        <a:pt x="769937" y="492490"/>
                        <a:pt x="716474" y="404559"/>
                        <a:pt x="635924" y="355947"/>
                      </a:cubicBezTo>
                      <a:cubicBezTo>
                        <a:pt x="630934" y="352372"/>
                        <a:pt x="625231" y="349513"/>
                        <a:pt x="619528" y="345938"/>
                      </a:cubicBezTo>
                      <a:cubicBezTo>
                        <a:pt x="613113" y="343079"/>
                        <a:pt x="606697" y="340219"/>
                        <a:pt x="599569" y="337360"/>
                      </a:cubicBezTo>
                      <a:cubicBezTo>
                        <a:pt x="597430" y="335930"/>
                        <a:pt x="594579" y="335215"/>
                        <a:pt x="592440" y="334500"/>
                      </a:cubicBezTo>
                      <a:cubicBezTo>
                        <a:pt x="566065" y="324492"/>
                        <a:pt x="538265" y="318058"/>
                        <a:pt x="509038" y="316628"/>
                      </a:cubicBezTo>
                      <a:cubicBezTo>
                        <a:pt x="504048" y="315913"/>
                        <a:pt x="499059" y="315913"/>
                        <a:pt x="494069" y="315913"/>
                      </a:cubicBezTo>
                      <a:cubicBezTo>
                        <a:pt x="494069" y="315913"/>
                        <a:pt x="493356" y="315913"/>
                        <a:pt x="493356" y="315913"/>
                      </a:cubicBezTo>
                      <a:close/>
                      <a:moveTo>
                        <a:pt x="494232" y="285750"/>
                      </a:moveTo>
                      <a:cubicBezTo>
                        <a:pt x="542791" y="285750"/>
                        <a:pt x="589208" y="297169"/>
                        <a:pt x="630626" y="317865"/>
                      </a:cubicBezTo>
                      <a:cubicBezTo>
                        <a:pt x="652049" y="328570"/>
                        <a:pt x="672758" y="341416"/>
                        <a:pt x="690611" y="357116"/>
                      </a:cubicBezTo>
                      <a:cubicBezTo>
                        <a:pt x="759165" y="413496"/>
                        <a:pt x="802012" y="498422"/>
                        <a:pt x="802012" y="593339"/>
                      </a:cubicBezTo>
                      <a:cubicBezTo>
                        <a:pt x="802012" y="659710"/>
                        <a:pt x="781303" y="721799"/>
                        <a:pt x="744883" y="771755"/>
                      </a:cubicBezTo>
                      <a:cubicBezTo>
                        <a:pt x="754166" y="781033"/>
                        <a:pt x="816294" y="845976"/>
                        <a:pt x="816294" y="845976"/>
                      </a:cubicBezTo>
                      <a:cubicBezTo>
                        <a:pt x="819150" y="849544"/>
                        <a:pt x="819150" y="854540"/>
                        <a:pt x="815580" y="858108"/>
                      </a:cubicBezTo>
                      <a:cubicBezTo>
                        <a:pt x="815580" y="858108"/>
                        <a:pt x="815580" y="858108"/>
                        <a:pt x="749168" y="920911"/>
                      </a:cubicBezTo>
                      <a:cubicBezTo>
                        <a:pt x="747740" y="921624"/>
                        <a:pt x="746311" y="922338"/>
                        <a:pt x="744883" y="922338"/>
                      </a:cubicBezTo>
                      <a:cubicBezTo>
                        <a:pt x="742741" y="922338"/>
                        <a:pt x="740598" y="920911"/>
                        <a:pt x="738456" y="919484"/>
                      </a:cubicBezTo>
                      <a:cubicBezTo>
                        <a:pt x="734171" y="915202"/>
                        <a:pt x="714176" y="895219"/>
                        <a:pt x="696324" y="876664"/>
                      </a:cubicBezTo>
                      <a:cubicBezTo>
                        <a:pt x="683470" y="863818"/>
                        <a:pt x="671330" y="851685"/>
                        <a:pt x="667760" y="848117"/>
                      </a:cubicBezTo>
                      <a:cubicBezTo>
                        <a:pt x="651335" y="858822"/>
                        <a:pt x="633482" y="868813"/>
                        <a:pt x="614916" y="876664"/>
                      </a:cubicBezTo>
                      <a:cubicBezTo>
                        <a:pt x="577782" y="892364"/>
                        <a:pt x="537078" y="901642"/>
                        <a:pt x="494232" y="901642"/>
                      </a:cubicBezTo>
                      <a:cubicBezTo>
                        <a:pt x="451385" y="901642"/>
                        <a:pt x="409967" y="892364"/>
                        <a:pt x="372833" y="876664"/>
                      </a:cubicBezTo>
                      <a:cubicBezTo>
                        <a:pt x="349268" y="866672"/>
                        <a:pt x="326416" y="853113"/>
                        <a:pt x="306421" y="837412"/>
                      </a:cubicBezTo>
                      <a:cubicBezTo>
                        <a:pt x="274287" y="813148"/>
                        <a:pt x="247150" y="782460"/>
                        <a:pt x="227155" y="747491"/>
                      </a:cubicBezTo>
                      <a:cubicBezTo>
                        <a:pt x="220014" y="734645"/>
                        <a:pt x="213587" y="721799"/>
                        <a:pt x="207875" y="708239"/>
                      </a:cubicBezTo>
                      <a:cubicBezTo>
                        <a:pt x="196449" y="678979"/>
                        <a:pt x="189308" y="648291"/>
                        <a:pt x="187165" y="616176"/>
                      </a:cubicBezTo>
                      <a:cubicBezTo>
                        <a:pt x="186451" y="608326"/>
                        <a:pt x="185737" y="601189"/>
                        <a:pt x="185737" y="593339"/>
                      </a:cubicBezTo>
                      <a:cubicBezTo>
                        <a:pt x="185737" y="588344"/>
                        <a:pt x="186451" y="583348"/>
                        <a:pt x="186451" y="578352"/>
                      </a:cubicBezTo>
                      <a:cubicBezTo>
                        <a:pt x="187880" y="546237"/>
                        <a:pt x="194307" y="515550"/>
                        <a:pt x="205018" y="486290"/>
                      </a:cubicBezTo>
                      <a:cubicBezTo>
                        <a:pt x="210017" y="472730"/>
                        <a:pt x="216444" y="459884"/>
                        <a:pt x="222871" y="447038"/>
                      </a:cubicBezTo>
                      <a:cubicBezTo>
                        <a:pt x="242152" y="412782"/>
                        <a:pt x="267145" y="382095"/>
                        <a:pt x="297138" y="357116"/>
                      </a:cubicBezTo>
                      <a:cubicBezTo>
                        <a:pt x="315705" y="341416"/>
                        <a:pt x="335700" y="328570"/>
                        <a:pt x="357837" y="317865"/>
                      </a:cubicBezTo>
                      <a:cubicBezTo>
                        <a:pt x="398541" y="297169"/>
                        <a:pt x="444958" y="285750"/>
                        <a:pt x="494232" y="285750"/>
                      </a:cubicBezTo>
                      <a:close/>
                      <a:moveTo>
                        <a:pt x="31750" y="31750"/>
                      </a:moveTo>
                      <a:cubicBezTo>
                        <a:pt x="31750" y="31750"/>
                        <a:pt x="31750" y="31750"/>
                        <a:pt x="31750" y="1160463"/>
                      </a:cubicBezTo>
                      <a:cubicBezTo>
                        <a:pt x="31750" y="1160463"/>
                        <a:pt x="31750" y="1160463"/>
                        <a:pt x="866775" y="1160463"/>
                      </a:cubicBezTo>
                      <a:lnTo>
                        <a:pt x="866775" y="1085549"/>
                      </a:lnTo>
                      <a:cubicBezTo>
                        <a:pt x="825381" y="1042027"/>
                        <a:pt x="783273" y="997078"/>
                        <a:pt x="761148" y="974247"/>
                      </a:cubicBezTo>
                      <a:cubicBezTo>
                        <a:pt x="754725" y="967826"/>
                        <a:pt x="754725" y="957837"/>
                        <a:pt x="761148" y="952129"/>
                      </a:cubicBezTo>
                      <a:cubicBezTo>
                        <a:pt x="761148" y="952129"/>
                        <a:pt x="761148" y="952129"/>
                        <a:pt x="772567" y="941427"/>
                      </a:cubicBezTo>
                      <a:cubicBezTo>
                        <a:pt x="782559" y="931439"/>
                        <a:pt x="802543" y="912175"/>
                        <a:pt x="841796" y="875074"/>
                      </a:cubicBezTo>
                      <a:cubicBezTo>
                        <a:pt x="843937" y="872220"/>
                        <a:pt x="846792" y="870080"/>
                        <a:pt x="849647" y="867226"/>
                      </a:cubicBezTo>
                      <a:cubicBezTo>
                        <a:pt x="853215" y="864372"/>
                        <a:pt x="856783" y="862945"/>
                        <a:pt x="861066" y="862945"/>
                      </a:cubicBezTo>
                      <a:cubicBezTo>
                        <a:pt x="862493" y="862945"/>
                        <a:pt x="864634" y="863659"/>
                        <a:pt x="866775" y="865086"/>
                      </a:cubicBezTo>
                      <a:cubicBezTo>
                        <a:pt x="866775" y="865086"/>
                        <a:pt x="866775" y="865086"/>
                        <a:pt x="866775" y="31750"/>
                      </a:cubicBezTo>
                      <a:cubicBezTo>
                        <a:pt x="866775" y="31750"/>
                        <a:pt x="866775" y="31750"/>
                        <a:pt x="31750" y="31750"/>
                      </a:cubicBezTo>
                      <a:close/>
                      <a:moveTo>
                        <a:pt x="15713" y="0"/>
                      </a:moveTo>
                      <a:cubicBezTo>
                        <a:pt x="15713" y="0"/>
                        <a:pt x="15713" y="0"/>
                        <a:pt x="882777" y="0"/>
                      </a:cubicBezTo>
                      <a:cubicBezTo>
                        <a:pt x="892062" y="0"/>
                        <a:pt x="898490" y="7142"/>
                        <a:pt x="898490" y="15711"/>
                      </a:cubicBezTo>
                      <a:cubicBezTo>
                        <a:pt x="898490" y="15711"/>
                        <a:pt x="898490" y="15711"/>
                        <a:pt x="898490" y="896249"/>
                      </a:cubicBezTo>
                      <a:lnTo>
                        <a:pt x="1092758" y="1100494"/>
                      </a:lnTo>
                      <a:cubicBezTo>
                        <a:pt x="1102758" y="1111206"/>
                        <a:pt x="1104900" y="1126917"/>
                        <a:pt x="1098472" y="1144771"/>
                      </a:cubicBezTo>
                      <a:cubicBezTo>
                        <a:pt x="1093473" y="1159768"/>
                        <a:pt x="1083474" y="1174765"/>
                        <a:pt x="1069903" y="1188333"/>
                      </a:cubicBezTo>
                      <a:cubicBezTo>
                        <a:pt x="1049905" y="1206901"/>
                        <a:pt x="1027050" y="1217613"/>
                        <a:pt x="1008480" y="1217613"/>
                      </a:cubicBezTo>
                      <a:cubicBezTo>
                        <a:pt x="997767" y="1217613"/>
                        <a:pt x="988482" y="1214042"/>
                        <a:pt x="981340" y="1206901"/>
                      </a:cubicBezTo>
                      <a:cubicBezTo>
                        <a:pt x="981340" y="1206901"/>
                        <a:pt x="944200" y="1167623"/>
                        <a:pt x="898490" y="1119776"/>
                      </a:cubicBezTo>
                      <a:cubicBezTo>
                        <a:pt x="898490" y="1119776"/>
                        <a:pt x="898490" y="1119776"/>
                        <a:pt x="898490" y="1176907"/>
                      </a:cubicBezTo>
                      <a:cubicBezTo>
                        <a:pt x="898490" y="1186191"/>
                        <a:pt x="892062" y="1192618"/>
                        <a:pt x="882777" y="1192618"/>
                      </a:cubicBezTo>
                      <a:cubicBezTo>
                        <a:pt x="882777" y="1192618"/>
                        <a:pt x="882777" y="1192618"/>
                        <a:pt x="15713" y="1192618"/>
                      </a:cubicBezTo>
                      <a:cubicBezTo>
                        <a:pt x="6428" y="1192618"/>
                        <a:pt x="0" y="1186191"/>
                        <a:pt x="0" y="1176907"/>
                      </a:cubicBezTo>
                      <a:cubicBezTo>
                        <a:pt x="0" y="1176907"/>
                        <a:pt x="0" y="1176907"/>
                        <a:pt x="0" y="15711"/>
                      </a:cubicBezTo>
                      <a:cubicBezTo>
                        <a:pt x="0" y="7142"/>
                        <a:pt x="6428" y="0"/>
                        <a:pt x="1571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sp>
              <p:nvSpPr>
                <p:cNvPr id="55" name="Freeform 31">
                  <a:extLst>
                    <a:ext uri="{FF2B5EF4-FFF2-40B4-BE49-F238E27FC236}">
                      <a16:creationId xmlns:a16="http://schemas.microsoft.com/office/drawing/2014/main" id="{3B8B2327-66D5-4574-AC4E-494A7F54E064}"/>
                    </a:ext>
                  </a:extLst>
                </p:cNvPr>
                <p:cNvSpPr>
                  <a:spLocks/>
                </p:cNvSpPr>
                <p:nvPr/>
              </p:nvSpPr>
              <p:spPr bwMode="auto">
                <a:xfrm>
                  <a:off x="5808662" y="3076575"/>
                  <a:ext cx="576262" cy="819151"/>
                </a:xfrm>
                <a:custGeom>
                  <a:avLst/>
                  <a:gdLst>
                    <a:gd name="connsiteX0" fmla="*/ 19964 w 576262"/>
                    <a:gd name="connsiteY0" fmla="*/ 779463 h 819151"/>
                    <a:gd name="connsiteX1" fmla="*/ 554711 w 576262"/>
                    <a:gd name="connsiteY1" fmla="*/ 779463 h 819151"/>
                    <a:gd name="connsiteX2" fmla="*/ 574675 w 576262"/>
                    <a:gd name="connsiteY2" fmla="*/ 798946 h 819151"/>
                    <a:gd name="connsiteX3" fmla="*/ 554711 w 576262"/>
                    <a:gd name="connsiteY3" fmla="*/ 819151 h 819151"/>
                    <a:gd name="connsiteX4" fmla="*/ 19964 w 576262"/>
                    <a:gd name="connsiteY4" fmla="*/ 819151 h 819151"/>
                    <a:gd name="connsiteX5" fmla="*/ 0 w 576262"/>
                    <a:gd name="connsiteY5" fmla="*/ 798946 h 819151"/>
                    <a:gd name="connsiteX6" fmla="*/ 19964 w 576262"/>
                    <a:gd name="connsiteY6" fmla="*/ 779463 h 819151"/>
                    <a:gd name="connsiteX7" fmla="*/ 19896 w 576262"/>
                    <a:gd name="connsiteY7" fmla="*/ 649288 h 819151"/>
                    <a:gd name="connsiteX8" fmla="*/ 99483 w 576262"/>
                    <a:gd name="connsiteY8" fmla="*/ 649288 h 819151"/>
                    <a:gd name="connsiteX9" fmla="*/ 149225 w 576262"/>
                    <a:gd name="connsiteY9" fmla="*/ 688976 h 819151"/>
                    <a:gd name="connsiteX10" fmla="*/ 19896 w 576262"/>
                    <a:gd name="connsiteY10" fmla="*/ 688976 h 819151"/>
                    <a:gd name="connsiteX11" fmla="*/ 0 w 576262"/>
                    <a:gd name="connsiteY11" fmla="*/ 669493 h 819151"/>
                    <a:gd name="connsiteX12" fmla="*/ 19896 w 576262"/>
                    <a:gd name="connsiteY12" fmla="*/ 649288 h 819151"/>
                    <a:gd name="connsiteX13" fmla="*/ 127000 w 576262"/>
                    <a:gd name="connsiteY13" fmla="*/ 538163 h 819151"/>
                    <a:gd name="connsiteX14" fmla="*/ 136993 w 576262"/>
                    <a:gd name="connsiteY14" fmla="*/ 538163 h 819151"/>
                    <a:gd name="connsiteX15" fmla="*/ 528170 w 576262"/>
                    <a:gd name="connsiteY15" fmla="*/ 538163 h 819151"/>
                    <a:gd name="connsiteX16" fmla="*/ 538163 w 576262"/>
                    <a:gd name="connsiteY16" fmla="*/ 538163 h 819151"/>
                    <a:gd name="connsiteX17" fmla="*/ 523173 w 576262"/>
                    <a:gd name="connsiteY17" fmla="*/ 559209 h 819151"/>
                    <a:gd name="connsiteX18" fmla="*/ 494620 w 576262"/>
                    <a:gd name="connsiteY18" fmla="*/ 588963 h 819151"/>
                    <a:gd name="connsiteX19" fmla="*/ 481057 w 576262"/>
                    <a:gd name="connsiteY19" fmla="*/ 588963 h 819151"/>
                    <a:gd name="connsiteX20" fmla="*/ 183392 w 576262"/>
                    <a:gd name="connsiteY20" fmla="*/ 588963 h 819151"/>
                    <a:gd name="connsiteX21" fmla="*/ 169830 w 576262"/>
                    <a:gd name="connsiteY21" fmla="*/ 588963 h 819151"/>
                    <a:gd name="connsiteX22" fmla="*/ 141990 w 576262"/>
                    <a:gd name="connsiteY22" fmla="*/ 559209 h 819151"/>
                    <a:gd name="connsiteX23" fmla="*/ 127000 w 576262"/>
                    <a:gd name="connsiteY23" fmla="*/ 538163 h 819151"/>
                    <a:gd name="connsiteX24" fmla="*/ 15153 w 576262"/>
                    <a:gd name="connsiteY24" fmla="*/ 520700 h 819151"/>
                    <a:gd name="connsiteX25" fmla="*/ 31750 w 576262"/>
                    <a:gd name="connsiteY25" fmla="*/ 558800 h 819151"/>
                    <a:gd name="connsiteX26" fmla="*/ 20204 w 576262"/>
                    <a:gd name="connsiteY26" fmla="*/ 558800 h 819151"/>
                    <a:gd name="connsiteX27" fmla="*/ 0 w 576262"/>
                    <a:gd name="connsiteY27" fmla="*/ 539045 h 819151"/>
                    <a:gd name="connsiteX28" fmla="*/ 15153 w 576262"/>
                    <a:gd name="connsiteY28" fmla="*/ 520700 h 819151"/>
                    <a:gd name="connsiteX29" fmla="*/ 87312 w 576262"/>
                    <a:gd name="connsiteY29" fmla="*/ 422275 h 819151"/>
                    <a:gd name="connsiteX30" fmla="*/ 95877 w 576262"/>
                    <a:gd name="connsiteY30" fmla="*/ 422275 h 819151"/>
                    <a:gd name="connsiteX31" fmla="*/ 568410 w 576262"/>
                    <a:gd name="connsiteY31" fmla="*/ 422275 h 819151"/>
                    <a:gd name="connsiteX32" fmla="*/ 569838 w 576262"/>
                    <a:gd name="connsiteY32" fmla="*/ 422275 h 819151"/>
                    <a:gd name="connsiteX33" fmla="*/ 576262 w 576262"/>
                    <a:gd name="connsiteY33" fmla="*/ 422275 h 819151"/>
                    <a:gd name="connsiteX34" fmla="*/ 567697 w 576262"/>
                    <a:gd name="connsiteY34" fmla="*/ 473075 h 819151"/>
                    <a:gd name="connsiteX35" fmla="*/ 559131 w 576262"/>
                    <a:gd name="connsiteY35" fmla="*/ 473075 h 819151"/>
                    <a:gd name="connsiteX36" fmla="*/ 104443 w 576262"/>
                    <a:gd name="connsiteY36" fmla="*/ 473075 h 819151"/>
                    <a:gd name="connsiteX37" fmla="*/ 96591 w 576262"/>
                    <a:gd name="connsiteY37" fmla="*/ 473075 h 819151"/>
                    <a:gd name="connsiteX38" fmla="*/ 93736 w 576262"/>
                    <a:gd name="connsiteY38" fmla="*/ 463197 h 819151"/>
                    <a:gd name="connsiteX39" fmla="*/ 88026 w 576262"/>
                    <a:gd name="connsiteY39" fmla="*/ 432153 h 819151"/>
                    <a:gd name="connsiteX40" fmla="*/ 88026 w 576262"/>
                    <a:gd name="connsiteY40" fmla="*/ 428625 h 819151"/>
                    <a:gd name="connsiteX41" fmla="*/ 87312 w 576262"/>
                    <a:gd name="connsiteY41" fmla="*/ 422275 h 819151"/>
                    <a:gd name="connsiteX42" fmla="*/ 107775 w 576262"/>
                    <a:gd name="connsiteY42" fmla="*/ 307975 h 819151"/>
                    <a:gd name="connsiteX43" fmla="*/ 117053 w 576262"/>
                    <a:gd name="connsiteY43" fmla="*/ 307975 h 819151"/>
                    <a:gd name="connsiteX44" fmla="*/ 548110 w 576262"/>
                    <a:gd name="connsiteY44" fmla="*/ 307975 h 819151"/>
                    <a:gd name="connsiteX45" fmla="*/ 556674 w 576262"/>
                    <a:gd name="connsiteY45" fmla="*/ 307975 h 819151"/>
                    <a:gd name="connsiteX46" fmla="*/ 573088 w 576262"/>
                    <a:gd name="connsiteY46" fmla="*/ 358775 h 819151"/>
                    <a:gd name="connsiteX47" fmla="*/ 564524 w 576262"/>
                    <a:gd name="connsiteY47" fmla="*/ 358775 h 819151"/>
                    <a:gd name="connsiteX48" fmla="*/ 100639 w 576262"/>
                    <a:gd name="connsiteY48" fmla="*/ 358775 h 819151"/>
                    <a:gd name="connsiteX49" fmla="*/ 92075 w 576262"/>
                    <a:gd name="connsiteY49" fmla="*/ 358775 h 819151"/>
                    <a:gd name="connsiteX50" fmla="*/ 107775 w 576262"/>
                    <a:gd name="connsiteY50" fmla="*/ 307975 h 819151"/>
                    <a:gd name="connsiteX51" fmla="*/ 19376 w 576262"/>
                    <a:gd name="connsiteY51" fmla="*/ 258763 h 819151"/>
                    <a:gd name="connsiteX52" fmla="*/ 26988 w 576262"/>
                    <a:gd name="connsiteY52" fmla="*/ 258763 h 819151"/>
                    <a:gd name="connsiteX53" fmla="*/ 26296 w 576262"/>
                    <a:gd name="connsiteY53" fmla="*/ 259482 h 819151"/>
                    <a:gd name="connsiteX54" fmla="*/ 23528 w 576262"/>
                    <a:gd name="connsiteY54" fmla="*/ 265233 h 819151"/>
                    <a:gd name="connsiteX55" fmla="*/ 11764 w 576262"/>
                    <a:gd name="connsiteY55" fmla="*/ 296863 h 819151"/>
                    <a:gd name="connsiteX56" fmla="*/ 0 w 576262"/>
                    <a:gd name="connsiteY56" fmla="*/ 278891 h 819151"/>
                    <a:gd name="connsiteX57" fmla="*/ 19376 w 576262"/>
                    <a:gd name="connsiteY57" fmla="*/ 258763 h 819151"/>
                    <a:gd name="connsiteX58" fmla="*/ 207513 w 576262"/>
                    <a:gd name="connsiteY58" fmla="*/ 195263 h 819151"/>
                    <a:gd name="connsiteX59" fmla="*/ 226809 w 576262"/>
                    <a:gd name="connsiteY59" fmla="*/ 195263 h 819151"/>
                    <a:gd name="connsiteX60" fmla="*/ 438354 w 576262"/>
                    <a:gd name="connsiteY60" fmla="*/ 195263 h 819151"/>
                    <a:gd name="connsiteX61" fmla="*/ 456936 w 576262"/>
                    <a:gd name="connsiteY61" fmla="*/ 195263 h 819151"/>
                    <a:gd name="connsiteX62" fmla="*/ 506249 w 576262"/>
                    <a:gd name="connsiteY62" fmla="*/ 233363 h 819151"/>
                    <a:gd name="connsiteX63" fmla="*/ 509822 w 576262"/>
                    <a:gd name="connsiteY63" fmla="*/ 236185 h 819151"/>
                    <a:gd name="connsiteX64" fmla="*/ 519113 w 576262"/>
                    <a:gd name="connsiteY64" fmla="*/ 246063 h 819151"/>
                    <a:gd name="connsiteX65" fmla="*/ 506249 w 576262"/>
                    <a:gd name="connsiteY65" fmla="*/ 246063 h 819151"/>
                    <a:gd name="connsiteX66" fmla="*/ 158200 w 576262"/>
                    <a:gd name="connsiteY66" fmla="*/ 246063 h 819151"/>
                    <a:gd name="connsiteX67" fmla="*/ 146050 w 576262"/>
                    <a:gd name="connsiteY67" fmla="*/ 246063 h 819151"/>
                    <a:gd name="connsiteX68" fmla="*/ 155341 w 576262"/>
                    <a:gd name="connsiteY68" fmla="*/ 236185 h 819151"/>
                    <a:gd name="connsiteX69" fmla="*/ 175352 w 576262"/>
                    <a:gd name="connsiteY69" fmla="*/ 217841 h 819151"/>
                    <a:gd name="connsiteX70" fmla="*/ 207513 w 576262"/>
                    <a:gd name="connsiteY70" fmla="*/ 195263 h 819151"/>
                    <a:gd name="connsiteX71" fmla="*/ 527050 w 576262"/>
                    <a:gd name="connsiteY71" fmla="*/ 130175 h 819151"/>
                    <a:gd name="connsiteX72" fmla="*/ 554772 w 576262"/>
                    <a:gd name="connsiteY72" fmla="*/ 130175 h 819151"/>
                    <a:gd name="connsiteX73" fmla="*/ 574675 w 576262"/>
                    <a:gd name="connsiteY73" fmla="*/ 148927 h 819151"/>
                    <a:gd name="connsiteX74" fmla="*/ 568278 w 576262"/>
                    <a:gd name="connsiteY74" fmla="*/ 163513 h 819151"/>
                    <a:gd name="connsiteX75" fmla="*/ 537713 w 576262"/>
                    <a:gd name="connsiteY75" fmla="*/ 137815 h 819151"/>
                    <a:gd name="connsiteX76" fmla="*/ 527050 w 576262"/>
                    <a:gd name="connsiteY76" fmla="*/ 130175 h 819151"/>
                    <a:gd name="connsiteX77" fmla="*/ 20037 w 576262"/>
                    <a:gd name="connsiteY77" fmla="*/ 130175 h 819151"/>
                    <a:gd name="connsiteX78" fmla="*/ 138113 w 576262"/>
                    <a:gd name="connsiteY78" fmla="*/ 130175 h 819151"/>
                    <a:gd name="connsiteX79" fmla="*/ 127379 w 576262"/>
                    <a:gd name="connsiteY79" fmla="*/ 137795 h 819151"/>
                    <a:gd name="connsiteX80" fmla="*/ 98754 w 576262"/>
                    <a:gd name="connsiteY80" fmla="*/ 161348 h 819151"/>
                    <a:gd name="connsiteX81" fmla="*/ 91598 w 576262"/>
                    <a:gd name="connsiteY81" fmla="*/ 168275 h 819151"/>
                    <a:gd name="connsiteX82" fmla="*/ 20037 w 576262"/>
                    <a:gd name="connsiteY82" fmla="*/ 168275 h 819151"/>
                    <a:gd name="connsiteX83" fmla="*/ 0 w 576262"/>
                    <a:gd name="connsiteY83" fmla="*/ 148879 h 819151"/>
                    <a:gd name="connsiteX84" fmla="*/ 20037 w 576262"/>
                    <a:gd name="connsiteY84" fmla="*/ 130175 h 819151"/>
                    <a:gd name="connsiteX85" fmla="*/ 19964 w 576262"/>
                    <a:gd name="connsiteY85" fmla="*/ 0 h 819151"/>
                    <a:gd name="connsiteX86" fmla="*/ 554711 w 576262"/>
                    <a:gd name="connsiteY86" fmla="*/ 0 h 819151"/>
                    <a:gd name="connsiteX87" fmla="*/ 574675 w 576262"/>
                    <a:gd name="connsiteY87" fmla="*/ 20205 h 819151"/>
                    <a:gd name="connsiteX88" fmla="*/ 554711 w 576262"/>
                    <a:gd name="connsiteY88" fmla="*/ 39688 h 819151"/>
                    <a:gd name="connsiteX89" fmla="*/ 19964 w 576262"/>
                    <a:gd name="connsiteY89" fmla="*/ 39688 h 819151"/>
                    <a:gd name="connsiteX90" fmla="*/ 0 w 576262"/>
                    <a:gd name="connsiteY90" fmla="*/ 20205 h 819151"/>
                    <a:gd name="connsiteX91" fmla="*/ 19964 w 576262"/>
                    <a:gd name="connsiteY91"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6262" h="819151">
                      <a:moveTo>
                        <a:pt x="19964" y="779463"/>
                      </a:moveTo>
                      <a:cubicBezTo>
                        <a:pt x="554711" y="779463"/>
                        <a:pt x="554711" y="779463"/>
                        <a:pt x="554711" y="779463"/>
                      </a:cubicBezTo>
                      <a:cubicBezTo>
                        <a:pt x="566832" y="779463"/>
                        <a:pt x="574675" y="788122"/>
                        <a:pt x="574675" y="798946"/>
                      </a:cubicBezTo>
                      <a:cubicBezTo>
                        <a:pt x="574675" y="809770"/>
                        <a:pt x="566832" y="819151"/>
                        <a:pt x="554711" y="819151"/>
                      </a:cubicBezTo>
                      <a:cubicBezTo>
                        <a:pt x="19964" y="819151"/>
                        <a:pt x="19964" y="819151"/>
                        <a:pt x="19964" y="819151"/>
                      </a:cubicBezTo>
                      <a:cubicBezTo>
                        <a:pt x="9269" y="819151"/>
                        <a:pt x="0" y="809770"/>
                        <a:pt x="0" y="798946"/>
                      </a:cubicBezTo>
                      <a:cubicBezTo>
                        <a:pt x="0" y="788122"/>
                        <a:pt x="9269" y="779463"/>
                        <a:pt x="19964" y="779463"/>
                      </a:cubicBezTo>
                      <a:close/>
                      <a:moveTo>
                        <a:pt x="19896" y="649288"/>
                      </a:moveTo>
                      <a:cubicBezTo>
                        <a:pt x="47610" y="649288"/>
                        <a:pt x="73902" y="649288"/>
                        <a:pt x="99483" y="649288"/>
                      </a:cubicBezTo>
                      <a:cubicBezTo>
                        <a:pt x="115116" y="664442"/>
                        <a:pt x="131460" y="677431"/>
                        <a:pt x="149225" y="688976"/>
                      </a:cubicBezTo>
                      <a:cubicBezTo>
                        <a:pt x="19896" y="688976"/>
                        <a:pt x="19896" y="688976"/>
                        <a:pt x="19896" y="688976"/>
                      </a:cubicBezTo>
                      <a:cubicBezTo>
                        <a:pt x="9237" y="688976"/>
                        <a:pt x="0" y="681039"/>
                        <a:pt x="0" y="669493"/>
                      </a:cubicBezTo>
                      <a:cubicBezTo>
                        <a:pt x="0" y="658669"/>
                        <a:pt x="9237" y="649288"/>
                        <a:pt x="19896" y="649288"/>
                      </a:cubicBezTo>
                      <a:close/>
                      <a:moveTo>
                        <a:pt x="127000" y="538163"/>
                      </a:moveTo>
                      <a:cubicBezTo>
                        <a:pt x="127000" y="538163"/>
                        <a:pt x="127000" y="538163"/>
                        <a:pt x="136993" y="538163"/>
                      </a:cubicBezTo>
                      <a:cubicBezTo>
                        <a:pt x="136993" y="538163"/>
                        <a:pt x="136993" y="538163"/>
                        <a:pt x="528170" y="538163"/>
                      </a:cubicBezTo>
                      <a:cubicBezTo>
                        <a:pt x="528170" y="538163"/>
                        <a:pt x="528170" y="538163"/>
                        <a:pt x="538163" y="538163"/>
                      </a:cubicBezTo>
                      <a:cubicBezTo>
                        <a:pt x="533166" y="545420"/>
                        <a:pt x="528170" y="552677"/>
                        <a:pt x="523173" y="559209"/>
                      </a:cubicBezTo>
                      <a:cubicBezTo>
                        <a:pt x="514607" y="570095"/>
                        <a:pt x="504613" y="580255"/>
                        <a:pt x="494620" y="588963"/>
                      </a:cubicBezTo>
                      <a:cubicBezTo>
                        <a:pt x="494620" y="588963"/>
                        <a:pt x="494620" y="588963"/>
                        <a:pt x="481057" y="588963"/>
                      </a:cubicBezTo>
                      <a:cubicBezTo>
                        <a:pt x="481057" y="588963"/>
                        <a:pt x="481057" y="588963"/>
                        <a:pt x="183392" y="588963"/>
                      </a:cubicBezTo>
                      <a:cubicBezTo>
                        <a:pt x="183392" y="588963"/>
                        <a:pt x="183392" y="588963"/>
                        <a:pt x="169830" y="588963"/>
                      </a:cubicBezTo>
                      <a:cubicBezTo>
                        <a:pt x="159836" y="580255"/>
                        <a:pt x="150556" y="570095"/>
                        <a:pt x="141990" y="559209"/>
                      </a:cubicBezTo>
                      <a:cubicBezTo>
                        <a:pt x="136279" y="552677"/>
                        <a:pt x="131283" y="545420"/>
                        <a:pt x="127000" y="538163"/>
                      </a:cubicBezTo>
                      <a:close/>
                      <a:moveTo>
                        <a:pt x="15153" y="520700"/>
                      </a:moveTo>
                      <a:cubicBezTo>
                        <a:pt x="19483" y="533400"/>
                        <a:pt x="25255" y="546100"/>
                        <a:pt x="31750" y="558800"/>
                      </a:cubicBezTo>
                      <a:cubicBezTo>
                        <a:pt x="20204" y="558800"/>
                        <a:pt x="20204" y="558800"/>
                        <a:pt x="20204" y="558800"/>
                      </a:cubicBezTo>
                      <a:cubicBezTo>
                        <a:pt x="9380" y="558800"/>
                        <a:pt x="0" y="549628"/>
                        <a:pt x="0" y="539045"/>
                      </a:cubicBezTo>
                      <a:cubicBezTo>
                        <a:pt x="0" y="530578"/>
                        <a:pt x="6494" y="522817"/>
                        <a:pt x="15153" y="520700"/>
                      </a:cubicBezTo>
                      <a:close/>
                      <a:moveTo>
                        <a:pt x="87312" y="422275"/>
                      </a:moveTo>
                      <a:cubicBezTo>
                        <a:pt x="87312" y="422275"/>
                        <a:pt x="87312" y="422275"/>
                        <a:pt x="95877" y="422275"/>
                      </a:cubicBezTo>
                      <a:cubicBezTo>
                        <a:pt x="95877" y="422275"/>
                        <a:pt x="95877" y="422275"/>
                        <a:pt x="568410" y="422275"/>
                      </a:cubicBezTo>
                      <a:lnTo>
                        <a:pt x="569838" y="422275"/>
                      </a:lnTo>
                      <a:cubicBezTo>
                        <a:pt x="569838" y="422275"/>
                        <a:pt x="569838" y="422275"/>
                        <a:pt x="576262" y="422275"/>
                      </a:cubicBezTo>
                      <a:cubicBezTo>
                        <a:pt x="575548" y="439914"/>
                        <a:pt x="571979" y="456847"/>
                        <a:pt x="567697" y="473075"/>
                      </a:cubicBezTo>
                      <a:cubicBezTo>
                        <a:pt x="567697" y="473075"/>
                        <a:pt x="567697" y="473075"/>
                        <a:pt x="559131" y="473075"/>
                      </a:cubicBezTo>
                      <a:cubicBezTo>
                        <a:pt x="559131" y="473075"/>
                        <a:pt x="559131" y="473075"/>
                        <a:pt x="104443" y="473075"/>
                      </a:cubicBezTo>
                      <a:cubicBezTo>
                        <a:pt x="104443" y="473075"/>
                        <a:pt x="104443" y="473075"/>
                        <a:pt x="96591" y="473075"/>
                      </a:cubicBezTo>
                      <a:cubicBezTo>
                        <a:pt x="95877" y="469547"/>
                        <a:pt x="94450" y="466725"/>
                        <a:pt x="93736" y="463197"/>
                      </a:cubicBezTo>
                      <a:cubicBezTo>
                        <a:pt x="91595" y="453320"/>
                        <a:pt x="89453" y="442736"/>
                        <a:pt x="88026" y="432153"/>
                      </a:cubicBezTo>
                      <a:cubicBezTo>
                        <a:pt x="88026" y="430742"/>
                        <a:pt x="88026" y="429331"/>
                        <a:pt x="88026" y="428625"/>
                      </a:cubicBezTo>
                      <a:cubicBezTo>
                        <a:pt x="88026" y="426508"/>
                        <a:pt x="87312" y="424392"/>
                        <a:pt x="87312" y="422275"/>
                      </a:cubicBezTo>
                      <a:close/>
                      <a:moveTo>
                        <a:pt x="107775" y="307975"/>
                      </a:moveTo>
                      <a:cubicBezTo>
                        <a:pt x="107775" y="307975"/>
                        <a:pt x="107775" y="307975"/>
                        <a:pt x="117053" y="307975"/>
                      </a:cubicBezTo>
                      <a:cubicBezTo>
                        <a:pt x="117053" y="307975"/>
                        <a:pt x="117053" y="307975"/>
                        <a:pt x="548110" y="307975"/>
                      </a:cubicBezTo>
                      <a:cubicBezTo>
                        <a:pt x="548110" y="307975"/>
                        <a:pt x="548110" y="307975"/>
                        <a:pt x="556674" y="307975"/>
                      </a:cubicBezTo>
                      <a:cubicBezTo>
                        <a:pt x="563811" y="324203"/>
                        <a:pt x="569520" y="341136"/>
                        <a:pt x="573088" y="358775"/>
                      </a:cubicBezTo>
                      <a:cubicBezTo>
                        <a:pt x="573088" y="358775"/>
                        <a:pt x="573088" y="358775"/>
                        <a:pt x="564524" y="358775"/>
                      </a:cubicBezTo>
                      <a:lnTo>
                        <a:pt x="100639" y="358775"/>
                      </a:lnTo>
                      <a:cubicBezTo>
                        <a:pt x="100639" y="358775"/>
                        <a:pt x="100639" y="358775"/>
                        <a:pt x="92075" y="358775"/>
                      </a:cubicBezTo>
                      <a:cubicBezTo>
                        <a:pt x="95643" y="341136"/>
                        <a:pt x="100639" y="324203"/>
                        <a:pt x="107775" y="307975"/>
                      </a:cubicBezTo>
                      <a:close/>
                      <a:moveTo>
                        <a:pt x="19376" y="258763"/>
                      </a:moveTo>
                      <a:cubicBezTo>
                        <a:pt x="21452" y="258763"/>
                        <a:pt x="24220" y="258763"/>
                        <a:pt x="26988" y="258763"/>
                      </a:cubicBezTo>
                      <a:cubicBezTo>
                        <a:pt x="26988" y="258763"/>
                        <a:pt x="26988" y="258763"/>
                        <a:pt x="26296" y="259482"/>
                      </a:cubicBezTo>
                      <a:cubicBezTo>
                        <a:pt x="26296" y="259482"/>
                        <a:pt x="26296" y="259482"/>
                        <a:pt x="23528" y="265233"/>
                      </a:cubicBezTo>
                      <a:cubicBezTo>
                        <a:pt x="19376" y="276016"/>
                        <a:pt x="15224" y="286080"/>
                        <a:pt x="11764" y="296863"/>
                      </a:cubicBezTo>
                      <a:cubicBezTo>
                        <a:pt x="4844" y="293988"/>
                        <a:pt x="0" y="286799"/>
                        <a:pt x="0" y="278891"/>
                      </a:cubicBezTo>
                      <a:cubicBezTo>
                        <a:pt x="0" y="268108"/>
                        <a:pt x="8996" y="258763"/>
                        <a:pt x="19376" y="258763"/>
                      </a:cubicBezTo>
                      <a:close/>
                      <a:moveTo>
                        <a:pt x="207513" y="195263"/>
                      </a:moveTo>
                      <a:cubicBezTo>
                        <a:pt x="207513" y="195263"/>
                        <a:pt x="207513" y="195263"/>
                        <a:pt x="226809" y="195263"/>
                      </a:cubicBezTo>
                      <a:cubicBezTo>
                        <a:pt x="226809" y="195263"/>
                        <a:pt x="226809" y="195263"/>
                        <a:pt x="438354" y="195263"/>
                      </a:cubicBezTo>
                      <a:cubicBezTo>
                        <a:pt x="438354" y="195263"/>
                        <a:pt x="438354" y="195263"/>
                        <a:pt x="456936" y="195263"/>
                      </a:cubicBezTo>
                      <a:cubicBezTo>
                        <a:pt x="475518" y="205846"/>
                        <a:pt x="491955" y="218546"/>
                        <a:pt x="506249" y="233363"/>
                      </a:cubicBezTo>
                      <a:cubicBezTo>
                        <a:pt x="507678" y="234069"/>
                        <a:pt x="508393" y="235480"/>
                        <a:pt x="509822" y="236185"/>
                      </a:cubicBezTo>
                      <a:cubicBezTo>
                        <a:pt x="512681" y="239713"/>
                        <a:pt x="515540" y="243241"/>
                        <a:pt x="519113" y="246063"/>
                      </a:cubicBezTo>
                      <a:lnTo>
                        <a:pt x="506249" y="246063"/>
                      </a:lnTo>
                      <a:cubicBezTo>
                        <a:pt x="506249" y="246063"/>
                        <a:pt x="506249" y="246063"/>
                        <a:pt x="158200" y="246063"/>
                      </a:cubicBezTo>
                      <a:cubicBezTo>
                        <a:pt x="158200" y="246063"/>
                        <a:pt x="158200" y="246063"/>
                        <a:pt x="146050" y="246063"/>
                      </a:cubicBezTo>
                      <a:cubicBezTo>
                        <a:pt x="148909" y="243241"/>
                        <a:pt x="151768" y="239713"/>
                        <a:pt x="155341" y="236185"/>
                      </a:cubicBezTo>
                      <a:cubicBezTo>
                        <a:pt x="161773" y="229835"/>
                        <a:pt x="168205" y="223485"/>
                        <a:pt x="175352" y="217841"/>
                      </a:cubicBezTo>
                      <a:cubicBezTo>
                        <a:pt x="185358" y="209374"/>
                        <a:pt x="196078" y="202319"/>
                        <a:pt x="207513" y="195263"/>
                      </a:cubicBezTo>
                      <a:close/>
                      <a:moveTo>
                        <a:pt x="527050" y="130175"/>
                      </a:moveTo>
                      <a:cubicBezTo>
                        <a:pt x="554772" y="130175"/>
                        <a:pt x="554772" y="130175"/>
                        <a:pt x="554772" y="130175"/>
                      </a:cubicBezTo>
                      <a:cubicBezTo>
                        <a:pt x="566856" y="130175"/>
                        <a:pt x="574675" y="138509"/>
                        <a:pt x="574675" y="148927"/>
                      </a:cubicBezTo>
                      <a:cubicBezTo>
                        <a:pt x="574675" y="154484"/>
                        <a:pt x="571832" y="160040"/>
                        <a:pt x="568278" y="163513"/>
                      </a:cubicBezTo>
                      <a:cubicBezTo>
                        <a:pt x="558326" y="153789"/>
                        <a:pt x="548375" y="145455"/>
                        <a:pt x="537713" y="137815"/>
                      </a:cubicBezTo>
                      <a:cubicBezTo>
                        <a:pt x="534158" y="135037"/>
                        <a:pt x="530604" y="132258"/>
                        <a:pt x="527050" y="130175"/>
                      </a:cubicBezTo>
                      <a:close/>
                      <a:moveTo>
                        <a:pt x="20037" y="130175"/>
                      </a:moveTo>
                      <a:cubicBezTo>
                        <a:pt x="62258" y="130175"/>
                        <a:pt x="101617" y="130175"/>
                        <a:pt x="138113" y="130175"/>
                      </a:cubicBezTo>
                      <a:cubicBezTo>
                        <a:pt x="134535" y="132253"/>
                        <a:pt x="130241" y="135024"/>
                        <a:pt x="127379" y="137795"/>
                      </a:cubicBezTo>
                      <a:cubicBezTo>
                        <a:pt x="115213" y="146108"/>
                        <a:pt x="106626" y="153728"/>
                        <a:pt x="98754" y="161348"/>
                      </a:cubicBezTo>
                      <a:cubicBezTo>
                        <a:pt x="96607" y="163426"/>
                        <a:pt x="94460" y="165504"/>
                        <a:pt x="91598" y="168275"/>
                      </a:cubicBezTo>
                      <a:cubicBezTo>
                        <a:pt x="20037" y="168275"/>
                        <a:pt x="20037" y="168275"/>
                        <a:pt x="20037" y="168275"/>
                      </a:cubicBezTo>
                      <a:cubicBezTo>
                        <a:pt x="9303" y="168275"/>
                        <a:pt x="0" y="159269"/>
                        <a:pt x="0" y="148879"/>
                      </a:cubicBezTo>
                      <a:cubicBezTo>
                        <a:pt x="0" y="138488"/>
                        <a:pt x="9303" y="130175"/>
                        <a:pt x="20037" y="130175"/>
                      </a:cubicBezTo>
                      <a:close/>
                      <a:moveTo>
                        <a:pt x="19964" y="0"/>
                      </a:moveTo>
                      <a:cubicBezTo>
                        <a:pt x="554711" y="0"/>
                        <a:pt x="554711" y="0"/>
                        <a:pt x="554711" y="0"/>
                      </a:cubicBezTo>
                      <a:cubicBezTo>
                        <a:pt x="566832" y="0"/>
                        <a:pt x="574675" y="7937"/>
                        <a:pt x="574675" y="20205"/>
                      </a:cubicBezTo>
                      <a:cubicBezTo>
                        <a:pt x="574675" y="31029"/>
                        <a:pt x="566832" y="39688"/>
                        <a:pt x="554711" y="39688"/>
                      </a:cubicBezTo>
                      <a:cubicBezTo>
                        <a:pt x="19964" y="39688"/>
                        <a:pt x="19964" y="39688"/>
                        <a:pt x="19964" y="39688"/>
                      </a:cubicBezTo>
                      <a:cubicBezTo>
                        <a:pt x="9269" y="39688"/>
                        <a:pt x="0" y="31029"/>
                        <a:pt x="0" y="20205"/>
                      </a:cubicBezTo>
                      <a:cubicBezTo>
                        <a:pt x="0" y="7937"/>
                        <a:pt x="9269" y="0"/>
                        <a:pt x="19964"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grpSp>
        </p:grpSp>
      </p:grpSp>
      <p:grpSp>
        <p:nvGrpSpPr>
          <p:cNvPr id="5" name="Group 4">
            <a:extLst>
              <a:ext uri="{FF2B5EF4-FFF2-40B4-BE49-F238E27FC236}">
                <a16:creationId xmlns:a16="http://schemas.microsoft.com/office/drawing/2014/main" id="{897472B0-4474-449D-AAF4-4B483F823AA2}"/>
              </a:ext>
              <a:ext uri="{C183D7F6-B498-43B3-948B-1728B52AA6E4}">
                <adec:decorative xmlns:adec="http://schemas.microsoft.com/office/drawing/2017/decorative" val="1"/>
              </a:ext>
            </a:extLst>
          </p:cNvPr>
          <p:cNvGrpSpPr/>
          <p:nvPr/>
        </p:nvGrpSpPr>
        <p:grpSpPr>
          <a:xfrm>
            <a:off x="1273619" y="2300669"/>
            <a:ext cx="855844" cy="855844"/>
            <a:chOff x="1075091" y="2300669"/>
            <a:chExt cx="855844" cy="855844"/>
          </a:xfrm>
        </p:grpSpPr>
        <p:sp>
          <p:nvSpPr>
            <p:cNvPr id="75" name="Oval 74">
              <a:extLst>
                <a:ext uri="{FF2B5EF4-FFF2-40B4-BE49-F238E27FC236}">
                  <a16:creationId xmlns:a16="http://schemas.microsoft.com/office/drawing/2014/main" id="{8E073DCA-B90F-4E15-918F-B7E4CC7908BF}"/>
                </a:ext>
              </a:extLst>
            </p:cNvPr>
            <p:cNvSpPr/>
            <p:nvPr/>
          </p:nvSpPr>
          <p:spPr>
            <a:xfrm>
              <a:off x="1075091" y="2300669"/>
              <a:ext cx="855844" cy="855844"/>
            </a:xfrm>
            <a:prstGeom prst="ellipse">
              <a:avLst/>
            </a:prstGeom>
            <a:solidFill>
              <a:schemeClr val="bg1"/>
            </a:solidFill>
            <a:ln w="1905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sym typeface="Georgia" panose="02040502050405020303" pitchFamily="18" charset="0"/>
              </a:endParaRPr>
            </a:p>
          </p:txBody>
        </p:sp>
        <p:grpSp>
          <p:nvGrpSpPr>
            <p:cNvPr id="7" name="Group 6">
              <a:extLst>
                <a:ext uri="{FF2B5EF4-FFF2-40B4-BE49-F238E27FC236}">
                  <a16:creationId xmlns:a16="http://schemas.microsoft.com/office/drawing/2014/main" id="{C7148550-EBA8-4A02-8E17-E67DD7C1AC33}"/>
                </a:ext>
              </a:extLst>
            </p:cNvPr>
            <p:cNvGrpSpPr/>
            <p:nvPr/>
          </p:nvGrpSpPr>
          <p:grpSpPr>
            <a:xfrm>
              <a:off x="1221654" y="2447232"/>
              <a:ext cx="562718" cy="562718"/>
              <a:chOff x="1231863" y="1374664"/>
              <a:chExt cx="1338330" cy="1338330"/>
            </a:xfrm>
          </p:grpSpPr>
          <p:sp>
            <p:nvSpPr>
              <p:cNvPr id="58" name="AutoShape 10">
                <a:extLst>
                  <a:ext uri="{FF2B5EF4-FFF2-40B4-BE49-F238E27FC236}">
                    <a16:creationId xmlns:a16="http://schemas.microsoft.com/office/drawing/2014/main" id="{7D62D80C-6C8C-4DB4-B5B3-068E76CB38F8}"/>
                  </a:ext>
                </a:extLst>
              </p:cNvPr>
              <p:cNvSpPr>
                <a:spLocks noChangeAspect="1" noChangeArrowheads="1" noTextEdit="1"/>
              </p:cNvSpPr>
              <p:nvPr/>
            </p:nvSpPr>
            <p:spPr bwMode="auto">
              <a:xfrm>
                <a:off x="1231863" y="1374664"/>
                <a:ext cx="1338330" cy="133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59" name="Group 58">
                <a:extLst>
                  <a:ext uri="{FF2B5EF4-FFF2-40B4-BE49-F238E27FC236}">
                    <a16:creationId xmlns:a16="http://schemas.microsoft.com/office/drawing/2014/main" id="{AB1818B0-1837-4FA6-A774-74CA7556C34D}"/>
                  </a:ext>
                </a:extLst>
              </p:cNvPr>
              <p:cNvGrpSpPr/>
              <p:nvPr/>
            </p:nvGrpSpPr>
            <p:grpSpPr>
              <a:xfrm>
                <a:off x="1411205" y="1729384"/>
                <a:ext cx="980513" cy="628891"/>
                <a:chOff x="5493600" y="3042286"/>
                <a:chExt cx="1205866" cy="773430"/>
              </a:xfrm>
            </p:grpSpPr>
            <p:sp>
              <p:nvSpPr>
                <p:cNvPr id="60" name="AutoShape 12">
                  <a:extLst>
                    <a:ext uri="{FF2B5EF4-FFF2-40B4-BE49-F238E27FC236}">
                      <a16:creationId xmlns:a16="http://schemas.microsoft.com/office/drawing/2014/main" id="{85CEF1AC-8D8C-4CEA-8DC4-865EBAEF07D0}"/>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61" name="Group 60">
                  <a:extLst>
                    <a:ext uri="{FF2B5EF4-FFF2-40B4-BE49-F238E27FC236}">
                      <a16:creationId xmlns:a16="http://schemas.microsoft.com/office/drawing/2014/main" id="{BF6B0932-D627-4D03-A8E8-93563B14150C}"/>
                    </a:ext>
                  </a:extLst>
                </p:cNvPr>
                <p:cNvGrpSpPr/>
                <p:nvPr/>
              </p:nvGrpSpPr>
              <p:grpSpPr>
                <a:xfrm>
                  <a:off x="5493600" y="3042286"/>
                  <a:ext cx="1205866" cy="773430"/>
                  <a:chOff x="5493600" y="3042286"/>
                  <a:chExt cx="1205866" cy="773430"/>
                </a:xfrm>
              </p:grpSpPr>
              <p:sp>
                <p:nvSpPr>
                  <p:cNvPr id="62" name="Freeform 14">
                    <a:extLst>
                      <a:ext uri="{FF2B5EF4-FFF2-40B4-BE49-F238E27FC236}">
                        <a16:creationId xmlns:a16="http://schemas.microsoft.com/office/drawing/2014/main" id="{DE9E85D7-1E0C-4B5A-AD7C-F430FFED741C}"/>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63" name="Freeform 15">
                    <a:extLst>
                      <a:ext uri="{FF2B5EF4-FFF2-40B4-BE49-F238E27FC236}">
                        <a16:creationId xmlns:a16="http://schemas.microsoft.com/office/drawing/2014/main" id="{8852964C-0BCB-45CD-902B-B492EE6F12FD}"/>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grpSp>
      <p:sp>
        <p:nvSpPr>
          <p:cNvPr id="67" name="NavigationTriangle">
            <a:extLst>
              <a:ext uri="{FF2B5EF4-FFF2-40B4-BE49-F238E27FC236}">
                <a16:creationId xmlns:a16="http://schemas.microsoft.com/office/drawing/2014/main" id="{7B56C4F0-CC6A-4BA9-B346-F98D7CB98EFB}"/>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71" name="NavigationIcon">
            <a:extLst>
              <a:ext uri="{FF2B5EF4-FFF2-40B4-BE49-F238E27FC236}">
                <a16:creationId xmlns:a16="http://schemas.microsoft.com/office/drawing/2014/main" id="{179A9018-4A5E-4EC8-9676-2847396DFBF9}"/>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2.1</a:t>
            </a:r>
          </a:p>
        </p:txBody>
      </p:sp>
      <p:sp>
        <p:nvSpPr>
          <p:cNvPr id="68" name="TextBox 67">
            <a:extLst>
              <a:ext uri="{FF2B5EF4-FFF2-40B4-BE49-F238E27FC236}">
                <a16:creationId xmlns:a16="http://schemas.microsoft.com/office/drawing/2014/main" id="{EAB07851-863B-4DAC-8878-3F626C20F409}"/>
              </a:ext>
              <a:ext uri="{C183D7F6-B498-43B3-948B-1728B52AA6E4}">
                <adec:decorative xmlns:adec="http://schemas.microsoft.com/office/drawing/2017/decorative" val="1"/>
              </a:ext>
            </a:extLst>
          </p:cNvPr>
          <p:cNvSpPr txBox="1"/>
          <p:nvPr/>
        </p:nvSpPr>
        <p:spPr>
          <a:xfrm>
            <a:off x="8664575" y="10625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rgbClr val="409E5F"/>
                </a:solidFill>
                <a:sym typeface="Georgia" panose="02040502050405020303" pitchFamily="18" charset="0"/>
              </a:rPr>
              <a:t>DES 18-Month Review</a:t>
            </a:r>
          </a:p>
        </p:txBody>
      </p:sp>
      <p:sp>
        <p:nvSpPr>
          <p:cNvPr id="72" name="Oval 20">
            <a:extLst>
              <a:ext uri="{FF2B5EF4-FFF2-40B4-BE49-F238E27FC236}">
                <a16:creationId xmlns:a16="http://schemas.microsoft.com/office/drawing/2014/main" id="{628F3FCC-4432-4071-9D1B-D6BFF028504C}"/>
              </a:ext>
              <a:ext uri="{C183D7F6-B498-43B3-948B-1728B52AA6E4}">
                <adec:decorative xmlns:adec="http://schemas.microsoft.com/office/drawing/2017/decorative" val="1"/>
              </a:ext>
            </a:extLst>
          </p:cNvPr>
          <p:cNvSpPr>
            <a:spLocks noChangeAspect="1" noChangeArrowheads="1"/>
          </p:cNvSpPr>
          <p:nvPr/>
        </p:nvSpPr>
        <p:spPr bwMode="auto">
          <a:xfrm>
            <a:off x="8486405" y="118092"/>
            <a:ext cx="232945" cy="232945"/>
          </a:xfrm>
          <a:prstGeom prst="ellipse">
            <a:avLst/>
          </a:prstGeom>
          <a:solidFill>
            <a:srgbClr val="409E5F"/>
          </a:solidFill>
          <a:ln>
            <a:noFill/>
          </a:ln>
        </p:spPr>
        <p:txBody>
          <a:bodyPr vert="horz" wrap="square" lIns="0" tIns="0" rIns="0" bIns="0" numCol="1" anchor="ctr" anchorCtr="0" compatLnSpc="1">
            <a:prstTxWarp prst="textNoShape">
              <a:avLst/>
            </a:prstTxWarp>
          </a:bodyPr>
          <a:lstStyle/>
          <a:p>
            <a:pPr algn="ctr"/>
            <a:r>
              <a:rPr lang="en-US" sz="924" dirty="0">
                <a:sym typeface="Georgia" panose="02040502050405020303" pitchFamily="18" charset="0"/>
              </a:rPr>
              <a:t>3</a:t>
            </a:r>
          </a:p>
        </p:txBody>
      </p:sp>
    </p:spTree>
    <p:custDataLst>
      <p:tags r:id="rId2"/>
    </p:custDataLst>
    <p:extLst>
      <p:ext uri="{BB962C8B-B14F-4D97-AF65-F5344CB8AC3E}">
        <p14:creationId xmlns:p14="http://schemas.microsoft.com/office/powerpoint/2010/main" val="3701986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203" name="think-cell Slide" r:id="rId6" imgW="286" imgH="286" progId="TCLayout.ActiveDocument.1">
                  <p:embed/>
                </p:oleObj>
              </mc:Choice>
              <mc:Fallback>
                <p:oleObj name="think-cell Slide" r:id="rId6"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NavigationTriangle">
            <a:extLst>
              <a:ext uri="{FF2B5EF4-FFF2-40B4-BE49-F238E27FC236}">
                <a16:creationId xmlns:a16="http://schemas.microsoft.com/office/drawing/2014/main" id="{586CE12C-89B4-4869-BE93-99AC7907C3D9}"/>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4" name="NavigationIcon">
            <a:extLst>
              <a:ext uri="{FF2B5EF4-FFF2-40B4-BE49-F238E27FC236}">
                <a16:creationId xmlns:a16="http://schemas.microsoft.com/office/drawing/2014/main" id="{F222A794-0816-4E06-A188-8F95A984EBFA}"/>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a:t>
            </a:r>
          </a:p>
        </p:txBody>
      </p:sp>
      <p:sp>
        <p:nvSpPr>
          <p:cNvPr id="17" name="TextBox 16">
            <a:extLst>
              <a:ext uri="{FF2B5EF4-FFF2-40B4-BE49-F238E27FC236}">
                <a16:creationId xmlns:a16="http://schemas.microsoft.com/office/drawing/2014/main" id="{CB9B5206-77B4-4134-8B42-D7EC7CC7CFFB}"/>
              </a:ext>
              <a:ext uri="{C183D7F6-B498-43B3-948B-1728B52AA6E4}">
                <adec:decorative xmlns:adec="http://schemas.microsoft.com/office/drawing/2017/decorative" val="1"/>
              </a:ext>
            </a:extLst>
          </p:cNvPr>
          <p:cNvSpPr txBox="1"/>
          <p:nvPr/>
        </p:nvSpPr>
        <p:spPr>
          <a:xfrm>
            <a:off x="8664575" y="10625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rgbClr val="409E5F"/>
                </a:solidFill>
                <a:sym typeface="Georgia" panose="02040502050405020303" pitchFamily="18" charset="0"/>
              </a:rPr>
              <a:t>DES 18-Month Review</a:t>
            </a:r>
          </a:p>
        </p:txBody>
      </p:sp>
      <p:sp>
        <p:nvSpPr>
          <p:cNvPr id="18" name="Oval 20">
            <a:extLst>
              <a:ext uri="{FF2B5EF4-FFF2-40B4-BE49-F238E27FC236}">
                <a16:creationId xmlns:a16="http://schemas.microsoft.com/office/drawing/2014/main" id="{D9B5F2AB-057C-456A-A910-687E861E123B}"/>
              </a:ext>
              <a:ext uri="{C183D7F6-B498-43B3-948B-1728B52AA6E4}">
                <adec:decorative xmlns:adec="http://schemas.microsoft.com/office/drawing/2017/decorative" val="1"/>
              </a:ext>
            </a:extLst>
          </p:cNvPr>
          <p:cNvSpPr>
            <a:spLocks noChangeAspect="1" noChangeArrowheads="1"/>
          </p:cNvSpPr>
          <p:nvPr/>
        </p:nvSpPr>
        <p:spPr bwMode="auto">
          <a:xfrm>
            <a:off x="8486405" y="118092"/>
            <a:ext cx="232945" cy="232945"/>
          </a:xfrm>
          <a:prstGeom prst="ellipse">
            <a:avLst/>
          </a:prstGeom>
          <a:solidFill>
            <a:srgbClr val="409E5F"/>
          </a:solidFill>
          <a:ln>
            <a:noFill/>
          </a:ln>
        </p:spPr>
        <p:txBody>
          <a:bodyPr vert="horz" wrap="square" lIns="0" tIns="0" rIns="0" bIns="0" numCol="1" anchor="ctr" anchorCtr="0" compatLnSpc="1">
            <a:prstTxWarp prst="textNoShape">
              <a:avLst/>
            </a:prstTxWarp>
          </a:bodyPr>
          <a:lstStyle/>
          <a:p>
            <a:pPr algn="ctr"/>
            <a:r>
              <a:rPr lang="en-US" sz="924" dirty="0">
                <a:sym typeface="Georgia" panose="02040502050405020303" pitchFamily="18" charset="0"/>
              </a:rPr>
              <a:t>3</a:t>
            </a:r>
          </a:p>
        </p:txBody>
      </p:sp>
      <p:sp>
        <p:nvSpPr>
          <p:cNvPr id="5" name="Title 4"/>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Recommend removing DES 18-Month Review</a:t>
            </a:r>
          </a:p>
        </p:txBody>
      </p:sp>
      <p:sp>
        <p:nvSpPr>
          <p:cNvPr id="13" name="TextBox 12">
            <a:extLst>
              <a:ext uri="{FF2B5EF4-FFF2-40B4-BE49-F238E27FC236}">
                <a16:creationId xmlns:a16="http://schemas.microsoft.com/office/drawing/2014/main" id="{C31E1100-4734-46FB-98C2-51EBDBACF14B}"/>
              </a:ext>
            </a:extLst>
          </p:cNvPr>
          <p:cNvSpPr txBox="1"/>
          <p:nvPr/>
        </p:nvSpPr>
        <p:spPr>
          <a:xfrm>
            <a:off x="630000" y="1292326"/>
            <a:ext cx="5267880"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Options to manage DES 18-Month Review (detail)</a:t>
            </a:r>
          </a:p>
        </p:txBody>
      </p:sp>
      <p:graphicFrame>
        <p:nvGraphicFramePr>
          <p:cNvPr id="4" name="Table 3"/>
          <p:cNvGraphicFramePr>
            <a:graphicFrameLocks noGrp="1"/>
          </p:cNvGraphicFramePr>
          <p:nvPr/>
        </p:nvGraphicFramePr>
        <p:xfrm>
          <a:off x="630000" y="1529086"/>
          <a:ext cx="11020886" cy="3942080"/>
        </p:xfrm>
        <a:graphic>
          <a:graphicData uri="http://schemas.openxmlformats.org/drawingml/2006/table">
            <a:tbl>
              <a:tblPr firstRow="1" firstCol="1">
                <a:tableStyleId>{2D5ABB26-0587-4C30-8999-92F81FD0307C}</a:tableStyleId>
              </a:tblPr>
              <a:tblGrid>
                <a:gridCol w="1480886">
                  <a:extLst>
                    <a:ext uri="{9D8B030D-6E8A-4147-A177-3AD203B41FA5}">
                      <a16:colId xmlns:a16="http://schemas.microsoft.com/office/drawing/2014/main" val="20001"/>
                    </a:ext>
                  </a:extLst>
                </a:gridCol>
                <a:gridCol w="1908000">
                  <a:extLst>
                    <a:ext uri="{9D8B030D-6E8A-4147-A177-3AD203B41FA5}">
                      <a16:colId xmlns:a16="http://schemas.microsoft.com/office/drawing/2014/main" val="2097246573"/>
                    </a:ext>
                  </a:extLst>
                </a:gridCol>
                <a:gridCol w="1908000">
                  <a:extLst>
                    <a:ext uri="{9D8B030D-6E8A-4147-A177-3AD203B41FA5}">
                      <a16:colId xmlns:a16="http://schemas.microsoft.com/office/drawing/2014/main" val="3827869891"/>
                    </a:ext>
                  </a:extLst>
                </a:gridCol>
                <a:gridCol w="1908000">
                  <a:extLst>
                    <a:ext uri="{9D8B030D-6E8A-4147-A177-3AD203B41FA5}">
                      <a16:colId xmlns:a16="http://schemas.microsoft.com/office/drawing/2014/main" val="20004"/>
                    </a:ext>
                  </a:extLst>
                </a:gridCol>
                <a:gridCol w="1908000">
                  <a:extLst>
                    <a:ext uri="{9D8B030D-6E8A-4147-A177-3AD203B41FA5}">
                      <a16:colId xmlns:a16="http://schemas.microsoft.com/office/drawing/2014/main" val="1414746296"/>
                    </a:ext>
                  </a:extLst>
                </a:gridCol>
                <a:gridCol w="1908000">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200" b="0" i="0" u="none" kern="1200" spc="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Maintain current approach</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Conduct as a file assessment</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Nudge providers to request</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rPr>
                        <a:t>Target using analytics</a:t>
                      </a: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200" b="0" i="0" u="none" kern="1200" spc="0" dirty="0">
                          <a:solidFill>
                            <a:srgbClr val="275D38"/>
                          </a:solidFill>
                          <a:effectLst/>
                          <a:latin typeface="+mn-lt"/>
                          <a:sym typeface="Georgia" panose="02040502050405020303" pitchFamily="18" charset="0"/>
                        </a:rPr>
                        <a:t>Remove </a:t>
                      </a:r>
                      <a:br>
                        <a:rPr lang="en-AU" sz="1200" b="0" i="0" u="none" kern="1200" spc="0" dirty="0">
                          <a:solidFill>
                            <a:srgbClr val="275D38"/>
                          </a:solidFill>
                          <a:effectLst/>
                          <a:latin typeface="+mn-lt"/>
                          <a:sym typeface="Georgia" panose="02040502050405020303" pitchFamily="18" charset="0"/>
                        </a:rPr>
                      </a:br>
                      <a:r>
                        <a:rPr lang="en-AU" sz="1200" b="0" i="0" u="none" kern="1200" spc="0" dirty="0">
                          <a:solidFill>
                            <a:srgbClr val="275D38"/>
                          </a:solidFill>
                          <a:effectLst/>
                          <a:latin typeface="+mn-lt"/>
                          <a:sym typeface="Georgia" panose="02040502050405020303" pitchFamily="18" charset="0"/>
                        </a:rPr>
                        <a:t>18-Month Review</a:t>
                      </a:r>
                      <a:endParaRPr lang="en-US" sz="1200" b="0" i="0" u="none" kern="1200" spc="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Description</a:t>
                      </a:r>
                    </a:p>
                  </a:txBody>
                  <a:tcPr marL="45720" marR="45720">
                    <a:lnT w="12700" cap="flat" cmpd="sng" algn="ctr">
                      <a:solidFill>
                        <a:schemeClr val="accent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Keep 18-Month Review process. Streamline ESAt paperwork for these ESAts</a:t>
                      </a:r>
                    </a:p>
                  </a:txBody>
                  <a:tcPr marL="45720" marR="45720">
                    <a:lnT w="12700" cap="flat" cmpd="sng" algn="ctr">
                      <a:solidFill>
                        <a:schemeClr val="accent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err="1">
                          <a:solidFill>
                            <a:srgbClr val="000000">
                              <a:lumMod val="100000"/>
                            </a:srgbClr>
                          </a:solidFill>
                          <a:effectLst/>
                          <a:latin typeface="+mn-lt"/>
                          <a:sym typeface="Georgia" panose="02040502050405020303" pitchFamily="18" charset="0"/>
                        </a:rPr>
                        <a:t>ESAt</a:t>
                      </a:r>
                      <a:r>
                        <a:rPr lang="en-US" sz="1000" b="0" i="0" u="none" kern="1200" spc="0" dirty="0">
                          <a:solidFill>
                            <a:srgbClr val="000000">
                              <a:lumMod val="100000"/>
                            </a:srgbClr>
                          </a:solidFill>
                          <a:effectLst/>
                          <a:latin typeface="+mn-lt"/>
                          <a:sym typeface="Georgia" panose="02040502050405020303" pitchFamily="18" charset="0"/>
                        </a:rPr>
                        <a:t> conducted via a file assessment</a:t>
                      </a:r>
                    </a:p>
                  </a:txBody>
                  <a:tcPr marL="45720" marR="45720">
                    <a:lnT w="12700" cap="flat" cmpd="sng" algn="ctr">
                      <a:solidFill>
                        <a:schemeClr val="accent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SA prompts provider at 18 months about whether a review is beneficial</a:t>
                      </a:r>
                    </a:p>
                  </a:txBody>
                  <a:tcPr marL="45720" marR="45720">
                    <a:lnT w="12700" cap="flat" cmpd="sng" algn="ctr">
                      <a:solidFill>
                        <a:schemeClr val="accent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effectLst/>
                          <a:latin typeface="+mn-lt"/>
                          <a:sym typeface="Georgia" panose="02040502050405020303" pitchFamily="18" charset="0"/>
                        </a:rPr>
                        <a:t>Target reviews at cohorts most likely to change program (e.g. existing referral for another stream)</a:t>
                      </a:r>
                    </a:p>
                  </a:txBody>
                  <a:tcPr marL="45720" marR="45720">
                    <a:lnT w="12700" cap="flat" cmpd="sng" algn="ctr">
                      <a:solidFill>
                        <a:schemeClr val="accent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effectLst/>
                          <a:latin typeface="+mn-lt"/>
                          <a:sym typeface="Georgia" panose="02040502050405020303" pitchFamily="18" charset="0"/>
                        </a:rPr>
                        <a:t>Remove the 18 Month-Review (providers can still initiate COCR </a:t>
                      </a:r>
                      <a:r>
                        <a:rPr lang="en-US" sz="1000" b="0" i="0" u="none" kern="1200" spc="0" dirty="0" err="1">
                          <a:solidFill>
                            <a:srgbClr val="000000">
                              <a:lumMod val="100000"/>
                            </a:srgbClr>
                          </a:solidFill>
                          <a:effectLst/>
                          <a:latin typeface="+mn-lt"/>
                          <a:sym typeface="Georgia" panose="02040502050405020303" pitchFamily="18" charset="0"/>
                        </a:rPr>
                        <a:t>ESAt</a:t>
                      </a:r>
                      <a:r>
                        <a:rPr lang="en-US" sz="1000" b="0" i="0" u="none" kern="1200" spc="0" dirty="0">
                          <a:solidFill>
                            <a:srgbClr val="000000">
                              <a:lumMod val="100000"/>
                            </a:srgbClr>
                          </a:solidFill>
                          <a:effectLst/>
                          <a:latin typeface="+mn-lt"/>
                          <a:sym typeface="Georgia" panose="02040502050405020303" pitchFamily="18" charset="0"/>
                        </a:rPr>
                        <a:t>)</a:t>
                      </a:r>
                    </a:p>
                  </a:txBody>
                  <a:tcPr marL="45720" marR="45720">
                    <a:lnT w="12700" cap="flat" cmpd="sng" algn="ctr">
                      <a:solidFill>
                        <a:schemeClr val="accent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2403717760"/>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Improves participant experience</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No</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Yes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Yes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Yes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Yes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227815783"/>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Enables participants to exit DES after 18m</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Yes</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endParaRPr lang="en-US" sz="1000" b="0" i="0" u="none" kern="1200" spc="0" dirty="0">
                        <a:solidFill>
                          <a:srgbClr val="000000"/>
                        </a:solidFill>
                        <a:effectLst/>
                        <a:latin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solidFill>
                          <a:effectLst/>
                          <a:latin typeface="+mn-lt"/>
                          <a:sym typeface="Georgia" panose="02040502050405020303" pitchFamily="18" charset="0"/>
                        </a:rPr>
                        <a:t>Partially</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solidFill>
                          <a:effectLst/>
                          <a:latin typeface="+mn-lt"/>
                          <a:sym typeface="Georgia" panose="02040502050405020303" pitchFamily="18" charset="0"/>
                        </a:rPr>
                        <a:t>Partially</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solidFill>
                          <a:effectLst/>
                          <a:latin typeface="+mn-lt"/>
                          <a:sym typeface="Georgia" panose="02040502050405020303" pitchFamily="18" charset="0"/>
                        </a:rPr>
                        <a:t> Mostly</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solidFill>
                          <a:effectLst/>
                          <a:latin typeface="+mn-lt"/>
                          <a:sym typeface="Georgia" panose="02040502050405020303" pitchFamily="18" charset="0"/>
                        </a:rPr>
                        <a:t>No</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1150803506"/>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Impact on DES caseload and expenditure</a:t>
                      </a:r>
                      <a:r>
                        <a:rPr lang="en-US" sz="1000" b="1" i="0" u="none" baseline="30000" dirty="0">
                          <a:solidFill>
                            <a:schemeClr val="bg1"/>
                          </a:solidFill>
                          <a:effectLst/>
                          <a:latin typeface="+mn-lt"/>
                          <a:sym typeface="Georgia" panose="02040502050405020303" pitchFamily="18" charset="0"/>
                        </a:rPr>
                        <a:t>1</a:t>
                      </a:r>
                      <a:endParaRPr lang="en-US" sz="1000" b="1" i="0" u="none" dirty="0">
                        <a:solidFill>
                          <a:schemeClr val="bg1"/>
                        </a:solidFill>
                        <a:effectLst/>
                        <a:latin typeface="+mn-lt"/>
                        <a:sym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Negligible volume and cost increase</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endParaRPr lang="en-US" sz="1000" b="0" i="0" u="none" kern="1200" spc="0" dirty="0">
                        <a:solidFill>
                          <a:srgbClr val="000000"/>
                        </a:solidFill>
                        <a:effectLst/>
                        <a:latin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caseload by ~250</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cost by ~$1.5m</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caseload by ~100</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cost by ~$600k</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caseload by ~100</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cost by ~$600k</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endParaRPr lang="en-US" sz="1000" b="0" i="0" u="none" kern="1200" spc="0" dirty="0">
                        <a:solidFill>
                          <a:srgbClr val="000000"/>
                        </a:solidFill>
                        <a:effectLst/>
                        <a:latin typeface="+mn-lt"/>
                        <a:sym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caseload by ~500</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Increase cost by ~$3m</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3710100318"/>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Impact on ESAt effort</a:t>
                      </a:r>
                      <a:r>
                        <a:rPr lang="en-US" sz="1000" b="1" i="0" u="none" baseline="30000" dirty="0">
                          <a:solidFill>
                            <a:schemeClr val="bg1"/>
                          </a:solidFill>
                          <a:effectLst/>
                          <a:latin typeface="+mn-lt"/>
                          <a:sym typeface="Georgia" panose="02040502050405020303" pitchFamily="18" charset="0"/>
                        </a:rPr>
                        <a:t>2,3</a:t>
                      </a:r>
                      <a:endParaRPr lang="en-US" sz="1000" b="1" i="0" u="none" dirty="0">
                        <a:solidFill>
                          <a:schemeClr val="bg1"/>
                        </a:solidFill>
                        <a:effectLst/>
                        <a:latin typeface="+mn-lt"/>
                        <a:sym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Limited reduction in assessor work effort</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solidFill>
                          <a:effectLst/>
                          <a:latin typeface="+mn-lt"/>
                          <a:sym typeface="Georgia" panose="02040502050405020303" pitchFamily="18" charset="0"/>
                        </a:rPr>
                        <a:t>Reduce by ~$1.5m</a:t>
                      </a:r>
                      <a:br>
                        <a:rPr lang="en-US" sz="1000" b="0" i="0" u="none" kern="1200" spc="0" dirty="0">
                          <a:solidFill>
                            <a:srgbClr val="000000"/>
                          </a:solidFill>
                          <a:effectLst/>
                          <a:latin typeface="+mn-lt"/>
                          <a:sym typeface="Georgia" panose="02040502050405020303" pitchFamily="18" charset="0"/>
                        </a:rPr>
                      </a:br>
                      <a:r>
                        <a:rPr lang="en-US" sz="1000" b="0" i="0" u="none" kern="1200" spc="0" dirty="0">
                          <a:solidFill>
                            <a:srgbClr val="000000"/>
                          </a:solidFill>
                          <a:effectLst/>
                          <a:latin typeface="+mn-lt"/>
                          <a:sym typeface="Georgia" panose="02040502050405020303" pitchFamily="18" charset="0"/>
                        </a:rPr>
                        <a:t>(40 per cent reduction in effort per ESAt)</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Reduce by ~$2.3m</a:t>
                      </a:r>
                      <a:br>
                        <a:rPr lang="en-US" sz="1000" b="0" i="0" u="none" kern="1200" spc="0" dirty="0">
                          <a:solidFill>
                            <a:srgbClr val="000000"/>
                          </a:solidFill>
                          <a:effectLst/>
                          <a:latin typeface="+mn-lt"/>
                          <a:sym typeface="Georgia" panose="02040502050405020303" pitchFamily="18" charset="0"/>
                        </a:rPr>
                      </a:br>
                      <a:r>
                        <a:rPr lang="en-US" sz="1000" b="0" i="0" u="none" kern="1200" spc="0" dirty="0">
                          <a:solidFill>
                            <a:srgbClr val="000000"/>
                          </a:solidFill>
                          <a:effectLst/>
                          <a:latin typeface="+mn-lt"/>
                          <a:sym typeface="Georgia" panose="02040502050405020303" pitchFamily="18" charset="0"/>
                        </a:rPr>
                        <a:t>(60 per cent reduction in volumes)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Reduce by ~$2.3m</a:t>
                      </a:r>
                      <a:br>
                        <a:rPr lang="en-US" sz="1000" b="0" i="0" u="none" kern="1200" spc="0" dirty="0">
                          <a:solidFill>
                            <a:srgbClr val="000000"/>
                          </a:solidFill>
                          <a:effectLst/>
                          <a:latin typeface="+mn-lt"/>
                          <a:sym typeface="Georgia" panose="02040502050405020303" pitchFamily="18" charset="0"/>
                        </a:rPr>
                      </a:br>
                      <a:r>
                        <a:rPr lang="en-US" sz="1000" b="0" i="0" u="none" kern="1200" spc="0" dirty="0">
                          <a:solidFill>
                            <a:srgbClr val="000000"/>
                          </a:solidFill>
                          <a:effectLst/>
                          <a:latin typeface="+mn-lt"/>
                          <a:sym typeface="Georgia" panose="02040502050405020303" pitchFamily="18" charset="0"/>
                        </a:rPr>
                        <a:t>(60 per cent reduction in volumes)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Reduce by ~$3m (80 per cent reduction in volumes)</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1033608634"/>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Implemented within current framework</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No change to current DES Grant Agreement</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No change to current </a:t>
                      </a:r>
                      <a:br>
                        <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br>
                      <a:r>
                        <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DES Grant Agreement</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Requires change to current DES Grant Agreement</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Requires change to current DES Grant Agreement</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solidFill>
                          <a:effectLst/>
                          <a:latin typeface="+mn-lt"/>
                          <a:sym typeface="Georgia" panose="02040502050405020303" pitchFamily="18" charset="0"/>
                        </a:rPr>
                        <a:t>Requires change to current DES Grant Agreement</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2061855066"/>
                  </a:ext>
                </a:extLst>
              </a:tr>
              <a:tr h="0">
                <a:tc>
                  <a:txBody>
                    <a:bodyPr/>
                    <a:lstStyle/>
                    <a:p>
                      <a:pPr marL="0" marR="0" indent="0" algn="l" rtl="0" fontAlgn="auto" hangingPunct="1">
                        <a:lnSpc>
                          <a:spcPct val="100000"/>
                        </a:lnSpc>
                        <a:spcBef>
                          <a:spcPts val="0"/>
                        </a:spcBef>
                        <a:spcAft>
                          <a:spcPts val="0"/>
                        </a:spcAft>
                      </a:pPr>
                      <a:r>
                        <a:rPr lang="en-US" sz="1000" b="1" i="0" u="none" dirty="0">
                          <a:solidFill>
                            <a:schemeClr val="bg1"/>
                          </a:solidFill>
                          <a:effectLst/>
                          <a:latin typeface="+mn-lt"/>
                          <a:sym typeface="Georgia" panose="02040502050405020303" pitchFamily="18" charset="0"/>
                        </a:rPr>
                        <a:t>Overall recommendation</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solidFill>
                      <a:srgbClr val="275D38"/>
                    </a:solid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effectLst/>
                          <a:latin typeface="+mn-lt"/>
                          <a:sym typeface="Georgia" panose="02040502050405020303" pitchFamily="18" charset="0"/>
                        </a:rPr>
                        <a:t>Not recommended</a:t>
                      </a:r>
                    </a:p>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endParaRPr lang="en-US" sz="1000" b="0" i="0" u="none" kern="1200" spc="0" dirty="0">
                        <a:solidFill>
                          <a:srgbClr val="000000">
                            <a:lumMod val="100000"/>
                          </a:srgbClr>
                        </a:solidFill>
                        <a:effectLst/>
                        <a:latin typeface="Georgia" panose="02040502050405020303" pitchFamily="18" charset="0"/>
                      </a:endParaRP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rgbClr val="000000">
                              <a:lumMod val="100000"/>
                            </a:srgbClr>
                          </a:solidFill>
                          <a:effectLst/>
                          <a:latin typeface="+mn-lt"/>
                          <a:sym typeface="Georgia" panose="02040502050405020303" pitchFamily="18" charset="0"/>
                        </a:rPr>
                        <a:t>Viable alternative (e.g. if providers do not agree)</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ctr"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effectLst/>
                          <a:latin typeface="+mn-lt"/>
                          <a:sym typeface="Georgia" panose="02040502050405020303" pitchFamily="18" charset="0"/>
                        </a:rPr>
                        <a:t>Viable alternative (in combination)</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effectLst/>
                          <a:latin typeface="+mn-lt"/>
                          <a:sym typeface="Georgia" panose="02040502050405020303" pitchFamily="18" charset="0"/>
                        </a:rPr>
                        <a:t>Viable alternative (in combination)</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noFill/>
                  </a:tcPr>
                </a:tc>
                <a:tc>
                  <a:txBody>
                    <a:bodyPr/>
                    <a:lstStyle/>
                    <a:p>
                      <a:pPr marL="164592" marR="0" lvl="1" indent="-162000" algn="l" defTabSz="914400" rtl="0" eaLnBrk="1" fontAlgn="auto" latinLnBrk="0" hangingPunct="1">
                        <a:lnSpc>
                          <a:spcPct val="100000"/>
                        </a:lnSpc>
                        <a:spcBef>
                          <a:spcPts val="20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effectLst/>
                          <a:latin typeface="+mn-lt"/>
                          <a:sym typeface="Georgia" panose="02040502050405020303" pitchFamily="18" charset="0"/>
                        </a:rPr>
                        <a:t>Recommended</a:t>
                      </a:r>
                    </a:p>
                  </a:txBody>
                  <a:tcPr marL="45720" marR="45720">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tcPr>
                </a:tc>
                <a:extLst>
                  <a:ext uri="{0D108BD9-81ED-4DB2-BD59-A6C34878D82A}">
                    <a16:rowId xmlns:a16="http://schemas.microsoft.com/office/drawing/2014/main" val="3930339675"/>
                  </a:ext>
                </a:extLst>
              </a:tr>
            </a:tbl>
          </a:graphicData>
        </a:graphic>
      </p:graphicFrame>
      <p:pic>
        <p:nvPicPr>
          <p:cNvPr id="3" name="Picture 2" descr="Recommended is remove 18-Month Review">
            <a:extLst>
              <a:ext uri="{FF2B5EF4-FFF2-40B4-BE49-F238E27FC236}">
                <a16:creationId xmlns:a16="http://schemas.microsoft.com/office/drawing/2014/main" id="{9E33D245-F264-4EA2-9622-143507045058}"/>
              </a:ext>
            </a:extLst>
          </p:cNvPr>
          <p:cNvPicPr>
            <a:picLocks noChangeAspect="1"/>
          </p:cNvPicPr>
          <p:nvPr/>
        </p:nvPicPr>
        <p:blipFill>
          <a:blip r:embed="rId8"/>
          <a:stretch>
            <a:fillRect/>
          </a:stretch>
        </p:blipFill>
        <p:spPr>
          <a:xfrm>
            <a:off x="9682071" y="1477640"/>
            <a:ext cx="2029630" cy="4272776"/>
          </a:xfrm>
          <a:prstGeom prst="rect">
            <a:avLst/>
          </a:prstGeom>
        </p:spPr>
      </p:pic>
      <p:sp>
        <p:nvSpPr>
          <p:cNvPr id="7" name="ee4pFootnotes">
            <a:extLst>
              <a:ext uri="{FF2B5EF4-FFF2-40B4-BE49-F238E27FC236}">
                <a16:creationId xmlns:a16="http://schemas.microsoft.com/office/drawing/2014/main" id="{2B230583-F58C-49C9-B04F-7600B2D711D4}"/>
              </a:ext>
            </a:extLst>
          </p:cNvPr>
          <p:cNvSpPr>
            <a:spLocks noChangeArrowheads="1"/>
          </p:cNvSpPr>
          <p:nvPr/>
        </p:nvSpPr>
        <p:spPr bwMode="auto">
          <a:xfrm>
            <a:off x="630000" y="6005942"/>
            <a:ext cx="10197834"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Assumes increased caseload results in $750 service fee per participant per quarter  2.  Assumes 18m Review ESAts require 70% of the effort of a standard medical ESAt  3. Assumes $223 cost per ESAt  based on 2012-13 data: assessment appropriations of $86.3m, assessment proportions of 10% ESAt, 55.5% medical ESAt, 34.5% </a:t>
            </a:r>
            <a:r>
              <a:rPr lang="en-US" sz="1000" dirty="0" err="1">
                <a:solidFill>
                  <a:srgbClr val="7F7F7F">
                    <a:lumMod val="100000"/>
                  </a:srgbClr>
                </a:solidFill>
                <a:sym typeface="Georgia" panose="02040502050405020303" pitchFamily="18" charset="0"/>
              </a:rPr>
              <a:t>JCA</a:t>
            </a:r>
            <a:r>
              <a:rPr lang="en-US" sz="1000" dirty="0">
                <a:solidFill>
                  <a:srgbClr val="7F7F7F">
                    <a:lumMod val="100000"/>
                  </a:srgbClr>
                </a:solidFill>
                <a:sym typeface="Georgia" panose="02040502050405020303" pitchFamily="18" charset="0"/>
              </a:rPr>
              <a:t>, task times of 47min, 69min and 106.5min respectively. Total assessment volume of 334,394 assessments</a:t>
            </a:r>
          </a:p>
          <a:p>
            <a:pPr>
              <a:lnSpc>
                <a:spcPct val="90000"/>
              </a:lnSpc>
            </a:pPr>
            <a:r>
              <a:rPr lang="en-US" sz="1000" dirty="0">
                <a:solidFill>
                  <a:srgbClr val="7F7F7F">
                    <a:lumMod val="100000"/>
                  </a:srgbClr>
                </a:solidFill>
                <a:sym typeface="Georgia" panose="02040502050405020303" pitchFamily="18" charset="0"/>
              </a:rPr>
              <a:t>Source: DSS Data; </a:t>
            </a:r>
            <a:r>
              <a:rPr lang="en-US" sz="1000" dirty="0" err="1">
                <a:solidFill>
                  <a:srgbClr val="7F7F7F">
                    <a:lumMod val="100000"/>
                  </a:srgbClr>
                </a:solidFill>
                <a:sym typeface="Georgia" panose="02040502050405020303" pitchFamily="18" charset="0"/>
              </a:rPr>
              <a:t>DEEWR</a:t>
            </a:r>
            <a:r>
              <a:rPr lang="en-US" sz="1000" dirty="0">
                <a:solidFill>
                  <a:srgbClr val="7F7F7F">
                    <a:lumMod val="100000"/>
                  </a:srgbClr>
                </a:solidFill>
                <a:sym typeface="Georgia" panose="02040502050405020303" pitchFamily="18" charset="0"/>
              </a:rPr>
              <a:t> DHS ESAt Case Study 2012-13; BCG Analysis</a:t>
            </a:r>
          </a:p>
        </p:txBody>
      </p:sp>
    </p:spTree>
    <p:extLst>
      <p:ext uri="{BB962C8B-B14F-4D97-AF65-F5344CB8AC3E}">
        <p14:creationId xmlns:p14="http://schemas.microsoft.com/office/powerpoint/2010/main" val="304598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227"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vert="horz"/>
          <a:lstStyle/>
          <a:p>
            <a:r>
              <a:rPr lang="en-US" dirty="0">
                <a:solidFill>
                  <a:srgbClr val="FF9221"/>
                </a:solidFill>
                <a:latin typeface="+mj-lt"/>
                <a:sym typeface="Georgia" panose="02040502050405020303" pitchFamily="18" charset="0"/>
              </a:rPr>
              <a:t>Section 2.2</a:t>
            </a:r>
            <a:br>
              <a:rPr lang="en-US" dirty="0">
                <a:latin typeface="+mj-lt"/>
                <a:sym typeface="Georgia" panose="02040502050405020303" pitchFamily="18" charset="0"/>
              </a:rPr>
            </a:br>
            <a:r>
              <a:rPr lang="en-US" dirty="0">
                <a:latin typeface="+mj-lt"/>
                <a:sym typeface="Georgia" panose="02040502050405020303" pitchFamily="18" charset="0"/>
              </a:rPr>
              <a:t>ESAt triaging</a:t>
            </a:r>
          </a:p>
        </p:txBody>
      </p:sp>
      <p:sp>
        <p:nvSpPr>
          <p:cNvPr id="47" name="TextBox 46">
            <a:extLst>
              <a:ext uri="{FF2B5EF4-FFF2-40B4-BE49-F238E27FC236}">
                <a16:creationId xmlns:a16="http://schemas.microsoft.com/office/drawing/2014/main" id="{293187C5-E332-4159-8BBB-C29B9FDF72AF}"/>
              </a:ext>
            </a:extLst>
          </p:cNvPr>
          <p:cNvSpPr txBox="1"/>
          <p:nvPr/>
        </p:nvSpPr>
        <p:spPr>
          <a:xfrm>
            <a:off x="5733316" y="439632"/>
            <a:ext cx="5696684" cy="3303468"/>
          </a:xfrm>
          <a:prstGeom prst="rect">
            <a:avLst/>
          </a:prstGeom>
          <a:noFill/>
        </p:spPr>
        <p:txBody>
          <a:bodyPr wrap="square" lIns="0" tIns="0" rIns="0" bIns="0" rtlCol="0" anchor="t">
            <a:spAutoFit/>
          </a:bodyPr>
          <a:lstStyle/>
          <a:p>
            <a:pPr>
              <a:spcBef>
                <a:spcPts val="400"/>
              </a:spcBef>
            </a:pPr>
            <a:r>
              <a:rPr lang="en-US" sz="1600" b="1" dirty="0">
                <a:solidFill>
                  <a:srgbClr val="275D38"/>
                </a:solidFill>
                <a:sym typeface="Georgia" panose="02040502050405020303" pitchFamily="18" charset="0"/>
              </a:rPr>
              <a:t>Observations</a:t>
            </a:r>
            <a:endParaRPr lang="en-US" sz="1600" dirty="0">
              <a:solidFill>
                <a:srgbClr val="275D38"/>
              </a:solidFill>
              <a:sym typeface="Georgia" panose="02040502050405020303" pitchFamily="18" charset="0"/>
            </a:endParaRPr>
          </a:p>
          <a:p>
            <a:pPr>
              <a:spcBef>
                <a:spcPts val="400"/>
              </a:spcBef>
            </a:pPr>
            <a:r>
              <a:rPr lang="en-US" sz="1400" dirty="0">
                <a:solidFill>
                  <a:srgbClr val="275D38"/>
                </a:solidFill>
                <a:sym typeface="Georgia" panose="02040502050405020303" pitchFamily="18" charset="0"/>
              </a:rPr>
              <a:t>ESAt triaging process has changed since COVID-19, new automations are being introduced</a:t>
            </a:r>
          </a:p>
          <a:p>
            <a:pPr marL="324000" lvl="1" indent="-216000">
              <a:spcBef>
                <a:spcPts val="400"/>
              </a:spcBef>
              <a:buClr>
                <a:srgbClr val="275D38">
                  <a:lumMod val="100000"/>
                </a:srgbClr>
              </a:buClr>
              <a:buSzPct val="100000"/>
              <a:buFont typeface="Trebuchet MS" panose="020B0603020202020204" pitchFamily="34" charset="0"/>
              <a:buChar char="•"/>
            </a:pPr>
            <a:r>
              <a:rPr lang="en-US" sz="1400" dirty="0">
                <a:solidFill>
                  <a:srgbClr val="000000"/>
                </a:solidFill>
                <a:sym typeface="Georgia" panose="02040502050405020303" pitchFamily="18" charset="0"/>
              </a:rPr>
              <a:t>Pre-</a:t>
            </a:r>
            <a:r>
              <a:rPr lang="en-US" sz="1400" dirty="0" err="1">
                <a:solidFill>
                  <a:srgbClr val="000000"/>
                </a:solidFill>
                <a:sym typeface="Georgia" panose="02040502050405020303" pitchFamily="18" charset="0"/>
              </a:rPr>
              <a:t>COVID</a:t>
            </a:r>
            <a:r>
              <a:rPr lang="en-US" sz="1400" dirty="0">
                <a:solidFill>
                  <a:srgbClr val="000000"/>
                </a:solidFill>
                <a:sym typeface="Georgia" panose="02040502050405020303" pitchFamily="18" charset="0"/>
              </a:rPr>
              <a:t>, triaging was conducted during the participation interview and through subsequent manual processes</a:t>
            </a:r>
          </a:p>
          <a:p>
            <a:pPr marL="324000" lvl="1" indent="-216000">
              <a:spcBef>
                <a:spcPts val="400"/>
              </a:spcBef>
              <a:buClr>
                <a:srgbClr val="275D38">
                  <a:lumMod val="100000"/>
                </a:srgbClr>
              </a:buClr>
              <a:buSzPct val="100000"/>
              <a:buFont typeface="Trebuchet MS" panose="020B0603020202020204" pitchFamily="34" charset="0"/>
              <a:buChar char="•"/>
            </a:pPr>
            <a:r>
              <a:rPr lang="en-US" sz="1400" dirty="0">
                <a:solidFill>
                  <a:srgbClr val="000000"/>
                </a:solidFill>
                <a:sym typeface="Georgia" panose="02040502050405020303" pitchFamily="18" charset="0"/>
              </a:rPr>
              <a:t>Post-</a:t>
            </a:r>
            <a:r>
              <a:rPr lang="en-US" sz="1400" dirty="0" err="1">
                <a:solidFill>
                  <a:srgbClr val="000000"/>
                </a:solidFill>
                <a:sym typeface="Georgia" panose="02040502050405020303" pitchFamily="18" charset="0"/>
              </a:rPr>
              <a:t>COVID</a:t>
            </a:r>
            <a:r>
              <a:rPr lang="en-US" sz="1400" dirty="0">
                <a:solidFill>
                  <a:srgbClr val="000000"/>
                </a:solidFill>
                <a:sym typeface="Georgia" panose="02040502050405020303" pitchFamily="18" charset="0"/>
              </a:rPr>
              <a:t>, the </a:t>
            </a:r>
            <a:r>
              <a:rPr lang="en-US" sz="1400" dirty="0" err="1">
                <a:solidFill>
                  <a:srgbClr val="000000"/>
                </a:solidFill>
                <a:sym typeface="Georgia" panose="02040502050405020303" pitchFamily="18" charset="0"/>
              </a:rPr>
              <a:t>JSCI</a:t>
            </a:r>
            <a:r>
              <a:rPr lang="en-US" sz="1400" dirty="0">
                <a:solidFill>
                  <a:srgbClr val="000000"/>
                </a:solidFill>
                <a:sym typeface="Georgia" panose="02040502050405020303" pitchFamily="18" charset="0"/>
              </a:rPr>
              <a:t> is now conducted online by the participant. This means triaging effort previously performed during the participation interview must occur through other means</a:t>
            </a:r>
          </a:p>
          <a:p>
            <a:pPr marL="324000" lvl="1" indent="-216000">
              <a:spcBef>
                <a:spcPts val="400"/>
              </a:spcBef>
              <a:buClr>
                <a:srgbClr val="275D38">
                  <a:lumMod val="100000"/>
                </a:srgbClr>
              </a:buClr>
              <a:buSzPct val="100000"/>
              <a:buFont typeface="Trebuchet MS" panose="020B0603020202020204" pitchFamily="34" charset="0"/>
              <a:buChar char="•"/>
            </a:pPr>
            <a:r>
              <a:rPr lang="en-US" sz="1400" dirty="0">
                <a:solidFill>
                  <a:srgbClr val="000000"/>
                </a:solidFill>
                <a:sym typeface="Georgia" panose="02040502050405020303" pitchFamily="18" charset="0"/>
              </a:rPr>
              <a:t>Parts of this process have recently become automated through </a:t>
            </a:r>
            <a:r>
              <a:rPr lang="en-US" sz="1400" dirty="0">
                <a:solidFill>
                  <a:schemeClr val="tx1">
                    <a:lumMod val="100000"/>
                  </a:schemeClr>
                </a:solidFill>
                <a:sym typeface="Georgia" panose="02040502050405020303" pitchFamily="18" charset="0"/>
              </a:rPr>
              <a:t>the introduction of a tool called "</a:t>
            </a:r>
            <a:r>
              <a:rPr lang="en-US" sz="1400" dirty="0" err="1">
                <a:solidFill>
                  <a:schemeClr val="tx1">
                    <a:lumMod val="100000"/>
                  </a:schemeClr>
                </a:solidFill>
                <a:sym typeface="Georgia" panose="02040502050405020303" pitchFamily="18" charset="0"/>
              </a:rPr>
              <a:t>Screeni</a:t>
            </a:r>
            <a:r>
              <a:rPr lang="en-US" sz="1400" dirty="0">
                <a:solidFill>
                  <a:schemeClr val="tx1">
                    <a:lumMod val="100000"/>
                  </a:schemeClr>
                </a:solidFill>
                <a:sym typeface="Georgia" panose="02040502050405020303" pitchFamily="18" charset="0"/>
              </a:rPr>
              <a:t> Bot", which is undergoing Business Verification Testing</a:t>
            </a:r>
          </a:p>
          <a:p>
            <a:pPr marL="324000" lvl="1" indent="-216000">
              <a:spcBef>
                <a:spcPts val="400"/>
              </a:spcBef>
              <a:buClr>
                <a:srgbClr val="275D38">
                  <a:lumMod val="100000"/>
                </a:srgbClr>
              </a:buClr>
              <a:buSzPct val="100000"/>
              <a:buFont typeface="Trebuchet MS" panose="020B0603020202020204" pitchFamily="34" charset="0"/>
              <a:buChar char="•"/>
            </a:pPr>
            <a:r>
              <a:rPr lang="en-AU" sz="1400" dirty="0">
                <a:solidFill>
                  <a:schemeClr val="tx1">
                    <a:lumMod val="100000"/>
                  </a:schemeClr>
                </a:solidFill>
                <a:sym typeface="Georgia" panose="02040502050405020303" pitchFamily="18" charset="0"/>
              </a:rPr>
              <a:t>While BCG has not reviewed the operations of this tool, there are clear benefits to automation and it has been welcomed by Services Australia staff</a:t>
            </a:r>
          </a:p>
        </p:txBody>
      </p:sp>
      <p:sp>
        <p:nvSpPr>
          <p:cNvPr id="33" name="TextBox 32">
            <a:extLst>
              <a:ext uri="{FF2B5EF4-FFF2-40B4-BE49-F238E27FC236}">
                <a16:creationId xmlns:a16="http://schemas.microsoft.com/office/drawing/2014/main" id="{057F0C4E-4FCB-4670-B9D3-462ED96A8BD3}"/>
              </a:ext>
            </a:extLst>
          </p:cNvPr>
          <p:cNvSpPr txBox="1"/>
          <p:nvPr/>
        </p:nvSpPr>
        <p:spPr>
          <a:xfrm>
            <a:off x="5733316" y="4215552"/>
            <a:ext cx="5696684" cy="2123658"/>
          </a:xfrm>
          <a:prstGeom prst="rect">
            <a:avLst/>
          </a:prstGeom>
          <a:noFill/>
        </p:spPr>
        <p:txBody>
          <a:bodyPr wrap="square" lIns="0" tIns="0" rIns="0" bIns="0" rtlCol="0" anchor="t">
            <a:spAutoFit/>
          </a:bodyPr>
          <a:lstStyle/>
          <a:p>
            <a:pPr>
              <a:spcBef>
                <a:spcPts val="400"/>
              </a:spcBef>
            </a:pPr>
            <a:r>
              <a:rPr lang="en-US" sz="1600" b="1" dirty="0">
                <a:solidFill>
                  <a:srgbClr val="275D38"/>
                </a:solidFill>
                <a:sym typeface="Georgia" panose="02040502050405020303" pitchFamily="18" charset="0"/>
              </a:rPr>
              <a:t>Recommendations</a:t>
            </a:r>
          </a:p>
          <a:p>
            <a:pPr marL="407700" lvl="1" indent="-342900">
              <a:spcBef>
                <a:spcPts val="400"/>
              </a:spcBef>
              <a:buClr>
                <a:srgbClr val="275D38">
                  <a:lumMod val="100000"/>
                </a:srgbClr>
              </a:buClr>
              <a:buSzPct val="100000"/>
              <a:buFont typeface="+mj-lt"/>
              <a:buAutoNum type="arabicPeriod" startAt="5"/>
            </a:pPr>
            <a:r>
              <a:rPr lang="en-AU" sz="1400" dirty="0">
                <a:solidFill>
                  <a:srgbClr val="000000">
                    <a:lumMod val="100000"/>
                  </a:srgbClr>
                </a:solidFill>
                <a:sym typeface="Georgia" panose="02040502050405020303" pitchFamily="18" charset="0"/>
              </a:rPr>
              <a:t>Continue improving the accuracy and efficiency of ESAt referrals triggered by the online </a:t>
            </a:r>
            <a:r>
              <a:rPr lang="en-AU" sz="1400" dirty="0" err="1">
                <a:solidFill>
                  <a:srgbClr val="000000">
                    <a:lumMod val="100000"/>
                  </a:srgbClr>
                </a:solidFill>
                <a:sym typeface="Georgia" panose="02040502050405020303" pitchFamily="18" charset="0"/>
              </a:rPr>
              <a:t>JSCI</a:t>
            </a:r>
            <a:r>
              <a:rPr lang="en-AU" sz="1400" dirty="0">
                <a:solidFill>
                  <a:srgbClr val="000000">
                    <a:lumMod val="100000"/>
                  </a:srgbClr>
                </a:solidFill>
                <a:sym typeface="Georgia" panose="02040502050405020303" pitchFamily="18" charset="0"/>
              </a:rPr>
              <a:t>. This could include adding new questions to the </a:t>
            </a:r>
            <a:r>
              <a:rPr lang="en-AU" sz="1400" dirty="0" err="1">
                <a:solidFill>
                  <a:srgbClr val="000000">
                    <a:lumMod val="100000"/>
                  </a:srgbClr>
                </a:solidFill>
                <a:sym typeface="Georgia" panose="02040502050405020303" pitchFamily="18" charset="0"/>
              </a:rPr>
              <a:t>JSCI</a:t>
            </a:r>
            <a:r>
              <a:rPr lang="en-AU" sz="1400" dirty="0">
                <a:solidFill>
                  <a:srgbClr val="000000">
                    <a:lumMod val="100000"/>
                  </a:srgbClr>
                </a:solidFill>
                <a:sym typeface="Georgia" panose="02040502050405020303" pitchFamily="18" charset="0"/>
              </a:rPr>
              <a:t>, or an alternative screening process</a:t>
            </a:r>
          </a:p>
          <a:p>
            <a:pPr marL="407700" lvl="1" indent="-342900">
              <a:spcBef>
                <a:spcPts val="400"/>
              </a:spcBef>
              <a:buClr>
                <a:srgbClr val="275D38">
                  <a:lumMod val="100000"/>
                </a:srgbClr>
              </a:buClr>
              <a:buSzPct val="100000"/>
              <a:buFont typeface="+mj-lt"/>
              <a:buAutoNum type="arabicPeriod" startAt="5"/>
            </a:pPr>
            <a:r>
              <a:rPr lang="en-US" sz="1400" dirty="0">
                <a:solidFill>
                  <a:srgbClr val="000000">
                    <a:lumMod val="100000"/>
                  </a:srgbClr>
                </a:solidFill>
                <a:sym typeface="Georgia" panose="02040502050405020303" pitchFamily="18" charset="0"/>
              </a:rPr>
              <a:t>Ensure the "</a:t>
            </a:r>
            <a:r>
              <a:rPr lang="en-US" sz="1400" dirty="0" err="1">
                <a:solidFill>
                  <a:srgbClr val="000000">
                    <a:lumMod val="100000"/>
                  </a:srgbClr>
                </a:solidFill>
                <a:sym typeface="Georgia" panose="02040502050405020303" pitchFamily="18" charset="0"/>
              </a:rPr>
              <a:t>Screeni</a:t>
            </a:r>
            <a:r>
              <a:rPr lang="en-US" sz="1400" dirty="0">
                <a:solidFill>
                  <a:srgbClr val="000000">
                    <a:lumMod val="100000"/>
                  </a:srgbClr>
                </a:solidFill>
                <a:sym typeface="Georgia" panose="02040502050405020303" pitchFamily="18" charset="0"/>
              </a:rPr>
              <a:t> Bot" automation is effective and integrates well within current operations (including passing Business Verification Testing). This should include ongoing auditing and recalibration </a:t>
            </a:r>
          </a:p>
          <a:p>
            <a:pPr marL="407700" lvl="1" indent="-342900">
              <a:spcBef>
                <a:spcPts val="400"/>
              </a:spcBef>
              <a:buClr>
                <a:srgbClr val="275D38">
                  <a:lumMod val="100000"/>
                </a:srgbClr>
              </a:buClr>
              <a:buSzPct val="100000"/>
              <a:buFont typeface="+mj-lt"/>
              <a:buAutoNum type="arabicPeriod" startAt="5"/>
            </a:pPr>
            <a:r>
              <a:rPr lang="en-AU" sz="1400" dirty="0">
                <a:solidFill>
                  <a:srgbClr val="000000">
                    <a:lumMod val="100000"/>
                  </a:srgbClr>
                </a:solidFill>
                <a:sym typeface="Georgia" panose="02040502050405020303" pitchFamily="18" charset="0"/>
              </a:rPr>
              <a:t>As already planned by Services Australia, continue to build out complementary automations for ESAt booking and report writing</a:t>
            </a:r>
          </a:p>
        </p:txBody>
      </p:sp>
      <p:sp>
        <p:nvSpPr>
          <p:cNvPr id="8" name="ee4pFootnotes">
            <a:extLst>
              <a:ext uri="{FF2B5EF4-FFF2-40B4-BE49-F238E27FC236}">
                <a16:creationId xmlns:a16="http://schemas.microsoft.com/office/drawing/2014/main" id="{2B97A072-4B3D-414D-951B-255D00F1D789}"/>
              </a:ext>
            </a:extLst>
          </p:cNvPr>
          <p:cNvSpPr>
            <a:spLocks noChangeArrowheads="1"/>
          </p:cNvSpPr>
          <p:nvPr/>
        </p:nvSpPr>
        <p:spPr bwMode="auto">
          <a:xfrm>
            <a:off x="4409520" y="6421441"/>
            <a:ext cx="61200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BCG analysis</a:t>
            </a:r>
          </a:p>
        </p:txBody>
      </p:sp>
      <p:grpSp>
        <p:nvGrpSpPr>
          <p:cNvPr id="7" name="Group 6">
            <a:extLst>
              <a:ext uri="{C183D7F6-B498-43B3-948B-1728B52AA6E4}">
                <adec:decorative xmlns:adec="http://schemas.microsoft.com/office/drawing/2017/decorative" val="1"/>
              </a:ext>
            </a:extLst>
          </p:cNvPr>
          <p:cNvGrpSpPr/>
          <p:nvPr/>
        </p:nvGrpSpPr>
        <p:grpSpPr>
          <a:xfrm>
            <a:off x="4551980" y="4292400"/>
            <a:ext cx="869363" cy="869363"/>
            <a:chOff x="4551980" y="4292400"/>
            <a:chExt cx="869363" cy="869363"/>
          </a:xfrm>
        </p:grpSpPr>
        <p:sp>
          <p:nvSpPr>
            <p:cNvPr id="26" name="Oval 25">
              <a:extLst>
                <a:ext uri="{FF2B5EF4-FFF2-40B4-BE49-F238E27FC236}">
                  <a16:creationId xmlns:a16="http://schemas.microsoft.com/office/drawing/2014/main" id="{72793F2E-C4D9-4DBC-AE12-E850856ECBD5}"/>
                </a:ext>
              </a:extLst>
            </p:cNvPr>
            <p:cNvSpPr/>
            <p:nvPr/>
          </p:nvSpPr>
          <p:spPr>
            <a:xfrm>
              <a:off x="4551980" y="4292400"/>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37" name="bcgIcons_Scalable">
              <a:extLst>
                <a:ext uri="{FF2B5EF4-FFF2-40B4-BE49-F238E27FC236}">
                  <a16:creationId xmlns:a16="http://schemas.microsoft.com/office/drawing/2014/main" id="{6BF677C1-D2D5-41C5-88E3-1583EA239FD2}"/>
                </a:ext>
              </a:extLst>
            </p:cNvPr>
            <p:cNvGrpSpPr>
              <a:grpSpLocks noChangeAspect="1"/>
            </p:cNvGrpSpPr>
            <p:nvPr/>
          </p:nvGrpSpPr>
          <p:grpSpPr bwMode="auto">
            <a:xfrm>
              <a:off x="4675886" y="4416017"/>
              <a:ext cx="621552" cy="622128"/>
              <a:chOff x="1682" y="0"/>
              <a:chExt cx="4316" cy="4320"/>
            </a:xfrm>
          </p:grpSpPr>
          <p:sp>
            <p:nvSpPr>
              <p:cNvPr id="38" name="AutoShape 18">
                <a:extLst>
                  <a:ext uri="{FF2B5EF4-FFF2-40B4-BE49-F238E27FC236}">
                    <a16:creationId xmlns:a16="http://schemas.microsoft.com/office/drawing/2014/main" id="{B79471A8-E5C9-430C-801F-9673F62712B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9" name="Freeform 20">
                <a:extLst>
                  <a:ext uri="{FF2B5EF4-FFF2-40B4-BE49-F238E27FC236}">
                    <a16:creationId xmlns:a16="http://schemas.microsoft.com/office/drawing/2014/main" id="{69ED7D60-C569-4A31-93CE-8FA88AB9319C}"/>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0" name="Freeform 21">
                <a:extLst>
                  <a:ext uri="{FF2B5EF4-FFF2-40B4-BE49-F238E27FC236}">
                    <a16:creationId xmlns:a16="http://schemas.microsoft.com/office/drawing/2014/main" id="{23553FDF-C1F6-452B-85FC-1380BD8AE9C0}"/>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nvGrpSpPr>
          <p:cNvPr id="27" name="Group 26">
            <a:extLst>
              <a:ext uri="{FF2B5EF4-FFF2-40B4-BE49-F238E27FC236}">
                <a16:creationId xmlns:a16="http://schemas.microsoft.com/office/drawing/2014/main" id="{51A01ED7-C7F9-41E0-8622-39733D3B43D5}"/>
              </a:ext>
              <a:ext uri="{C183D7F6-B498-43B3-948B-1728B52AA6E4}">
                <adec:decorative xmlns:adec="http://schemas.microsoft.com/office/drawing/2017/decorative" val="1"/>
              </a:ext>
            </a:extLst>
          </p:cNvPr>
          <p:cNvGrpSpPr/>
          <p:nvPr/>
        </p:nvGrpSpPr>
        <p:grpSpPr>
          <a:xfrm>
            <a:off x="5733316" y="3808150"/>
            <a:ext cx="5237018" cy="306171"/>
            <a:chOff x="6178019" y="3940591"/>
            <a:chExt cx="5237018" cy="306171"/>
          </a:xfrm>
        </p:grpSpPr>
        <p:cxnSp>
          <p:nvCxnSpPr>
            <p:cNvPr id="28" name="Straight Connector 27">
              <a:extLst>
                <a:ext uri="{FF2B5EF4-FFF2-40B4-BE49-F238E27FC236}">
                  <a16:creationId xmlns:a16="http://schemas.microsoft.com/office/drawing/2014/main" id="{DD29419B-284B-4D5D-86FC-77A57DDC273C}"/>
                </a:ext>
              </a:extLst>
            </p:cNvPr>
            <p:cNvCxnSpPr/>
            <p:nvPr/>
          </p:nvCxnSpPr>
          <p:spPr>
            <a:xfrm rot="5400000">
              <a:off x="8796528" y="1475168"/>
              <a:ext cx="0" cy="5237018"/>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378711D-7705-4258-ADBB-92A17668188C}"/>
                </a:ext>
              </a:extLst>
            </p:cNvPr>
            <p:cNvGrpSpPr/>
            <p:nvPr/>
          </p:nvGrpSpPr>
          <p:grpSpPr>
            <a:xfrm rot="5400000">
              <a:off x="8643443" y="3940222"/>
              <a:ext cx="306171" cy="306910"/>
              <a:chOff x="5937564" y="3833745"/>
              <a:chExt cx="306171" cy="306910"/>
            </a:xfrm>
          </p:grpSpPr>
          <p:sp>
            <p:nvSpPr>
              <p:cNvPr id="30" name="Freeform 94">
                <a:extLst>
                  <a:ext uri="{FF2B5EF4-FFF2-40B4-BE49-F238E27FC236}">
                    <a16:creationId xmlns:a16="http://schemas.microsoft.com/office/drawing/2014/main" id="{E7D1EB52-9F02-407B-873D-79F3C4E730FE}"/>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31" name="Freeform 95">
                <a:extLst>
                  <a:ext uri="{FF2B5EF4-FFF2-40B4-BE49-F238E27FC236}">
                    <a16:creationId xmlns:a16="http://schemas.microsoft.com/office/drawing/2014/main" id="{23C0EE58-C93A-4C8B-A6C3-7DBE0BB93235}"/>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grpSp>
        <p:nvGrpSpPr>
          <p:cNvPr id="6" name="Group 5">
            <a:extLst>
              <a:ext uri="{C183D7F6-B498-43B3-948B-1728B52AA6E4}">
                <adec:decorative xmlns:adec="http://schemas.microsoft.com/office/drawing/2017/decorative" val="1"/>
              </a:ext>
            </a:extLst>
          </p:cNvPr>
          <p:cNvGrpSpPr/>
          <p:nvPr/>
        </p:nvGrpSpPr>
        <p:grpSpPr>
          <a:xfrm>
            <a:off x="4551980" y="439632"/>
            <a:ext cx="869363" cy="869363"/>
            <a:chOff x="4551980" y="439632"/>
            <a:chExt cx="869363" cy="869363"/>
          </a:xfrm>
        </p:grpSpPr>
        <p:sp>
          <p:nvSpPr>
            <p:cNvPr id="25" name="Oval 24">
              <a:extLst>
                <a:ext uri="{FF2B5EF4-FFF2-40B4-BE49-F238E27FC236}">
                  <a16:creationId xmlns:a16="http://schemas.microsoft.com/office/drawing/2014/main" id="{54690B6B-E58A-4A44-869E-F8A558D6994F}"/>
                </a:ext>
              </a:extLst>
            </p:cNvPr>
            <p:cNvSpPr/>
            <p:nvPr/>
          </p:nvSpPr>
          <p:spPr>
            <a:xfrm>
              <a:off x="4551980" y="439632"/>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32" name="bcgIcons_MagnifyingGlassSearch">
              <a:extLst>
                <a:ext uri="{FF2B5EF4-FFF2-40B4-BE49-F238E27FC236}">
                  <a16:creationId xmlns:a16="http://schemas.microsoft.com/office/drawing/2014/main" id="{51E83065-3A16-49F4-8B78-F61C3FD98F45}"/>
                </a:ext>
              </a:extLst>
            </p:cNvPr>
            <p:cNvGrpSpPr>
              <a:grpSpLocks noChangeAspect="1"/>
            </p:cNvGrpSpPr>
            <p:nvPr/>
          </p:nvGrpSpPr>
          <p:grpSpPr bwMode="auto">
            <a:xfrm>
              <a:off x="4675886" y="563250"/>
              <a:ext cx="621551" cy="622127"/>
              <a:chOff x="1682" y="0"/>
              <a:chExt cx="4316" cy="4320"/>
            </a:xfrm>
          </p:grpSpPr>
          <p:sp>
            <p:nvSpPr>
              <p:cNvPr id="34" name="AutoShape 8">
                <a:extLst>
                  <a:ext uri="{FF2B5EF4-FFF2-40B4-BE49-F238E27FC236}">
                    <a16:creationId xmlns:a16="http://schemas.microsoft.com/office/drawing/2014/main" id="{7D2FEDDD-7D40-4DF2-A7EA-FF181A1DC91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5" name="Freeform 10">
                <a:extLst>
                  <a:ext uri="{FF2B5EF4-FFF2-40B4-BE49-F238E27FC236}">
                    <a16:creationId xmlns:a16="http://schemas.microsoft.com/office/drawing/2014/main" id="{5FE35341-1BA2-49F7-99C7-082CA419C2CA}"/>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6" name="Freeform 11">
                <a:extLst>
                  <a:ext uri="{FF2B5EF4-FFF2-40B4-BE49-F238E27FC236}">
                    <a16:creationId xmlns:a16="http://schemas.microsoft.com/office/drawing/2014/main" id="{D163C605-0DD4-4174-AAB8-634A1C5AA723}"/>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sp>
        <p:nvSpPr>
          <p:cNvPr id="20" name="NavigationTriangle">
            <a:extLst>
              <a:ext uri="{FF2B5EF4-FFF2-40B4-BE49-F238E27FC236}">
                <a16:creationId xmlns:a16="http://schemas.microsoft.com/office/drawing/2014/main" id="{3923C857-1ACA-4FB5-A8AF-9BA7D3663A5B}"/>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4" name="NavigationIcon">
            <a:extLst>
              <a:ext uri="{FF2B5EF4-FFF2-40B4-BE49-F238E27FC236}">
                <a16:creationId xmlns:a16="http://schemas.microsoft.com/office/drawing/2014/main" id="{7FBC60A1-03FC-4F13-9618-E0C62E7410B6}"/>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2.2</a:t>
            </a:r>
          </a:p>
        </p:txBody>
      </p:sp>
    </p:spTree>
    <p:custDataLst>
      <p:tags r:id="rId2"/>
    </p:custDataLst>
    <p:extLst>
      <p:ext uri="{BB962C8B-B14F-4D97-AF65-F5344CB8AC3E}">
        <p14:creationId xmlns:p14="http://schemas.microsoft.com/office/powerpoint/2010/main" val="1725260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51" name="think-cell Slide" r:id="rId7" imgW="473" imgH="473" progId="TCLayout.ActiveDocument.1">
                  <p:embed/>
                </p:oleObj>
              </mc:Choice>
              <mc:Fallback>
                <p:oleObj name="think-cell Slide" r:id="rId7" imgW="473" imgH="473" progId="TCLayout.ActiveDocument.1">
                  <p:embed/>
                  <p:pic>
                    <p:nvPic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NavigationTriangle">
            <a:extLst>
              <a:ext uri="{FF2B5EF4-FFF2-40B4-BE49-F238E27FC236}">
                <a16:creationId xmlns:a16="http://schemas.microsoft.com/office/drawing/2014/main" id="{EC54B0D9-E379-4FD6-AB70-6A25F57EA4BF}"/>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sym typeface="Georgia" panose="02040502050405020303" pitchFamily="18" charset="0"/>
            </a:endParaRPr>
          </a:p>
        </p:txBody>
      </p:sp>
      <p:sp>
        <p:nvSpPr>
          <p:cNvPr id="18" name="NavigationIcon">
            <a:extLst>
              <a:ext uri="{FF2B5EF4-FFF2-40B4-BE49-F238E27FC236}">
                <a16:creationId xmlns:a16="http://schemas.microsoft.com/office/drawing/2014/main" id="{25D1C842-399E-407A-9055-10D3F31159E2}"/>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2.2</a:t>
            </a:r>
          </a:p>
        </p:txBody>
      </p:sp>
      <p:sp>
        <p:nvSpPr>
          <p:cNvPr id="6" name="Title 5"/>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Triaging process is become increasingly automated, triaging during participation no longer occurs following the introduction of the digital </a:t>
            </a:r>
            <a:r>
              <a:rPr lang="en-US" dirty="0" err="1">
                <a:latin typeface="+mj-lt"/>
                <a:sym typeface="Georgia" panose="02040502050405020303" pitchFamily="18" charset="0"/>
              </a:rPr>
              <a:t>JSCI</a:t>
            </a:r>
            <a:endParaRPr lang="en-US" dirty="0">
              <a:latin typeface="+mj-lt"/>
              <a:sym typeface="Georgia" panose="02040502050405020303" pitchFamily="18" charset="0"/>
            </a:endParaRPr>
          </a:p>
        </p:txBody>
      </p:sp>
      <p:graphicFrame>
        <p:nvGraphicFramePr>
          <p:cNvPr id="47" name="Table 3">
            <a:extLst>
              <a:ext uri="{FF2B5EF4-FFF2-40B4-BE49-F238E27FC236}">
                <a16:creationId xmlns:a16="http://schemas.microsoft.com/office/drawing/2014/main" id="{A13FDB1C-38CC-4B97-B265-036F133847E8}"/>
              </a:ext>
            </a:extLst>
          </p:cNvPr>
          <p:cNvGraphicFramePr>
            <a:graphicFrameLocks noGrp="1"/>
          </p:cNvGraphicFramePr>
          <p:nvPr>
            <p:extLst>
              <p:ext uri="{D42A27DB-BD31-4B8C-83A1-F6EECF244321}">
                <p14:modId xmlns:p14="http://schemas.microsoft.com/office/powerpoint/2010/main" val="2118575260"/>
              </p:ext>
            </p:extLst>
          </p:nvPr>
        </p:nvGraphicFramePr>
        <p:xfrm>
          <a:off x="2234627" y="1541671"/>
          <a:ext cx="9408731" cy="4143594"/>
        </p:xfrm>
        <a:graphic>
          <a:graphicData uri="http://schemas.openxmlformats.org/drawingml/2006/table">
            <a:tbl>
              <a:tblPr firstRow="1" firstCol="1" bandRow="1">
                <a:tableStyleId>{2D5ABB26-0587-4C30-8999-92F81FD0307C}</a:tableStyleId>
              </a:tblPr>
              <a:tblGrid>
                <a:gridCol w="2669627">
                  <a:extLst>
                    <a:ext uri="{9D8B030D-6E8A-4147-A177-3AD203B41FA5}">
                      <a16:colId xmlns:a16="http://schemas.microsoft.com/office/drawing/2014/main" val="2270306195"/>
                    </a:ext>
                  </a:extLst>
                </a:gridCol>
                <a:gridCol w="3605049">
                  <a:extLst>
                    <a:ext uri="{9D8B030D-6E8A-4147-A177-3AD203B41FA5}">
                      <a16:colId xmlns:a16="http://schemas.microsoft.com/office/drawing/2014/main" val="2348870478"/>
                    </a:ext>
                  </a:extLst>
                </a:gridCol>
                <a:gridCol w="3134055">
                  <a:extLst>
                    <a:ext uri="{9D8B030D-6E8A-4147-A177-3AD203B41FA5}">
                      <a16:colId xmlns:a16="http://schemas.microsoft.com/office/drawing/2014/main" val="2046159786"/>
                    </a:ext>
                  </a:extLst>
                </a:gridCol>
              </a:tblGrid>
              <a:tr h="727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tx2"/>
                          </a:solidFill>
                          <a:sym typeface="Georgia" panose="02040502050405020303" pitchFamily="18" charset="0"/>
                        </a:rPr>
                        <a:t>ESAt</a:t>
                      </a:r>
                      <a:r>
                        <a:rPr lang="en-US" sz="1600" dirty="0">
                          <a:solidFill>
                            <a:schemeClr val="tx2"/>
                          </a:solidFill>
                          <a:sym typeface="Georgia" panose="02040502050405020303" pitchFamily="18" charset="0"/>
                        </a:rPr>
                        <a:t> trigger during </a:t>
                      </a:r>
                      <a:r>
                        <a:rPr lang="en-US" sz="1600" dirty="0" err="1">
                          <a:solidFill>
                            <a:schemeClr val="tx2"/>
                          </a:solidFill>
                          <a:sym typeface="Georgia" panose="02040502050405020303" pitchFamily="18" charset="0"/>
                        </a:rPr>
                        <a:t>JSCI</a:t>
                      </a:r>
                      <a:endParaRPr lang="en-US" sz="1600" dirty="0">
                        <a:solidFill>
                          <a:schemeClr val="tx2"/>
                        </a:solidFill>
                        <a:sym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2"/>
                        </a:solidFill>
                        <a:sym typeface="Georgia" panose="02040502050405020303" pitchFamily="18" charset="0"/>
                      </a:endParaRPr>
                    </a:p>
                  </a:txBody>
                  <a:tcPr anchor="b">
                    <a:lnT>
                      <a:noFill/>
                    </a:lnT>
                    <a:lnB w="9525" cap="flat" cmpd="sng" algn="ctr">
                      <a:no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Historical triaging was mostly manual</a:t>
                      </a:r>
                    </a:p>
                  </a:txBody>
                  <a:tcPr marL="45720" anchor="b">
                    <a:lnT>
                      <a:noFill/>
                    </a:lnT>
                    <a:lnB w="9525" cap="flat" cmpd="sng" algn="ctr">
                      <a:no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Changes underway to automate, impacted by digital JSCI</a:t>
                      </a:r>
                    </a:p>
                  </a:txBody>
                  <a:tcPr marL="45720" anchor="b">
                    <a:lnT>
                      <a:noFill/>
                    </a:lnT>
                    <a:lnB w="9525" cap="flat" cmpd="sng" algn="ctr">
                      <a:noFill/>
                      <a:prstDash val="sysDot"/>
                      <a:round/>
                      <a:headEnd type="none" w="med" len="med"/>
                      <a:tailEnd type="none" w="med" len="med"/>
                    </a:lnB>
                  </a:tcPr>
                </a:tc>
                <a:extLst>
                  <a:ext uri="{0D108BD9-81ED-4DB2-BD59-A6C34878D82A}">
                    <a16:rowId xmlns:a16="http://schemas.microsoft.com/office/drawing/2014/main" val="2884496875"/>
                  </a:ext>
                </a:extLst>
              </a:tr>
              <a:tr h="984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sym typeface="Georgia" panose="02040502050405020303" pitchFamily="18" charset="0"/>
                      </a:endParaRPr>
                    </a:p>
                  </a:txBody>
                  <a:tcPr>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Pre-COVID: During the participation interview, Services Australia officer determines whether to request an </a:t>
                      </a:r>
                      <a:r>
                        <a:rPr lang="en-US" sz="1100" kern="1200" dirty="0" err="1">
                          <a:solidFill>
                            <a:srgbClr val="000000"/>
                          </a:solidFill>
                          <a:latin typeface="+mn-lt"/>
                          <a:ea typeface="+mn-ea"/>
                          <a:cs typeface="+mn-cs"/>
                          <a:sym typeface="Georgia" panose="02040502050405020303" pitchFamily="18" charset="0"/>
                        </a:rPr>
                        <a:t>ESAt</a:t>
                      </a:r>
                      <a:r>
                        <a:rPr lang="en-US" sz="1100" kern="1200" dirty="0">
                          <a:solidFill>
                            <a:srgbClr val="000000"/>
                          </a:solidFill>
                          <a:latin typeface="+mn-lt"/>
                          <a:ea typeface="+mn-ea"/>
                          <a:cs typeface="+mn-cs"/>
                          <a:sym typeface="Georgia" panose="02040502050405020303" pitchFamily="18" charset="0"/>
                        </a:rPr>
                        <a:t> as a JSCI flag</a:t>
                      </a:r>
                    </a:p>
                    <a:p>
                      <a:pPr marL="594000" marR="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lumMod val="100000"/>
                            </a:srgbClr>
                          </a:solidFill>
                          <a:latin typeface="+mn-lt"/>
                          <a:ea typeface="+mn-ea"/>
                          <a:cs typeface="+mn-cs"/>
                          <a:sym typeface="Georgia" panose="02040502050405020303" pitchFamily="18" charset="0"/>
                        </a:rPr>
                        <a:t>E.g. reapply existing </a:t>
                      </a:r>
                      <a:r>
                        <a:rPr lang="en-US" sz="1100" kern="1200" dirty="0" err="1">
                          <a:solidFill>
                            <a:srgbClr val="000000">
                              <a:lumMod val="100000"/>
                            </a:srgbClr>
                          </a:solidFill>
                          <a:latin typeface="+mn-lt"/>
                          <a:ea typeface="+mn-ea"/>
                          <a:cs typeface="+mn-cs"/>
                          <a:sym typeface="Georgia" panose="02040502050405020303" pitchFamily="18" charset="0"/>
                        </a:rPr>
                        <a:t>ESAt</a:t>
                      </a:r>
                      <a:endParaRPr lang="en-US" sz="1100" kern="1200" dirty="0">
                        <a:solidFill>
                          <a:srgbClr val="000000">
                            <a:lumMod val="100000"/>
                          </a:srgbClr>
                        </a:solidFill>
                        <a:latin typeface="+mn-lt"/>
                        <a:ea typeface="+mn-ea"/>
                        <a:cs typeface="+mn-cs"/>
                        <a:sym typeface="Georgia" panose="02040502050405020303" pitchFamily="18" charset="0"/>
                      </a:endParaRPr>
                    </a:p>
                  </a:txBody>
                  <a:tcPr marL="45720">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Participation interview does not occur</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following introduction of the digital JSCI</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("Job Seeker Snapshot")</a:t>
                      </a:r>
                    </a:p>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Services Australia and DESE exploring improvements</a:t>
                      </a:r>
                    </a:p>
                  </a:txBody>
                  <a:tcPr marL="45720" marR="45720">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852332965"/>
                  </a:ext>
                </a:extLst>
              </a:tr>
              <a:tr h="937260">
                <a:tc>
                  <a:txBody>
                    <a:bodyPr/>
                    <a:lstStyle/>
                    <a:p>
                      <a:pPr algn="l">
                        <a:lnSpc>
                          <a:spcPct val="95000"/>
                        </a:lnSpc>
                      </a:pPr>
                      <a:endParaRPr lang="en-US" sz="1200" dirty="0">
                        <a:solidFill>
                          <a:schemeClr val="bg1"/>
                        </a:solidFill>
                        <a:sym typeface="Georgia" panose="02040502050405020303" pitchFamily="18" charset="0"/>
                      </a:endParaRPr>
                    </a:p>
                  </a:txBody>
                  <a:tcPr>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Confirm </a:t>
                      </a:r>
                      <a:r>
                        <a:rPr lang="en-US" sz="1100" kern="1200" dirty="0" err="1">
                          <a:solidFill>
                            <a:srgbClr val="000000"/>
                          </a:solidFill>
                          <a:latin typeface="+mn-lt"/>
                          <a:ea typeface="+mn-ea"/>
                          <a:cs typeface="+mn-cs"/>
                          <a:sym typeface="Georgia" panose="02040502050405020303" pitchFamily="18" charset="0"/>
                        </a:rPr>
                        <a:t>ESAt</a:t>
                      </a:r>
                      <a:r>
                        <a:rPr lang="en-US" sz="1100" kern="1200" dirty="0">
                          <a:solidFill>
                            <a:srgbClr val="000000"/>
                          </a:solidFill>
                          <a:latin typeface="+mn-lt"/>
                          <a:ea typeface="+mn-ea"/>
                          <a:cs typeface="+mn-cs"/>
                          <a:sym typeface="Georgia" panose="02040502050405020303" pitchFamily="18" charset="0"/>
                        </a:rPr>
                        <a:t> meets basic data-based medical rules</a:t>
                      </a:r>
                    </a:p>
                    <a:p>
                      <a:pPr marL="594000" marR="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lumMod val="100000"/>
                            </a:srgbClr>
                          </a:solidFill>
                          <a:latin typeface="+mn-lt"/>
                          <a:ea typeface="+mn-ea"/>
                          <a:cs typeface="+mn-cs"/>
                          <a:sym typeface="Georgia" panose="02040502050405020303" pitchFamily="18" charset="0"/>
                        </a:rPr>
                        <a:t>E.g. receives income support, deceased, etc.</a:t>
                      </a:r>
                    </a:p>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err="1">
                          <a:solidFill>
                            <a:srgbClr val="000000"/>
                          </a:solidFill>
                          <a:latin typeface="+mn-lt"/>
                          <a:ea typeface="+mn-ea"/>
                          <a:cs typeface="+mn-cs"/>
                          <a:sym typeface="Georgia" panose="02040502050405020303" pitchFamily="18" charset="0"/>
                        </a:rPr>
                        <a:t>Prioritise</a:t>
                      </a:r>
                      <a:r>
                        <a:rPr lang="en-US" sz="1100" kern="1200" dirty="0">
                          <a:solidFill>
                            <a:srgbClr val="000000"/>
                          </a:solidFill>
                          <a:latin typeface="+mn-lt"/>
                          <a:ea typeface="+mn-ea"/>
                          <a:cs typeface="+mn-cs"/>
                          <a:sym typeface="Georgia" panose="02040502050405020303" pitchFamily="18" charset="0"/>
                        </a:rPr>
                        <a:t> key participant segments for </a:t>
                      </a:r>
                      <a:r>
                        <a:rPr lang="en-US" sz="1100" kern="1200" dirty="0" err="1">
                          <a:solidFill>
                            <a:srgbClr val="000000"/>
                          </a:solidFill>
                          <a:latin typeface="+mn-lt"/>
                          <a:ea typeface="+mn-ea"/>
                          <a:cs typeface="+mn-cs"/>
                          <a:sym typeface="Georgia" panose="02040502050405020303" pitchFamily="18" charset="0"/>
                        </a:rPr>
                        <a:t>ESAt</a:t>
                      </a:r>
                      <a:r>
                        <a:rPr lang="en-US" sz="1100" kern="1200" dirty="0">
                          <a:solidFill>
                            <a:srgbClr val="000000"/>
                          </a:solidFill>
                          <a:latin typeface="+mn-lt"/>
                          <a:ea typeface="+mn-ea"/>
                          <a:cs typeface="+mn-cs"/>
                          <a:sym typeface="Georgia" panose="02040502050405020303" pitchFamily="18" charset="0"/>
                        </a:rPr>
                        <a:t> bookings e.g., homeless, domestic violence, etc.</a:t>
                      </a:r>
                    </a:p>
                  </a:txBody>
                  <a:tcPr marL="45720">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Automated </a:t>
                      </a:r>
                      <a:r>
                        <a:rPr lang="en-US" sz="1100" kern="1200" dirty="0" err="1">
                          <a:solidFill>
                            <a:srgbClr val="000000"/>
                          </a:solidFill>
                          <a:latin typeface="+mn-lt"/>
                          <a:ea typeface="+mn-ea"/>
                          <a:cs typeface="+mn-cs"/>
                          <a:sym typeface="Georgia" panose="02040502050405020303" pitchFamily="18" charset="0"/>
                        </a:rPr>
                        <a:t>by"Screeni</a:t>
                      </a:r>
                      <a:r>
                        <a:rPr lang="en-US" sz="1100" kern="1200" dirty="0">
                          <a:solidFill>
                            <a:srgbClr val="000000"/>
                          </a:solidFill>
                          <a:latin typeface="+mn-lt"/>
                          <a:ea typeface="+mn-ea"/>
                          <a:cs typeface="+mn-cs"/>
                          <a:sym typeface="Georgia" panose="02040502050405020303" pitchFamily="18" charset="0"/>
                        </a:rPr>
                        <a:t> Bot" introduced</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in early August (undergoing Business</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Verification Testing)</a:t>
                      </a:r>
                    </a:p>
                  </a:txBody>
                  <a:tcPr marL="45720" marR="45720">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2737824509"/>
                  </a:ext>
                </a:extLst>
              </a:tr>
              <a:tr h="957862">
                <a:tc>
                  <a:txBody>
                    <a:bodyPr/>
                    <a:lstStyle/>
                    <a:p>
                      <a:pPr algn="l">
                        <a:lnSpc>
                          <a:spcPct val="95000"/>
                        </a:lnSpc>
                      </a:pPr>
                      <a:endParaRPr lang="en-US" sz="1200" dirty="0">
                        <a:solidFill>
                          <a:prstClr val="white"/>
                        </a:solidFill>
                        <a:sym typeface="Georgia" panose="02040502050405020303" pitchFamily="18" charset="0"/>
                      </a:endParaRPr>
                    </a:p>
                  </a:txBody>
                  <a:tcPr>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Reviews participant's medical information to determine if an </a:t>
                      </a:r>
                      <a:r>
                        <a:rPr lang="en-US" sz="1100" kern="1200" dirty="0" err="1">
                          <a:solidFill>
                            <a:srgbClr val="000000"/>
                          </a:solidFill>
                          <a:latin typeface="+mn-lt"/>
                          <a:ea typeface="+mn-ea"/>
                          <a:cs typeface="+mn-cs"/>
                          <a:sym typeface="Georgia" panose="02040502050405020303" pitchFamily="18" charset="0"/>
                        </a:rPr>
                        <a:t>ESAt</a:t>
                      </a:r>
                      <a:r>
                        <a:rPr lang="en-US" sz="1100" kern="1200" dirty="0">
                          <a:solidFill>
                            <a:srgbClr val="000000"/>
                          </a:solidFill>
                          <a:latin typeface="+mn-lt"/>
                          <a:ea typeface="+mn-ea"/>
                          <a:cs typeface="+mn-cs"/>
                          <a:sym typeface="Georgia" panose="02040502050405020303" pitchFamily="18" charset="0"/>
                        </a:rPr>
                        <a:t> is required</a:t>
                      </a:r>
                    </a:p>
                    <a:p>
                      <a:pPr marL="594000" marR="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lumMod val="100000"/>
                            </a:srgbClr>
                          </a:solidFill>
                          <a:latin typeface="+mn-lt"/>
                          <a:ea typeface="+mn-ea"/>
                          <a:cs typeface="+mn-cs"/>
                          <a:sym typeface="Georgia" panose="02040502050405020303" pitchFamily="18" charset="0"/>
                        </a:rPr>
                        <a:t>E.g. medical information, conditions temporary, properly diagnosed, etc.</a:t>
                      </a:r>
                    </a:p>
                  </a:txBody>
                  <a:tcPr marL="45720" marT="0">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Partially automated by “</a:t>
                      </a:r>
                      <a:r>
                        <a:rPr lang="en-US" sz="1100" kern="1200" dirty="0" err="1">
                          <a:solidFill>
                            <a:srgbClr val="000000"/>
                          </a:solidFill>
                          <a:latin typeface="+mn-lt"/>
                          <a:ea typeface="+mn-ea"/>
                          <a:cs typeface="+mn-cs"/>
                          <a:sym typeface="Georgia" panose="02040502050405020303" pitchFamily="18" charset="0"/>
                        </a:rPr>
                        <a:t>Screeni</a:t>
                      </a:r>
                      <a:r>
                        <a:rPr lang="en-US" sz="1100" kern="1200" dirty="0">
                          <a:solidFill>
                            <a:srgbClr val="000000"/>
                          </a:solidFill>
                          <a:latin typeface="+mn-lt"/>
                          <a:ea typeface="+mn-ea"/>
                          <a:cs typeface="+mn-cs"/>
                          <a:sym typeface="Georgia" panose="02040502050405020303" pitchFamily="18" charset="0"/>
                        </a:rPr>
                        <a:t> Bot”</a:t>
                      </a:r>
                    </a:p>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Services Australia officers conduct</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exceptions handling for complex cases</a:t>
                      </a:r>
                    </a:p>
                  </a:txBody>
                  <a:tcPr marL="45720" marR="45720" marT="0">
                    <a:lnT w="9525" cap="flat" cmpd="sng" algn="ctr">
                      <a:noFill/>
                      <a:prstDash val="sysDot"/>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398017624"/>
                  </a:ext>
                </a:extLst>
              </a:tr>
              <a:tr h="536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sym typeface="Georgia" panose="02040502050405020303" pitchFamily="18" charset="0"/>
                      </a:endParaRPr>
                    </a:p>
                  </a:txBody>
                  <a:tcPr>
                    <a:lnT w="9525" cap="flat" cmpd="sng" algn="ctr">
                      <a:noFill/>
                      <a:prstDash val="sysDot"/>
                      <a:round/>
                      <a:headEnd type="none" w="med" len="med"/>
                      <a:tailEnd type="none" w="med" len="med"/>
                    </a:lnT>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Book an </a:t>
                      </a:r>
                      <a:r>
                        <a:rPr lang="en-US" sz="1100" kern="1200" dirty="0" err="1">
                          <a:solidFill>
                            <a:srgbClr val="000000"/>
                          </a:solidFill>
                          <a:latin typeface="+mn-lt"/>
                          <a:ea typeface="+mn-ea"/>
                          <a:cs typeface="+mn-cs"/>
                          <a:sym typeface="Georgia" panose="02040502050405020303" pitchFamily="18" charset="0"/>
                        </a:rPr>
                        <a:t>ESAt</a:t>
                      </a:r>
                      <a:r>
                        <a:rPr lang="en-US" sz="1100" kern="1200" dirty="0">
                          <a:solidFill>
                            <a:srgbClr val="000000"/>
                          </a:solidFill>
                          <a:latin typeface="+mn-lt"/>
                          <a:ea typeface="+mn-ea"/>
                          <a:cs typeface="+mn-cs"/>
                          <a:sym typeface="Georgia" panose="02040502050405020303" pitchFamily="18" charset="0"/>
                        </a:rPr>
                        <a:t> for participants who pass the</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triaging process</a:t>
                      </a:r>
                    </a:p>
                  </a:txBody>
                  <a:tcPr marL="45720" marT="0">
                    <a:lnT w="9525" cap="flat" cmpd="sng" algn="ctr">
                      <a:noFill/>
                      <a:prstDash val="sysDot"/>
                      <a:round/>
                      <a:headEnd type="none" w="med" len="med"/>
                      <a:tailEnd type="none" w="med" len="med"/>
                    </a:lnT>
                  </a:tcPr>
                </a:tc>
                <a:tc>
                  <a:txBody>
                    <a:bodyPr/>
                    <a:lstStyle/>
                    <a:p>
                      <a:pPr marL="226800" marR="0" lvl="1" indent="-1512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ea typeface="+mn-ea"/>
                          <a:cs typeface="+mn-cs"/>
                          <a:sym typeface="Georgia" panose="02040502050405020303" pitchFamily="18" charset="0"/>
                        </a:rPr>
                        <a:t>Automated booking of </a:t>
                      </a:r>
                      <a:r>
                        <a:rPr lang="en-US" sz="1100" kern="1200" dirty="0" err="1">
                          <a:solidFill>
                            <a:srgbClr val="000000"/>
                          </a:solidFill>
                          <a:latin typeface="+mn-lt"/>
                          <a:ea typeface="+mn-ea"/>
                          <a:cs typeface="+mn-cs"/>
                          <a:sym typeface="Georgia" panose="02040502050405020303" pitchFamily="18" charset="0"/>
                        </a:rPr>
                        <a:t>ESAts</a:t>
                      </a:r>
                      <a:r>
                        <a:rPr lang="en-US" sz="1100" kern="1200" dirty="0">
                          <a:solidFill>
                            <a:srgbClr val="000000"/>
                          </a:solidFill>
                          <a:latin typeface="+mn-lt"/>
                          <a:ea typeface="+mn-ea"/>
                          <a:cs typeface="+mn-cs"/>
                          <a:sym typeface="Georgia" panose="02040502050405020303" pitchFamily="18" charset="0"/>
                        </a:rPr>
                        <a:t> through</a:t>
                      </a:r>
                      <a:br>
                        <a:rPr lang="en-US" sz="1100" kern="1200" dirty="0">
                          <a:solidFill>
                            <a:srgbClr val="000000"/>
                          </a:solidFill>
                          <a:latin typeface="+mn-lt"/>
                          <a:ea typeface="+mn-ea"/>
                          <a:cs typeface="+mn-cs"/>
                          <a:sym typeface="Georgia" panose="02040502050405020303" pitchFamily="18" charset="0"/>
                        </a:rPr>
                      </a:br>
                      <a:r>
                        <a:rPr lang="en-US" sz="1100" kern="1200" dirty="0">
                          <a:solidFill>
                            <a:srgbClr val="000000"/>
                          </a:solidFill>
                          <a:latin typeface="+mn-lt"/>
                          <a:ea typeface="+mn-ea"/>
                          <a:cs typeface="+mn-cs"/>
                          <a:sym typeface="Georgia" panose="02040502050405020303" pitchFamily="18" charset="0"/>
                        </a:rPr>
                        <a:t>“Booky Bot” (expected 24 August)</a:t>
                      </a:r>
                    </a:p>
                  </a:txBody>
                  <a:tcPr marL="45720" marR="45720" marT="0">
                    <a:lnT w="9525" cap="flat" cmpd="sng" algn="ctr">
                      <a:noFill/>
                      <a:prstDash val="sysDot"/>
                      <a:round/>
                      <a:headEnd type="none" w="med" len="med"/>
                      <a:tailEnd type="none" w="med" len="med"/>
                    </a:lnT>
                  </a:tcPr>
                </a:tc>
                <a:extLst>
                  <a:ext uri="{0D108BD9-81ED-4DB2-BD59-A6C34878D82A}">
                    <a16:rowId xmlns:a16="http://schemas.microsoft.com/office/drawing/2014/main" val="1088821274"/>
                  </a:ext>
                </a:extLst>
              </a:tr>
            </a:tbl>
          </a:graphicData>
        </a:graphic>
      </p:graphicFrame>
      <p:sp>
        <p:nvSpPr>
          <p:cNvPr id="46" name="ee4pFootnotes">
            <a:extLst>
              <a:ext uri="{FF2B5EF4-FFF2-40B4-BE49-F238E27FC236}">
                <a16:creationId xmlns:a16="http://schemas.microsoft.com/office/drawing/2014/main" id="{625E92A5-52A6-4353-BEBB-C70DFA237EEB}"/>
              </a:ext>
            </a:extLst>
          </p:cNvPr>
          <p:cNvSpPr>
            <a:spLocks noChangeArrowheads="1"/>
          </p:cNvSpPr>
          <p:nvPr/>
        </p:nvSpPr>
        <p:spPr bwMode="auto">
          <a:xfrm>
            <a:off x="630000" y="6144442"/>
            <a:ext cx="10243740"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Includes </a:t>
            </a:r>
            <a:r>
              <a:rPr lang="en-US" sz="1000" dirty="0" err="1">
                <a:solidFill>
                  <a:srgbClr val="7F7F7F">
                    <a:lumMod val="100000"/>
                  </a:srgbClr>
                </a:solidFill>
                <a:sym typeface="Georgia" panose="02040502050405020303" pitchFamily="18" charset="0"/>
              </a:rPr>
              <a:t>JSCIs</a:t>
            </a:r>
            <a:r>
              <a:rPr lang="en-US" sz="1000" dirty="0">
                <a:solidFill>
                  <a:srgbClr val="7F7F7F">
                    <a:lumMod val="100000"/>
                  </a:srgbClr>
                </a:solidFill>
                <a:sym typeface="Georgia" panose="02040502050405020303" pitchFamily="18" charset="0"/>
              </a:rPr>
              <a:t> conducted by Services Australia due to registration or re-registration that result in an ESAt trigger. For </a:t>
            </a:r>
            <a:r>
              <a:rPr lang="en-US" sz="1000" dirty="0" err="1">
                <a:solidFill>
                  <a:srgbClr val="7F7F7F">
                    <a:lumMod val="100000"/>
                  </a:srgbClr>
                </a:solidFill>
                <a:sym typeface="Georgia" panose="02040502050405020303" pitchFamily="18" charset="0"/>
              </a:rPr>
              <a:t>JSCI</a:t>
            </a:r>
            <a:r>
              <a:rPr lang="en-US" sz="1000" dirty="0">
                <a:solidFill>
                  <a:srgbClr val="7F7F7F">
                    <a:lumMod val="100000"/>
                  </a:srgbClr>
                </a:solidFill>
                <a:sym typeface="Georgia" panose="02040502050405020303" pitchFamily="18" charset="0"/>
              </a:rPr>
              <a:t> and ESAt data between July 2018 and June 2020  </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2. From May 2020 to 5 August 2020. Based on data for DESE ESAts provided by Services Australia (57,104 ESAts received and 39,360 triaged as not being required)</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DESE Assessment, Services and Outcomes Branch; Services Australia Assessment Services Branch; BCG analysis</a:t>
            </a:r>
          </a:p>
        </p:txBody>
      </p:sp>
      <p:cxnSp>
        <p:nvCxnSpPr>
          <p:cNvPr id="48" name="Straight Connector 47">
            <a:extLst>
              <a:ext uri="{FF2B5EF4-FFF2-40B4-BE49-F238E27FC236}">
                <a16:creationId xmlns:a16="http://schemas.microsoft.com/office/drawing/2014/main" id="{EDBE3845-0C68-47AF-950D-5ADAA9AD96D9}"/>
              </a:ext>
              <a:ext uri="{C183D7F6-B498-43B3-948B-1728B52AA6E4}">
                <adec:decorative xmlns:adec="http://schemas.microsoft.com/office/drawing/2017/decorative" val="1"/>
              </a:ext>
            </a:extLst>
          </p:cNvPr>
          <p:cNvCxnSpPr>
            <a:cxnSpLocks/>
          </p:cNvCxnSpPr>
          <p:nvPr/>
        </p:nvCxnSpPr>
        <p:spPr>
          <a:xfrm>
            <a:off x="3189891" y="5048552"/>
            <a:ext cx="8419064" cy="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27F38EF-08C6-449F-8A4F-11A3FCB7DCF4}"/>
              </a:ext>
              <a:ext uri="{C183D7F6-B498-43B3-948B-1728B52AA6E4}">
                <adec:decorative xmlns:adec="http://schemas.microsoft.com/office/drawing/2017/decorative" val="1"/>
              </a:ext>
            </a:extLst>
          </p:cNvPr>
          <p:cNvCxnSpPr>
            <a:cxnSpLocks/>
          </p:cNvCxnSpPr>
          <p:nvPr/>
        </p:nvCxnSpPr>
        <p:spPr>
          <a:xfrm>
            <a:off x="2941051" y="4129065"/>
            <a:ext cx="8667904" cy="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93FA9F-42A8-40EF-9760-9192FFC67F83}"/>
              </a:ext>
              <a:ext uri="{C183D7F6-B498-43B3-948B-1728B52AA6E4}">
                <adec:decorative xmlns:adec="http://schemas.microsoft.com/office/drawing/2017/decorative" val="1"/>
              </a:ext>
            </a:extLst>
          </p:cNvPr>
          <p:cNvCxnSpPr>
            <a:cxnSpLocks/>
          </p:cNvCxnSpPr>
          <p:nvPr/>
        </p:nvCxnSpPr>
        <p:spPr>
          <a:xfrm>
            <a:off x="2623753" y="3234767"/>
            <a:ext cx="8985203" cy="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D35AA2-DBEF-4A49-B1EC-B8725F3D1F52}"/>
              </a:ext>
              <a:ext uri="{C183D7F6-B498-43B3-948B-1728B52AA6E4}">
                <adec:decorative xmlns:adec="http://schemas.microsoft.com/office/drawing/2017/decorative" val="1"/>
              </a:ext>
            </a:extLst>
          </p:cNvPr>
          <p:cNvCxnSpPr>
            <a:cxnSpLocks/>
          </p:cNvCxnSpPr>
          <p:nvPr/>
        </p:nvCxnSpPr>
        <p:spPr>
          <a:xfrm>
            <a:off x="1973165" y="2367761"/>
            <a:ext cx="0" cy="814524"/>
          </a:xfrm>
          <a:prstGeom prst="line">
            <a:avLst/>
          </a:prstGeom>
          <a:ln w="15875" cap="flat"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6AF4A7-ABBE-458C-9196-1462D51E2ACB}"/>
              </a:ext>
              <a:ext uri="{C183D7F6-B498-43B3-948B-1728B52AA6E4}">
                <adec:decorative xmlns:adec="http://schemas.microsoft.com/office/drawing/2017/decorative" val="1"/>
              </a:ext>
            </a:extLst>
          </p:cNvPr>
          <p:cNvCxnSpPr>
            <a:cxnSpLocks/>
          </p:cNvCxnSpPr>
          <p:nvPr/>
        </p:nvCxnSpPr>
        <p:spPr>
          <a:xfrm>
            <a:off x="1973165" y="3287249"/>
            <a:ext cx="0" cy="2603119"/>
          </a:xfrm>
          <a:prstGeom prst="line">
            <a:avLst/>
          </a:prstGeom>
          <a:ln w="15875" cap="flat"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AE51683C-B0A1-4ECB-B38C-6735EE2B7AF4}"/>
              </a:ext>
              <a:ext uri="{C183D7F6-B498-43B3-948B-1728B52AA6E4}">
                <adec:decorative xmlns:adec="http://schemas.microsoft.com/office/drawing/2017/decorative" val="1"/>
              </a:ext>
            </a:extLst>
          </p:cNvPr>
          <p:cNvGrpSpPr/>
          <p:nvPr/>
        </p:nvGrpSpPr>
        <p:grpSpPr>
          <a:xfrm>
            <a:off x="3097436" y="2055574"/>
            <a:ext cx="817957" cy="221926"/>
            <a:chOff x="3006634" y="2192099"/>
            <a:chExt cx="817957" cy="221926"/>
          </a:xfrm>
        </p:grpSpPr>
        <p:cxnSp>
          <p:nvCxnSpPr>
            <p:cNvPr id="63" name="Straight Connector 62">
              <a:extLst>
                <a:ext uri="{FF2B5EF4-FFF2-40B4-BE49-F238E27FC236}">
                  <a16:creationId xmlns:a16="http://schemas.microsoft.com/office/drawing/2014/main" id="{F70BC79B-BCCD-4DE6-9072-1F7C3C411994}"/>
                </a:ext>
              </a:extLst>
            </p:cNvPr>
            <p:cNvCxnSpPr>
              <a:cxnSpLocks/>
            </p:cNvCxnSpPr>
            <p:nvPr/>
          </p:nvCxnSpPr>
          <p:spPr>
            <a:xfrm flipV="1">
              <a:off x="3006634" y="2192099"/>
              <a:ext cx="0" cy="221926"/>
            </a:xfrm>
            <a:prstGeom prst="line">
              <a:avLst/>
            </a:prstGeom>
            <a:ln w="19050" cap="rnd">
              <a:solidFill>
                <a:schemeClr val="accent5">
                  <a:lumMod val="10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62B567B-71A9-419F-A087-48AAEAEE0E66}"/>
                </a:ext>
              </a:extLst>
            </p:cNvPr>
            <p:cNvCxnSpPr>
              <a:cxnSpLocks/>
            </p:cNvCxnSpPr>
            <p:nvPr/>
          </p:nvCxnSpPr>
          <p:spPr>
            <a:xfrm flipV="1">
              <a:off x="3415613" y="2192099"/>
              <a:ext cx="0" cy="221926"/>
            </a:xfrm>
            <a:prstGeom prst="line">
              <a:avLst/>
            </a:prstGeom>
            <a:ln w="19050" cap="rnd">
              <a:solidFill>
                <a:schemeClr val="accent5">
                  <a:lumMod val="10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474073B-ED4C-4134-99D0-5BCE69E2E616}"/>
                </a:ext>
              </a:extLst>
            </p:cNvPr>
            <p:cNvCxnSpPr>
              <a:cxnSpLocks/>
            </p:cNvCxnSpPr>
            <p:nvPr/>
          </p:nvCxnSpPr>
          <p:spPr>
            <a:xfrm flipV="1">
              <a:off x="3824591" y="2192099"/>
              <a:ext cx="0" cy="221926"/>
            </a:xfrm>
            <a:prstGeom prst="line">
              <a:avLst/>
            </a:prstGeom>
            <a:ln w="19050" cap="rnd">
              <a:solidFill>
                <a:schemeClr val="accent5">
                  <a:lumMod val="10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grpSp>
      <p:sp>
        <p:nvSpPr>
          <p:cNvPr id="68" name="Freeform 5">
            <a:extLst>
              <a:ext uri="{FF2B5EF4-FFF2-40B4-BE49-F238E27FC236}">
                <a16:creationId xmlns:a16="http://schemas.microsoft.com/office/drawing/2014/main" id="{81B2668F-0FD6-4EC0-B572-57DBD944FA19}"/>
              </a:ext>
              <a:ext uri="{C183D7F6-B498-43B3-948B-1728B52AA6E4}">
                <adec:decorative xmlns:adec="http://schemas.microsoft.com/office/drawing/2017/decorative" val="1"/>
              </a:ext>
            </a:extLst>
          </p:cNvPr>
          <p:cNvSpPr>
            <a:spLocks/>
          </p:cNvSpPr>
          <p:nvPr/>
        </p:nvSpPr>
        <p:spPr bwMode="auto">
          <a:xfrm>
            <a:off x="2162135" y="2367761"/>
            <a:ext cx="2688558" cy="814524"/>
          </a:xfrm>
          <a:custGeom>
            <a:avLst/>
            <a:gdLst>
              <a:gd name="T0" fmla="*/ 0 w 878"/>
              <a:gd name="T1" fmla="*/ 0 h 194"/>
              <a:gd name="T2" fmla="*/ 69 w 878"/>
              <a:gd name="T3" fmla="*/ 194 h 194"/>
              <a:gd name="T4" fmla="*/ 810 w 878"/>
              <a:gd name="T5" fmla="*/ 194 h 194"/>
              <a:gd name="T6" fmla="*/ 878 w 878"/>
              <a:gd name="T7" fmla="*/ 0 h 194"/>
              <a:gd name="T8" fmla="*/ 0 w 878"/>
              <a:gd name="T9" fmla="*/ 0 h 194"/>
            </a:gdLst>
            <a:ahLst/>
            <a:cxnLst>
              <a:cxn ang="0">
                <a:pos x="T0" y="T1"/>
              </a:cxn>
              <a:cxn ang="0">
                <a:pos x="T2" y="T3"/>
              </a:cxn>
              <a:cxn ang="0">
                <a:pos x="T4" y="T5"/>
              </a:cxn>
              <a:cxn ang="0">
                <a:pos x="T6" y="T7"/>
              </a:cxn>
              <a:cxn ang="0">
                <a:pos x="T8" y="T9"/>
              </a:cxn>
            </a:cxnLst>
            <a:rect l="0" t="0" r="r" b="b"/>
            <a:pathLst>
              <a:path w="878" h="194">
                <a:moveTo>
                  <a:pt x="0" y="0"/>
                </a:moveTo>
                <a:lnTo>
                  <a:pt x="69" y="194"/>
                </a:lnTo>
                <a:lnTo>
                  <a:pt x="810" y="194"/>
                </a:lnTo>
                <a:lnTo>
                  <a:pt x="878" y="0"/>
                </a:lnTo>
                <a:lnTo>
                  <a:pt x="0" y="0"/>
                </a:lnTo>
                <a:close/>
              </a:path>
            </a:pathLst>
          </a:custGeom>
          <a:solidFill>
            <a:srgbClr val="132E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400" dirty="0">
                <a:solidFill>
                  <a:schemeClr val="bg1"/>
                </a:solidFill>
                <a:sym typeface="Georgia" panose="02040502050405020303" pitchFamily="18" charset="0"/>
              </a:rPr>
              <a:t>Pre-</a:t>
            </a:r>
            <a:r>
              <a:rPr lang="en-US" sz="1400" dirty="0" err="1">
                <a:solidFill>
                  <a:schemeClr val="bg1"/>
                </a:solidFill>
                <a:sym typeface="Georgia" panose="02040502050405020303" pitchFamily="18" charset="0"/>
              </a:rPr>
              <a:t>COVID</a:t>
            </a:r>
            <a:r>
              <a:rPr lang="en-US" sz="1400" dirty="0">
                <a:solidFill>
                  <a:schemeClr val="bg1"/>
                </a:solidFill>
                <a:sym typeface="Georgia" panose="02040502050405020303" pitchFamily="18" charset="0"/>
              </a:rPr>
              <a:t> only:</a:t>
            </a:r>
            <a:r>
              <a:rPr lang="en-US" sz="1400" dirty="0">
                <a:solidFill>
                  <a:prstClr val="white"/>
                </a:solidFill>
                <a:sym typeface="Georgia" panose="02040502050405020303" pitchFamily="18" charset="0"/>
              </a:rPr>
              <a:t> request in </a:t>
            </a:r>
            <a:br>
              <a:rPr lang="en-US" sz="1400" dirty="0">
                <a:solidFill>
                  <a:prstClr val="white"/>
                </a:solidFill>
                <a:sym typeface="Georgia" panose="02040502050405020303" pitchFamily="18" charset="0"/>
              </a:rPr>
            </a:br>
            <a:r>
              <a:rPr lang="en-US" sz="1400" dirty="0">
                <a:solidFill>
                  <a:prstClr val="white"/>
                </a:solidFill>
                <a:sym typeface="Georgia" panose="02040502050405020303" pitchFamily="18" charset="0"/>
              </a:rPr>
              <a:t>participation interview</a:t>
            </a:r>
          </a:p>
        </p:txBody>
      </p:sp>
      <p:sp>
        <p:nvSpPr>
          <p:cNvPr id="69" name="Oval 20">
            <a:extLst>
              <a:ext uri="{FF2B5EF4-FFF2-40B4-BE49-F238E27FC236}">
                <a16:creationId xmlns:a16="http://schemas.microsoft.com/office/drawing/2014/main" id="{8F17D2DE-6B8F-4010-A26C-D77CC8A48BB3}"/>
              </a:ext>
              <a:ext uri="{C183D7F6-B498-43B3-948B-1728B52AA6E4}">
                <adec:decorative xmlns:adec="http://schemas.microsoft.com/office/drawing/2017/decorative" val="1"/>
              </a:ext>
            </a:extLst>
          </p:cNvPr>
          <p:cNvSpPr>
            <a:spLocks noChangeAspect="1" noChangeArrowheads="1"/>
          </p:cNvSpPr>
          <p:nvPr/>
        </p:nvSpPr>
        <p:spPr bwMode="auto">
          <a:xfrm>
            <a:off x="2074092" y="2290830"/>
            <a:ext cx="300954" cy="300954"/>
          </a:xfrm>
          <a:prstGeom prst="ellipse">
            <a:avLst/>
          </a:prstGeom>
          <a:solidFill>
            <a:srgbClr val="132E1C"/>
          </a:solidFill>
          <a:ln w="6858"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96" dirty="0">
                <a:solidFill>
                  <a:schemeClr val="bg1"/>
                </a:solidFill>
                <a:sym typeface="Georgia" panose="02040502050405020303" pitchFamily="18" charset="0"/>
              </a:rPr>
              <a:t>1</a:t>
            </a:r>
          </a:p>
        </p:txBody>
      </p:sp>
      <p:sp>
        <p:nvSpPr>
          <p:cNvPr id="70" name="Freeform 4">
            <a:extLst>
              <a:ext uri="{FF2B5EF4-FFF2-40B4-BE49-F238E27FC236}">
                <a16:creationId xmlns:a16="http://schemas.microsoft.com/office/drawing/2014/main" id="{C5A52460-4679-4CB4-B97F-B8C27DDBC825}"/>
              </a:ext>
              <a:ext uri="{C183D7F6-B498-43B3-948B-1728B52AA6E4}">
                <adec:decorative xmlns:adec="http://schemas.microsoft.com/office/drawing/2017/decorative" val="1"/>
              </a:ext>
            </a:extLst>
          </p:cNvPr>
          <p:cNvSpPr>
            <a:spLocks/>
          </p:cNvSpPr>
          <p:nvPr/>
        </p:nvSpPr>
        <p:spPr bwMode="auto">
          <a:xfrm>
            <a:off x="2394858" y="3287249"/>
            <a:ext cx="2207804" cy="789334"/>
          </a:xfrm>
          <a:custGeom>
            <a:avLst/>
            <a:gdLst>
              <a:gd name="T0" fmla="*/ 653 w 721"/>
              <a:gd name="T1" fmla="*/ 188 h 188"/>
              <a:gd name="T2" fmla="*/ 721 w 721"/>
              <a:gd name="T3" fmla="*/ 0 h 188"/>
              <a:gd name="T4" fmla="*/ 0 w 721"/>
              <a:gd name="T5" fmla="*/ 0 h 188"/>
              <a:gd name="T6" fmla="*/ 69 w 721"/>
              <a:gd name="T7" fmla="*/ 188 h 188"/>
              <a:gd name="T8" fmla="*/ 653 w 721"/>
              <a:gd name="T9" fmla="*/ 188 h 188"/>
            </a:gdLst>
            <a:ahLst/>
            <a:cxnLst>
              <a:cxn ang="0">
                <a:pos x="T0" y="T1"/>
              </a:cxn>
              <a:cxn ang="0">
                <a:pos x="T2" y="T3"/>
              </a:cxn>
              <a:cxn ang="0">
                <a:pos x="T4" y="T5"/>
              </a:cxn>
              <a:cxn ang="0">
                <a:pos x="T6" y="T7"/>
              </a:cxn>
              <a:cxn ang="0">
                <a:pos x="T8" y="T9"/>
              </a:cxn>
            </a:cxnLst>
            <a:rect l="0" t="0" r="r" b="b"/>
            <a:pathLst>
              <a:path w="721" h="188">
                <a:moveTo>
                  <a:pt x="653" y="188"/>
                </a:moveTo>
                <a:lnTo>
                  <a:pt x="721" y="0"/>
                </a:lnTo>
                <a:lnTo>
                  <a:pt x="0" y="0"/>
                </a:lnTo>
                <a:lnTo>
                  <a:pt x="69" y="188"/>
                </a:lnTo>
                <a:lnTo>
                  <a:pt x="653" y="188"/>
                </a:lnTo>
                <a:close/>
              </a:path>
            </a:pathLst>
          </a:custGeom>
          <a:solidFill>
            <a:srgbClr val="204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400" dirty="0">
                <a:solidFill>
                  <a:schemeClr val="bg1"/>
                </a:solidFill>
                <a:sym typeface="Georgia" panose="02040502050405020303" pitchFamily="18" charset="0"/>
              </a:rPr>
              <a:t>Triage: compliance</a:t>
            </a:r>
          </a:p>
          <a:p>
            <a:pPr algn="ctr">
              <a:lnSpc>
                <a:spcPct val="95000"/>
              </a:lnSpc>
            </a:pPr>
            <a:r>
              <a:rPr lang="en-US" sz="1400" dirty="0">
                <a:solidFill>
                  <a:schemeClr val="bg1"/>
                </a:solidFill>
                <a:sym typeface="Georgia" panose="02040502050405020303" pitchFamily="18" charset="0"/>
              </a:rPr>
              <a:t>with rules</a:t>
            </a:r>
          </a:p>
        </p:txBody>
      </p:sp>
      <p:sp>
        <p:nvSpPr>
          <p:cNvPr id="71" name="Oval 20">
            <a:extLst>
              <a:ext uri="{FF2B5EF4-FFF2-40B4-BE49-F238E27FC236}">
                <a16:creationId xmlns:a16="http://schemas.microsoft.com/office/drawing/2014/main" id="{E32A4660-6676-4A42-80E9-425381CA4A90}"/>
              </a:ext>
              <a:ext uri="{C183D7F6-B498-43B3-948B-1728B52AA6E4}">
                <adec:decorative xmlns:adec="http://schemas.microsoft.com/office/drawing/2017/decorative" val="1"/>
              </a:ext>
            </a:extLst>
          </p:cNvPr>
          <p:cNvSpPr>
            <a:spLocks noChangeAspect="1" noChangeArrowheads="1"/>
          </p:cNvSpPr>
          <p:nvPr/>
        </p:nvSpPr>
        <p:spPr bwMode="auto">
          <a:xfrm>
            <a:off x="2298846" y="3231237"/>
            <a:ext cx="300954" cy="300954"/>
          </a:xfrm>
          <a:prstGeom prst="ellipse">
            <a:avLst/>
          </a:prstGeom>
          <a:solidFill>
            <a:srgbClr val="204C2E"/>
          </a:solidFill>
          <a:ln w="6858"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96" dirty="0">
                <a:solidFill>
                  <a:schemeClr val="bg1"/>
                </a:solidFill>
                <a:sym typeface="Georgia" panose="02040502050405020303" pitchFamily="18" charset="0"/>
              </a:rPr>
              <a:t>2</a:t>
            </a:r>
          </a:p>
        </p:txBody>
      </p:sp>
      <p:sp>
        <p:nvSpPr>
          <p:cNvPr id="76" name="Freeform 3">
            <a:extLst>
              <a:ext uri="{FF2B5EF4-FFF2-40B4-BE49-F238E27FC236}">
                <a16:creationId xmlns:a16="http://schemas.microsoft.com/office/drawing/2014/main" id="{21FF7CFB-0C3F-4243-BF55-B767D5A2B0A7}"/>
              </a:ext>
              <a:ext uri="{C183D7F6-B498-43B3-948B-1728B52AA6E4}">
                <adec:decorative xmlns:adec="http://schemas.microsoft.com/office/drawing/2017/decorative" val="1"/>
              </a:ext>
            </a:extLst>
          </p:cNvPr>
          <p:cNvSpPr>
            <a:spLocks/>
          </p:cNvSpPr>
          <p:nvPr/>
        </p:nvSpPr>
        <p:spPr bwMode="auto">
          <a:xfrm>
            <a:off x="2642889" y="4181546"/>
            <a:ext cx="1730110" cy="814524"/>
          </a:xfrm>
          <a:custGeom>
            <a:avLst/>
            <a:gdLst>
              <a:gd name="T0" fmla="*/ 496 w 565"/>
              <a:gd name="T1" fmla="*/ 194 h 194"/>
              <a:gd name="T2" fmla="*/ 565 w 565"/>
              <a:gd name="T3" fmla="*/ 0 h 194"/>
              <a:gd name="T4" fmla="*/ 0 w 565"/>
              <a:gd name="T5" fmla="*/ 0 h 194"/>
              <a:gd name="T6" fmla="*/ 69 w 565"/>
              <a:gd name="T7" fmla="*/ 194 h 194"/>
              <a:gd name="T8" fmla="*/ 496 w 565"/>
              <a:gd name="T9" fmla="*/ 194 h 194"/>
            </a:gdLst>
            <a:ahLst/>
            <a:cxnLst>
              <a:cxn ang="0">
                <a:pos x="T0" y="T1"/>
              </a:cxn>
              <a:cxn ang="0">
                <a:pos x="T2" y="T3"/>
              </a:cxn>
              <a:cxn ang="0">
                <a:pos x="T4" y="T5"/>
              </a:cxn>
              <a:cxn ang="0">
                <a:pos x="T6" y="T7"/>
              </a:cxn>
              <a:cxn ang="0">
                <a:pos x="T8" y="T9"/>
              </a:cxn>
            </a:cxnLst>
            <a:rect l="0" t="0" r="r" b="b"/>
            <a:pathLst>
              <a:path w="565" h="194">
                <a:moveTo>
                  <a:pt x="496" y="194"/>
                </a:moveTo>
                <a:lnTo>
                  <a:pt x="565" y="0"/>
                </a:lnTo>
                <a:lnTo>
                  <a:pt x="0" y="0"/>
                </a:lnTo>
                <a:lnTo>
                  <a:pt x="69" y="194"/>
                </a:lnTo>
                <a:lnTo>
                  <a:pt x="496" y="194"/>
                </a:lnTo>
                <a:close/>
              </a:path>
            </a:pathLst>
          </a:custGeom>
          <a:solidFill>
            <a:srgbClr val="2F73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400" dirty="0">
                <a:solidFill>
                  <a:prstClr val="white"/>
                </a:solidFill>
                <a:sym typeface="Georgia" panose="02040502050405020303" pitchFamily="18" charset="0"/>
              </a:rPr>
              <a:t>Triage: </a:t>
            </a:r>
          </a:p>
          <a:p>
            <a:pPr algn="ctr">
              <a:lnSpc>
                <a:spcPct val="95000"/>
              </a:lnSpc>
            </a:pPr>
            <a:r>
              <a:rPr lang="en-US" sz="1400" dirty="0">
                <a:solidFill>
                  <a:prstClr val="white"/>
                </a:solidFill>
                <a:sym typeface="Georgia" panose="02040502050405020303" pitchFamily="18" charset="0"/>
              </a:rPr>
              <a:t>medical </a:t>
            </a:r>
            <a:br>
              <a:rPr lang="en-US" sz="1400" dirty="0">
                <a:solidFill>
                  <a:prstClr val="white"/>
                </a:solidFill>
                <a:sym typeface="Georgia" panose="02040502050405020303" pitchFamily="18" charset="0"/>
              </a:rPr>
            </a:br>
            <a:r>
              <a:rPr lang="en-US" sz="1400" dirty="0">
                <a:solidFill>
                  <a:prstClr val="white"/>
                </a:solidFill>
                <a:sym typeface="Georgia" panose="02040502050405020303" pitchFamily="18" charset="0"/>
              </a:rPr>
              <a:t>information</a:t>
            </a:r>
          </a:p>
        </p:txBody>
      </p:sp>
      <p:sp>
        <p:nvSpPr>
          <p:cNvPr id="77" name="Oval 20">
            <a:extLst>
              <a:ext uri="{FF2B5EF4-FFF2-40B4-BE49-F238E27FC236}">
                <a16:creationId xmlns:a16="http://schemas.microsoft.com/office/drawing/2014/main" id="{344A8C00-2241-4794-80B8-34F69B2288D9}"/>
              </a:ext>
              <a:ext uri="{C183D7F6-B498-43B3-948B-1728B52AA6E4}">
                <adec:decorative xmlns:adec="http://schemas.microsoft.com/office/drawing/2017/decorative" val="1"/>
              </a:ext>
            </a:extLst>
          </p:cNvPr>
          <p:cNvSpPr>
            <a:spLocks noChangeAspect="1" noChangeArrowheads="1"/>
          </p:cNvSpPr>
          <p:nvPr/>
        </p:nvSpPr>
        <p:spPr bwMode="auto">
          <a:xfrm>
            <a:off x="2545869" y="4113320"/>
            <a:ext cx="300954" cy="300954"/>
          </a:xfrm>
          <a:prstGeom prst="ellipse">
            <a:avLst/>
          </a:prstGeom>
          <a:solidFill>
            <a:srgbClr val="2F7346"/>
          </a:solidFill>
          <a:ln w="6858"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96" dirty="0">
                <a:solidFill>
                  <a:schemeClr val="bg1"/>
                </a:solidFill>
                <a:sym typeface="Georgia" panose="02040502050405020303" pitchFamily="18" charset="0"/>
              </a:rPr>
              <a:t>3</a:t>
            </a:r>
          </a:p>
        </p:txBody>
      </p:sp>
      <p:sp>
        <p:nvSpPr>
          <p:cNvPr id="78" name="Freeform 2">
            <a:extLst>
              <a:ext uri="{FF2B5EF4-FFF2-40B4-BE49-F238E27FC236}">
                <a16:creationId xmlns:a16="http://schemas.microsoft.com/office/drawing/2014/main" id="{1710F726-6D2D-424B-8729-9E371EA76BF0}"/>
              </a:ext>
              <a:ext uri="{C183D7F6-B498-43B3-948B-1728B52AA6E4}">
                <adec:decorative xmlns:adec="http://schemas.microsoft.com/office/drawing/2017/decorative" val="1"/>
              </a:ext>
            </a:extLst>
          </p:cNvPr>
          <p:cNvSpPr>
            <a:spLocks/>
          </p:cNvSpPr>
          <p:nvPr/>
        </p:nvSpPr>
        <p:spPr bwMode="auto">
          <a:xfrm>
            <a:off x="2872551" y="5101034"/>
            <a:ext cx="1270789" cy="789334"/>
          </a:xfrm>
          <a:custGeom>
            <a:avLst/>
            <a:gdLst>
              <a:gd name="T0" fmla="*/ 347 w 415"/>
              <a:gd name="T1" fmla="*/ 188 h 188"/>
              <a:gd name="T2" fmla="*/ 415 w 415"/>
              <a:gd name="T3" fmla="*/ 0 h 188"/>
              <a:gd name="T4" fmla="*/ 0 w 415"/>
              <a:gd name="T5" fmla="*/ 0 h 188"/>
              <a:gd name="T6" fmla="*/ 70 w 415"/>
              <a:gd name="T7" fmla="*/ 188 h 188"/>
              <a:gd name="T8" fmla="*/ 347 w 415"/>
              <a:gd name="T9" fmla="*/ 188 h 188"/>
            </a:gdLst>
            <a:ahLst/>
            <a:cxnLst>
              <a:cxn ang="0">
                <a:pos x="T0" y="T1"/>
              </a:cxn>
              <a:cxn ang="0">
                <a:pos x="T2" y="T3"/>
              </a:cxn>
              <a:cxn ang="0">
                <a:pos x="T4" y="T5"/>
              </a:cxn>
              <a:cxn ang="0">
                <a:pos x="T6" y="T7"/>
              </a:cxn>
              <a:cxn ang="0">
                <a:pos x="T8" y="T9"/>
              </a:cxn>
            </a:cxnLst>
            <a:rect l="0" t="0" r="r" b="b"/>
            <a:pathLst>
              <a:path w="415" h="188">
                <a:moveTo>
                  <a:pt x="347" y="188"/>
                </a:moveTo>
                <a:lnTo>
                  <a:pt x="415" y="0"/>
                </a:lnTo>
                <a:lnTo>
                  <a:pt x="0" y="0"/>
                </a:lnTo>
                <a:lnTo>
                  <a:pt x="70" y="188"/>
                </a:lnTo>
                <a:lnTo>
                  <a:pt x="347" y="188"/>
                </a:lnTo>
                <a:close/>
              </a:path>
            </a:pathLst>
          </a:custGeom>
          <a:solidFill>
            <a:srgbClr val="409E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400" dirty="0">
                <a:solidFill>
                  <a:schemeClr val="tx1"/>
                </a:solidFill>
                <a:sym typeface="Georgia" panose="02040502050405020303" pitchFamily="18" charset="0"/>
              </a:rPr>
              <a:t>Refer</a:t>
            </a:r>
            <a:br>
              <a:rPr lang="en-US" sz="1400" dirty="0">
                <a:solidFill>
                  <a:schemeClr val="tx1"/>
                </a:solidFill>
                <a:sym typeface="Georgia" panose="02040502050405020303" pitchFamily="18" charset="0"/>
              </a:rPr>
            </a:br>
            <a:r>
              <a:rPr lang="en-US" sz="1400" dirty="0">
                <a:solidFill>
                  <a:schemeClr val="tx1"/>
                </a:solidFill>
                <a:sym typeface="Georgia" panose="02040502050405020303" pitchFamily="18" charset="0"/>
              </a:rPr>
              <a:t>to ESAt</a:t>
            </a:r>
          </a:p>
        </p:txBody>
      </p:sp>
      <p:sp>
        <p:nvSpPr>
          <p:cNvPr id="79" name="Oval 20">
            <a:extLst>
              <a:ext uri="{FF2B5EF4-FFF2-40B4-BE49-F238E27FC236}">
                <a16:creationId xmlns:a16="http://schemas.microsoft.com/office/drawing/2014/main" id="{17EB6AEF-F063-4BF0-8D73-B9C7455C8FEE}"/>
              </a:ext>
              <a:ext uri="{C183D7F6-B498-43B3-948B-1728B52AA6E4}">
                <adec:decorative xmlns:adec="http://schemas.microsoft.com/office/drawing/2017/decorative" val="1"/>
              </a:ext>
            </a:extLst>
          </p:cNvPr>
          <p:cNvSpPr>
            <a:spLocks noChangeAspect="1" noChangeArrowheads="1"/>
          </p:cNvSpPr>
          <p:nvPr/>
        </p:nvSpPr>
        <p:spPr bwMode="auto">
          <a:xfrm>
            <a:off x="2785264" y="5028915"/>
            <a:ext cx="300954" cy="300954"/>
          </a:xfrm>
          <a:prstGeom prst="ellipse">
            <a:avLst/>
          </a:prstGeom>
          <a:solidFill>
            <a:srgbClr val="409E5F"/>
          </a:solidFill>
          <a:ln w="6858" cap="flat" cmpd="sng" algn="ctr">
            <a:solidFill>
              <a:schemeClr val="bg1"/>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296" dirty="0">
                <a:sym typeface="Georgia" panose="02040502050405020303" pitchFamily="18" charset="0"/>
              </a:rPr>
              <a:t>4</a:t>
            </a:r>
          </a:p>
        </p:txBody>
      </p:sp>
      <p:sp>
        <p:nvSpPr>
          <p:cNvPr id="7" name="Rectangle 6">
            <a:extLst>
              <a:ext uri="{FF2B5EF4-FFF2-40B4-BE49-F238E27FC236}">
                <a16:creationId xmlns:a16="http://schemas.microsoft.com/office/drawing/2014/main" id="{E5AB7270-E882-4641-9F6C-566DA064332B}"/>
              </a:ext>
              <a:ext uri="{C183D7F6-B498-43B3-948B-1728B52AA6E4}">
                <adec:decorative xmlns:adec="http://schemas.microsoft.com/office/drawing/2017/decorative" val="1"/>
              </a:ext>
            </a:extLst>
          </p:cNvPr>
          <p:cNvSpPr/>
          <p:nvPr/>
        </p:nvSpPr>
        <p:spPr>
          <a:xfrm>
            <a:off x="583044" y="2386844"/>
            <a:ext cx="1413823" cy="830997"/>
          </a:xfrm>
          <a:prstGeom prst="rect">
            <a:avLst/>
          </a:prstGeom>
        </p:spPr>
        <p:txBody>
          <a:bodyPr wrap="square">
            <a:spAutoFit/>
          </a:bodyPr>
          <a:lstStyle/>
          <a:p>
            <a:pPr lvl="0">
              <a:defRPr/>
            </a:pPr>
            <a:r>
              <a:rPr lang="en-US" sz="1200" dirty="0">
                <a:solidFill>
                  <a:srgbClr val="6E6F73"/>
                </a:solidFill>
                <a:cs typeface="Arial" panose="020B0604020202020204" pitchFamily="34" charset="0"/>
              </a:rPr>
              <a:t>Trigger leads to </a:t>
            </a:r>
            <a:r>
              <a:rPr lang="en-US" sz="1200" dirty="0" err="1">
                <a:solidFill>
                  <a:srgbClr val="6E6F73"/>
                </a:solidFill>
                <a:cs typeface="Arial" panose="020B0604020202020204" pitchFamily="34" charset="0"/>
              </a:rPr>
              <a:t>ESAt</a:t>
            </a:r>
            <a:r>
              <a:rPr lang="en-US" sz="1200" dirty="0">
                <a:solidFill>
                  <a:srgbClr val="6E6F73"/>
                </a:solidFill>
                <a:cs typeface="Arial" panose="020B0604020202020204" pitchFamily="34" charset="0"/>
              </a:rPr>
              <a:t> request </a:t>
            </a:r>
            <a:br>
              <a:rPr lang="en-US" sz="1200" dirty="0">
                <a:solidFill>
                  <a:srgbClr val="6E6F73"/>
                </a:solidFill>
                <a:cs typeface="Arial" panose="020B0604020202020204" pitchFamily="34" charset="0"/>
              </a:rPr>
            </a:br>
            <a:r>
              <a:rPr lang="en-US" sz="1200" dirty="0">
                <a:solidFill>
                  <a:srgbClr val="6E6F73"/>
                </a:solidFill>
                <a:cs typeface="Arial" panose="020B0604020202020204" pitchFamily="34" charset="0"/>
              </a:rPr>
              <a:t>(pre-</a:t>
            </a:r>
            <a:r>
              <a:rPr lang="en-US" sz="1200" dirty="0" err="1">
                <a:solidFill>
                  <a:srgbClr val="6E6F73"/>
                </a:solidFill>
                <a:cs typeface="Arial" panose="020B0604020202020204" pitchFamily="34" charset="0"/>
              </a:rPr>
              <a:t>COVID</a:t>
            </a:r>
            <a:r>
              <a:rPr lang="en-US" sz="1200" dirty="0">
                <a:solidFill>
                  <a:srgbClr val="6E6F73"/>
                </a:solidFill>
                <a:cs typeface="Arial" panose="020B0604020202020204" pitchFamily="34" charset="0"/>
              </a:rPr>
              <a:t>): </a:t>
            </a:r>
            <a:br>
              <a:rPr lang="en-US" sz="1200" dirty="0">
                <a:solidFill>
                  <a:srgbClr val="132E1C">
                    <a:lumMod val="75000"/>
                    <a:lumOff val="25000"/>
                  </a:srgbClr>
                </a:solidFill>
              </a:rPr>
            </a:br>
            <a:r>
              <a:rPr lang="en-US" sz="1200" dirty="0">
                <a:solidFill>
                  <a:srgbClr val="132E1C">
                    <a:lumMod val="75000"/>
                    <a:lumOff val="25000"/>
                  </a:srgbClr>
                </a:solidFill>
              </a:rPr>
              <a:t>33 per cent</a:t>
            </a:r>
            <a:r>
              <a:rPr lang="en-US" sz="1200" baseline="30000" dirty="0">
                <a:solidFill>
                  <a:srgbClr val="132E1C">
                    <a:lumMod val="75000"/>
                    <a:lumOff val="25000"/>
                  </a:srgbClr>
                </a:solidFill>
              </a:rPr>
              <a:t>1</a:t>
            </a:r>
            <a:endParaRPr lang="en-US" sz="1200" dirty="0">
              <a:solidFill>
                <a:srgbClr val="132E1C">
                  <a:lumMod val="75000"/>
                  <a:lumOff val="25000"/>
                </a:srgbClr>
              </a:solidFill>
              <a:cs typeface="Arial" panose="020B0604020202020204" pitchFamily="34" charset="0"/>
            </a:endParaRPr>
          </a:p>
        </p:txBody>
      </p:sp>
      <p:sp>
        <p:nvSpPr>
          <p:cNvPr id="9" name="Rectangle 8">
            <a:extLst>
              <a:ext uri="{FF2B5EF4-FFF2-40B4-BE49-F238E27FC236}">
                <a16:creationId xmlns:a16="http://schemas.microsoft.com/office/drawing/2014/main" id="{CFDE62D7-E857-4C38-854B-CFFFD176EDD8}"/>
              </a:ext>
              <a:ext uri="{C183D7F6-B498-43B3-948B-1728B52AA6E4}">
                <adec:decorative xmlns:adec="http://schemas.microsoft.com/office/drawing/2017/decorative" val="1"/>
              </a:ext>
            </a:extLst>
          </p:cNvPr>
          <p:cNvSpPr/>
          <p:nvPr/>
        </p:nvSpPr>
        <p:spPr>
          <a:xfrm>
            <a:off x="583044" y="3704115"/>
            <a:ext cx="1295892" cy="1587614"/>
          </a:xfrm>
          <a:prstGeom prst="rect">
            <a:avLst/>
          </a:prstGeom>
        </p:spPr>
        <p:txBody>
          <a:bodyPr wrap="square">
            <a:spAutoFit/>
          </a:bodyPr>
          <a:lstStyle/>
          <a:p>
            <a:pPr lvl="0">
              <a:lnSpc>
                <a:spcPct val="96000"/>
              </a:lnSpc>
              <a:spcAft>
                <a:spcPts val="300"/>
              </a:spcAft>
              <a:buClr>
                <a:srgbClr val="6BD18A"/>
              </a:buClr>
              <a:defRPr/>
            </a:pPr>
            <a:r>
              <a:rPr lang="en-US" sz="1200" dirty="0" err="1">
                <a:solidFill>
                  <a:srgbClr val="6E6F73"/>
                </a:solidFill>
                <a:cs typeface="Arial" panose="020B0604020202020204" pitchFamily="34" charset="0"/>
              </a:rPr>
              <a:t>ESAt</a:t>
            </a:r>
            <a:r>
              <a:rPr lang="en-US" sz="1200" dirty="0">
                <a:solidFill>
                  <a:srgbClr val="6E6F73"/>
                </a:solidFill>
                <a:cs typeface="Arial" panose="020B0604020202020204" pitchFamily="34" charset="0"/>
              </a:rPr>
              <a:t> requests</a:t>
            </a:r>
            <a:br>
              <a:rPr lang="en-US" sz="1200" dirty="0">
                <a:solidFill>
                  <a:srgbClr val="6E6F73"/>
                </a:solidFill>
                <a:cs typeface="Arial" panose="020B0604020202020204" pitchFamily="34" charset="0"/>
              </a:rPr>
            </a:br>
            <a:r>
              <a:rPr lang="en-US" sz="1200" dirty="0">
                <a:solidFill>
                  <a:srgbClr val="6E6F73"/>
                </a:solidFill>
                <a:cs typeface="Arial" panose="020B0604020202020204" pitchFamily="34" charset="0"/>
              </a:rPr>
              <a:t>leads to </a:t>
            </a:r>
            <a:r>
              <a:rPr lang="en-US" sz="1200" dirty="0" err="1">
                <a:solidFill>
                  <a:srgbClr val="6E6F73"/>
                </a:solidFill>
                <a:cs typeface="Arial" panose="020B0604020202020204" pitchFamily="34" charset="0"/>
              </a:rPr>
              <a:t>ESAt</a:t>
            </a:r>
            <a:r>
              <a:rPr lang="en-US" sz="1200" dirty="0">
                <a:solidFill>
                  <a:srgbClr val="6E6F73"/>
                </a:solidFill>
                <a:cs typeface="Arial" panose="020B0604020202020204" pitchFamily="34" charset="0"/>
              </a:rPr>
              <a:t> occurring</a:t>
            </a:r>
          </a:p>
          <a:p>
            <a:pPr lvl="0">
              <a:lnSpc>
                <a:spcPct val="96000"/>
              </a:lnSpc>
              <a:spcAft>
                <a:spcPts val="300"/>
              </a:spcAft>
              <a:buClr>
                <a:srgbClr val="6BD18A"/>
              </a:buClr>
              <a:defRPr/>
            </a:pPr>
            <a:r>
              <a:rPr lang="en-US" sz="1200" dirty="0">
                <a:solidFill>
                  <a:srgbClr val="6E6F73"/>
                </a:solidFill>
                <a:cs typeface="Arial" panose="020B0604020202020204" pitchFamily="34" charset="0"/>
              </a:rPr>
              <a:t>Pre-</a:t>
            </a:r>
            <a:r>
              <a:rPr lang="en-US" sz="1200" dirty="0" err="1">
                <a:solidFill>
                  <a:srgbClr val="6E6F73"/>
                </a:solidFill>
                <a:cs typeface="Arial" panose="020B0604020202020204" pitchFamily="34" charset="0"/>
              </a:rPr>
              <a:t>COVID</a:t>
            </a:r>
            <a:r>
              <a:rPr lang="en-US" sz="1200" dirty="0">
                <a:solidFill>
                  <a:srgbClr val="6E6F73"/>
                </a:solidFill>
                <a:cs typeface="Arial" panose="020B0604020202020204" pitchFamily="34" charset="0"/>
              </a:rPr>
              <a:t>: </a:t>
            </a:r>
            <a:br>
              <a:rPr lang="en-US" sz="1200" dirty="0">
                <a:solidFill>
                  <a:srgbClr val="132E1C">
                    <a:lumMod val="75000"/>
                    <a:lumOff val="25000"/>
                  </a:srgbClr>
                </a:solidFill>
              </a:rPr>
            </a:br>
            <a:r>
              <a:rPr lang="en-US" sz="1200" dirty="0">
                <a:solidFill>
                  <a:srgbClr val="132E1C">
                    <a:lumMod val="75000"/>
                    <a:lumOff val="25000"/>
                  </a:srgbClr>
                </a:solidFill>
              </a:rPr>
              <a:t>50 per cent</a:t>
            </a:r>
            <a:r>
              <a:rPr lang="en-US" sz="1200" baseline="30000" dirty="0">
                <a:solidFill>
                  <a:srgbClr val="132E1C">
                    <a:lumMod val="75000"/>
                    <a:lumOff val="25000"/>
                  </a:srgbClr>
                </a:solidFill>
              </a:rPr>
              <a:t>1</a:t>
            </a:r>
            <a:br>
              <a:rPr lang="en-US" sz="1200" dirty="0">
                <a:solidFill>
                  <a:srgbClr val="132E1C">
                    <a:lumMod val="75000"/>
                    <a:lumOff val="25000"/>
                  </a:srgbClr>
                </a:solidFill>
              </a:rPr>
            </a:br>
            <a:r>
              <a:rPr lang="en-US" sz="1200" dirty="0">
                <a:solidFill>
                  <a:srgbClr val="132E1C">
                    <a:lumMod val="75000"/>
                    <a:lumOff val="25000"/>
                  </a:srgbClr>
                </a:solidFill>
              </a:rPr>
              <a:t> </a:t>
            </a:r>
          </a:p>
          <a:p>
            <a:pPr lvl="0">
              <a:lnSpc>
                <a:spcPct val="96000"/>
              </a:lnSpc>
              <a:spcAft>
                <a:spcPts val="300"/>
              </a:spcAft>
              <a:buClr>
                <a:srgbClr val="6BD18A"/>
              </a:buClr>
              <a:defRPr/>
            </a:pPr>
            <a:r>
              <a:rPr lang="en-US" sz="1200" dirty="0">
                <a:solidFill>
                  <a:srgbClr val="6E6F73"/>
                </a:solidFill>
                <a:cs typeface="Arial" panose="020B0604020202020204" pitchFamily="34" charset="0"/>
              </a:rPr>
              <a:t>Post-</a:t>
            </a:r>
            <a:r>
              <a:rPr lang="en-US" sz="1200" dirty="0" err="1">
                <a:solidFill>
                  <a:srgbClr val="6E6F73"/>
                </a:solidFill>
                <a:cs typeface="Arial" panose="020B0604020202020204" pitchFamily="34" charset="0"/>
              </a:rPr>
              <a:t>COVID</a:t>
            </a:r>
            <a:r>
              <a:rPr lang="en-US" sz="1200" dirty="0">
                <a:solidFill>
                  <a:srgbClr val="6E6F73"/>
                </a:solidFill>
                <a:cs typeface="Arial" panose="020B0604020202020204" pitchFamily="34" charset="0"/>
              </a:rPr>
              <a:t>: </a:t>
            </a:r>
            <a:br>
              <a:rPr lang="en-US" sz="1200" dirty="0">
                <a:solidFill>
                  <a:srgbClr val="132E1C">
                    <a:lumMod val="75000"/>
                    <a:lumOff val="25000"/>
                  </a:srgbClr>
                </a:solidFill>
              </a:rPr>
            </a:br>
            <a:r>
              <a:rPr lang="en-US" sz="1200" dirty="0">
                <a:solidFill>
                  <a:srgbClr val="132E1C">
                    <a:lumMod val="75000"/>
                    <a:lumOff val="25000"/>
                  </a:srgbClr>
                </a:solidFill>
              </a:rPr>
              <a:t>31 per cent</a:t>
            </a:r>
            <a:r>
              <a:rPr lang="en-US" sz="1200" baseline="30000" dirty="0">
                <a:solidFill>
                  <a:srgbClr val="132E1C">
                    <a:lumMod val="75000"/>
                    <a:lumOff val="25000"/>
                  </a:srgbClr>
                </a:solidFill>
              </a:rPr>
              <a:t>2</a:t>
            </a:r>
            <a:endParaRPr lang="en-US" sz="1200" dirty="0">
              <a:solidFill>
                <a:srgbClr val="132E1C">
                  <a:lumMod val="75000"/>
                  <a:lumOff val="25000"/>
                </a:srgbClr>
              </a:solidFill>
            </a:endParaRPr>
          </a:p>
        </p:txBody>
      </p:sp>
    </p:spTree>
    <p:custDataLst>
      <p:tags r:id="rId2"/>
    </p:custDataLst>
    <p:extLst>
      <p:ext uri="{BB962C8B-B14F-4D97-AF65-F5344CB8AC3E}">
        <p14:creationId xmlns:p14="http://schemas.microsoft.com/office/powerpoint/2010/main" val="3748394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75"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a:xfrm>
            <a:off x="615218" y="622800"/>
            <a:ext cx="10933350" cy="664797"/>
          </a:xfrm>
        </p:spPr>
        <p:txBody>
          <a:bodyPr vert="horz"/>
          <a:lstStyle/>
          <a:p>
            <a:r>
              <a:rPr lang="en-US" dirty="0">
                <a:latin typeface="+mj-lt"/>
                <a:sym typeface="Georgia" panose="02040502050405020303" pitchFamily="18" charset="0"/>
              </a:rPr>
              <a:t>Potential to improve the accuracy and efficiency of ESAt referrals resulting from the online </a:t>
            </a:r>
            <a:r>
              <a:rPr lang="en-US" dirty="0" err="1">
                <a:latin typeface="+mj-lt"/>
                <a:sym typeface="Georgia" panose="02040502050405020303" pitchFamily="18" charset="0"/>
              </a:rPr>
              <a:t>JSCI</a:t>
            </a:r>
            <a:endParaRPr lang="en-US" dirty="0">
              <a:latin typeface="+mj-lt"/>
              <a:sym typeface="Georgia" panose="02040502050405020303" pitchFamily="18" charset="0"/>
            </a:endParaRPr>
          </a:p>
        </p:txBody>
      </p:sp>
      <p:sp>
        <p:nvSpPr>
          <p:cNvPr id="42" name="ee4pHeader1">
            <a:extLst>
              <a:ext uri="{FF2B5EF4-FFF2-40B4-BE49-F238E27FC236}">
                <a16:creationId xmlns:a16="http://schemas.microsoft.com/office/drawing/2014/main" id="{2200EF66-DCBA-47BA-903B-79C7DB779B89}"/>
              </a:ext>
            </a:extLst>
          </p:cNvPr>
          <p:cNvSpPr>
            <a:spLocks noChangeArrowheads="1"/>
          </p:cNvSpPr>
          <p:nvPr>
            <p:custDataLst>
              <p:tags r:id="rId3"/>
            </p:custDataLst>
          </p:nvPr>
        </p:nvSpPr>
        <p:spPr bwMode="gray">
          <a:xfrm>
            <a:off x="546160" y="1696094"/>
            <a:ext cx="6273262" cy="428606"/>
          </a:xfrm>
          <a:prstGeom prst="homePlate">
            <a:avLst>
              <a:gd name="adj" fmla="val 11779"/>
            </a:avLst>
          </a:prstGeom>
          <a:noFill/>
          <a:ln w="8778" cap="rnd" cmpd="sng" algn="ctr">
            <a:noFill/>
            <a:prstDash val="sysDot"/>
            <a:round/>
            <a:headEnd type="none" w="med" len="med"/>
            <a:tailEnd type="none" w="med" len="med"/>
          </a:ln>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8778" cap="rnd" cmpd="sng" algn="ctr">
                <a:solidFill>
                  <a:schemeClr val="accent3"/>
                </a:solidFill>
                <a:prstDash val="sysDot"/>
                <a:round/>
                <a:headEnd type="none" w="med" len="med"/>
                <a:tailEnd type="none" w="med" len="med"/>
              </a14:hiddenLine>
            </a:ext>
          </a:extLst>
        </p:spPr>
        <p:txBody>
          <a:bodyPr lIns="0" tIns="0" rIns="0" bIns="0" anchor="ctr" anchorCtr="0"/>
          <a:lstStyle/>
          <a:p>
            <a:pPr marL="168524" eaLnBrk="0" hangingPunct="0"/>
            <a:r>
              <a:rPr lang="en-US" sz="1600" dirty="0">
                <a:solidFill>
                  <a:srgbClr val="275D38"/>
                </a:solidFill>
                <a:sym typeface="Georgia" panose="02040502050405020303" pitchFamily="18" charset="0"/>
              </a:rPr>
              <a:t>ESAt referral process changed after introducing the online </a:t>
            </a:r>
            <a:r>
              <a:rPr lang="en-US" sz="1600" dirty="0" err="1">
                <a:solidFill>
                  <a:srgbClr val="275D38"/>
                </a:solidFill>
                <a:sym typeface="Georgia" panose="02040502050405020303" pitchFamily="18" charset="0"/>
              </a:rPr>
              <a:t>JSCI</a:t>
            </a:r>
            <a:endParaRPr lang="en-US" sz="1600" i="1" dirty="0">
              <a:solidFill>
                <a:srgbClr val="275D38"/>
              </a:solidFill>
              <a:sym typeface="Georgia" panose="02040502050405020303" pitchFamily="18" charset="0"/>
            </a:endParaRPr>
          </a:p>
        </p:txBody>
      </p:sp>
      <p:pic>
        <p:nvPicPr>
          <p:cNvPr id="7" name="Picture 6" descr="Flowchart shows how the ESATs referral process changed after the shift to online completion following COVID. Previously, Services Australia officer conducted pre-triaging of ESAt triggers during the initial participation interview (i.e. when completing the JSCI). Services Australia is now triaging all JSCI ESAt triggers.">
            <a:extLst>
              <a:ext uri="{FF2B5EF4-FFF2-40B4-BE49-F238E27FC236}">
                <a16:creationId xmlns:a16="http://schemas.microsoft.com/office/drawing/2014/main" id="{02043040-7360-45FF-AE71-CB5AED4D2444}"/>
              </a:ext>
            </a:extLst>
          </p:cNvPr>
          <p:cNvPicPr>
            <a:picLocks noChangeAspect="1"/>
          </p:cNvPicPr>
          <p:nvPr/>
        </p:nvPicPr>
        <p:blipFill>
          <a:blip r:embed="rId9"/>
          <a:stretch>
            <a:fillRect/>
          </a:stretch>
        </p:blipFill>
        <p:spPr>
          <a:xfrm>
            <a:off x="615218" y="2016714"/>
            <a:ext cx="6495288" cy="4098036"/>
          </a:xfrm>
          <a:prstGeom prst="rect">
            <a:avLst/>
          </a:prstGeom>
        </p:spPr>
      </p:pic>
      <p:sp>
        <p:nvSpPr>
          <p:cNvPr id="155" name="Rectangle 154">
            <a:extLst>
              <a:ext uri="{FF2B5EF4-FFF2-40B4-BE49-F238E27FC236}">
                <a16:creationId xmlns:a16="http://schemas.microsoft.com/office/drawing/2014/main" id="{589D0EDF-C7F0-44C8-B94F-E89445FD8EAB}"/>
              </a:ext>
              <a:ext uri="{C183D7F6-B498-43B3-948B-1728B52AA6E4}">
                <adec:decorative xmlns:adec="http://schemas.microsoft.com/office/drawing/2017/decorative" val="0"/>
              </a:ext>
            </a:extLst>
          </p:cNvPr>
          <p:cNvSpPr/>
          <p:nvPr/>
        </p:nvSpPr>
        <p:spPr>
          <a:xfrm>
            <a:off x="7450308" y="2711515"/>
            <a:ext cx="4113042" cy="2708434"/>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19050" cap="rnd" cmpd="sng" algn="ctr">
                <a:solidFill>
                  <a:srgbClr val="275D38"/>
                </a:solidFill>
                <a:prstDash val="solid"/>
                <a:round/>
                <a:headEnd type="none" w="med" len="med"/>
                <a:tailEnd type="none" w="med" len="med"/>
              </a14:hiddenLine>
            </a:ext>
          </a:extLst>
        </p:spPr>
        <p:txBody>
          <a:bodyPr rtlCol="0" anchor="ctr" anchorCtr="0">
            <a:spAutoFit/>
          </a:bodyPr>
          <a:lstStyle/>
          <a:p>
            <a:pPr>
              <a:buClr>
                <a:srgbClr val="275D38">
                  <a:lumMod val="100000"/>
                </a:srgbClr>
              </a:buClr>
              <a:buSzPct val="100000"/>
              <a:buFont typeface="Trebuchet MS" panose="020B0603020202020204" pitchFamily="34" charset="0"/>
              <a:buChar char="​"/>
              <a:defRPr/>
            </a:pPr>
            <a:r>
              <a:rPr lang="en-AU" sz="1600" dirty="0">
                <a:solidFill>
                  <a:srgbClr val="275D38"/>
                </a:solidFill>
                <a:sym typeface="Georgia" panose="02040502050405020303" pitchFamily="18" charset="0"/>
              </a:rPr>
              <a:t>Potential opportunities for improvement</a:t>
            </a:r>
          </a:p>
          <a:p>
            <a:pPr marL="324000" lvl="1" indent="-216000">
              <a:buClr>
                <a:srgbClr val="275D38">
                  <a:lumMod val="100000"/>
                </a:srgbClr>
              </a:buClr>
              <a:buSzPct val="100000"/>
              <a:buFont typeface="Trebuchet MS" panose="020B0603020202020204" pitchFamily="34" charset="0"/>
              <a:buChar char="•"/>
              <a:defRPr/>
            </a:pPr>
            <a:endParaRPr lang="en-AU" sz="1400" dirty="0">
              <a:solidFill>
                <a:srgbClr val="000000">
                  <a:lumMod val="100000"/>
                </a:srgbClr>
              </a:solidFill>
              <a:sym typeface="Georgia" panose="02040502050405020303" pitchFamily="18" charset="0"/>
            </a:endParaRPr>
          </a:p>
          <a:p>
            <a:pPr>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Can the new process trigger ESAts more </a:t>
            </a:r>
            <a:r>
              <a:rPr lang="en-AU" sz="1400" dirty="0">
                <a:solidFill>
                  <a:schemeClr val="accent1">
                    <a:lumMod val="75000"/>
                    <a:lumOff val="25000"/>
                  </a:schemeClr>
                </a:solidFill>
                <a:sym typeface="Georgia" panose="02040502050405020303" pitchFamily="18" charset="0"/>
              </a:rPr>
              <a:t>accurately</a:t>
            </a:r>
            <a:r>
              <a:rPr lang="en-AU" sz="1400" dirty="0">
                <a:solidFill>
                  <a:srgbClr val="000000">
                    <a:lumMod val="100000"/>
                  </a:srgbClr>
                </a:solidFill>
                <a:sym typeface="Georgia" panose="02040502050405020303" pitchFamily="18" charset="0"/>
              </a:rPr>
              <a:t>? That is:</a:t>
            </a:r>
          </a:p>
          <a:p>
            <a:pPr marL="378000" lvl="1" indent="-252000">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Reduce the number of unnecessary ESAts referrals</a:t>
            </a:r>
          </a:p>
          <a:p>
            <a:pPr marL="378000" lvl="1" indent="-252000">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Ensure ESAts are being triggered in all cases where they are of benefit</a:t>
            </a:r>
          </a:p>
          <a:p>
            <a:pPr marL="324000" lvl="1" indent="-216000">
              <a:buClr>
                <a:srgbClr val="275D38">
                  <a:lumMod val="100000"/>
                </a:srgbClr>
              </a:buClr>
              <a:buSzPct val="100000"/>
              <a:buFont typeface="Trebuchet MS" panose="020B0603020202020204" pitchFamily="34" charset="0"/>
              <a:buChar char="•"/>
              <a:defRPr/>
            </a:pPr>
            <a:endParaRPr lang="en-AU" sz="1400" dirty="0">
              <a:solidFill>
                <a:srgbClr val="000000">
                  <a:lumMod val="100000"/>
                </a:srgbClr>
              </a:solidFill>
              <a:sym typeface="Georgia" panose="02040502050405020303" pitchFamily="18" charset="0"/>
            </a:endParaRPr>
          </a:p>
          <a:p>
            <a:pPr>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Can the </a:t>
            </a:r>
            <a:r>
              <a:rPr lang="en-AU" sz="1400" dirty="0">
                <a:solidFill>
                  <a:schemeClr val="accent1">
                    <a:lumMod val="75000"/>
                    <a:lumOff val="25000"/>
                  </a:schemeClr>
                </a:solidFill>
                <a:sym typeface="Georgia" panose="02040502050405020303" pitchFamily="18" charset="0"/>
              </a:rPr>
              <a:t>efficiency</a:t>
            </a:r>
            <a:r>
              <a:rPr lang="en-AU" sz="1400" dirty="0">
                <a:solidFill>
                  <a:srgbClr val="000000">
                    <a:lumMod val="100000"/>
                  </a:srgbClr>
                </a:solidFill>
                <a:sym typeface="Georgia" panose="02040502050405020303" pitchFamily="18" charset="0"/>
              </a:rPr>
              <a:t> of the new process be improved to reduce workload for Services Australia?</a:t>
            </a:r>
          </a:p>
        </p:txBody>
      </p:sp>
      <p:sp>
        <p:nvSpPr>
          <p:cNvPr id="94" name="ee4pFootnotes">
            <a:extLst>
              <a:ext uri="{FF2B5EF4-FFF2-40B4-BE49-F238E27FC236}">
                <a16:creationId xmlns:a16="http://schemas.microsoft.com/office/drawing/2014/main" id="{B058C7B1-90C7-4505-B47E-E3D6A3CC0559}"/>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1. May occur with or without a </a:t>
            </a:r>
            <a:r>
              <a:rPr lang="en-AU" sz="1000" dirty="0" err="1">
                <a:solidFill>
                  <a:srgbClr val="7F7F7F">
                    <a:lumMod val="100000"/>
                  </a:srgbClr>
                </a:solidFill>
                <a:sym typeface="Georgia" panose="02040502050405020303" pitchFamily="18" charset="0"/>
              </a:rPr>
              <a:t>JSCI</a:t>
            </a:r>
            <a:r>
              <a:rPr lang="en-AU" sz="1000" dirty="0">
                <a:solidFill>
                  <a:srgbClr val="7F7F7F">
                    <a:lumMod val="100000"/>
                  </a:srgbClr>
                </a:solidFill>
                <a:sym typeface="Georgia" panose="02040502050405020303" pitchFamily="18" charset="0"/>
              </a:rPr>
              <a:t> reassessment depending on the circumstances  3. Stream determined by </a:t>
            </a:r>
            <a:r>
              <a:rPr lang="en-AU" sz="1000" dirty="0" err="1">
                <a:solidFill>
                  <a:srgbClr val="7F7F7F">
                    <a:lumMod val="100000"/>
                  </a:srgbClr>
                </a:solidFill>
                <a:sym typeface="Georgia" panose="02040502050405020303" pitchFamily="18" charset="0"/>
              </a:rPr>
              <a:t>JSCI</a:t>
            </a:r>
            <a:r>
              <a:rPr lang="en-AU" sz="1000" dirty="0">
                <a:solidFill>
                  <a:srgbClr val="7F7F7F">
                    <a:lumMod val="100000"/>
                  </a:srgbClr>
                </a:solidFill>
                <a:sym typeface="Georgia" panose="02040502050405020303" pitchFamily="18" charset="0"/>
              </a:rPr>
              <a:t> score</a:t>
            </a:r>
            <a:br>
              <a:rPr lang="en-AU" sz="1000" dirty="0">
                <a:solidFill>
                  <a:srgbClr val="7F7F7F">
                    <a:lumMod val="100000"/>
                  </a:srgbClr>
                </a:solidFill>
                <a:sym typeface="Georgia" panose="02040502050405020303" pitchFamily="18" charset="0"/>
              </a:rPr>
            </a:br>
            <a:r>
              <a:rPr lang="en-AU" sz="1000" dirty="0">
                <a:solidFill>
                  <a:srgbClr val="7F7F7F">
                    <a:lumMod val="100000"/>
                  </a:srgbClr>
                </a:solidFill>
                <a:sym typeface="Georgia" panose="02040502050405020303" pitchFamily="18" charset="0"/>
              </a:rPr>
              <a:t>Source: ESAt and JSCI Instrument Overview; ESAt referral information; </a:t>
            </a:r>
            <a:r>
              <a:rPr lang="en-AU" sz="1000" dirty="0" err="1">
                <a:solidFill>
                  <a:srgbClr val="7F7F7F">
                    <a:lumMod val="100000"/>
                  </a:srgbClr>
                </a:solidFill>
                <a:sym typeface="Georgia" panose="02040502050405020303" pitchFamily="18" charset="0"/>
                <a:hlinkClick r:id="rId10">
                  <a:extLst>
                    <a:ext uri="{A12FA001-AC4F-418D-AE19-62706E023703}">
                      <ahyp:hlinkClr xmlns:ahyp="http://schemas.microsoft.com/office/drawing/2018/hyperlinkcolor" val="tx"/>
                    </a:ext>
                  </a:extLst>
                </a:hlinkClick>
              </a:rPr>
              <a:t>ANAO</a:t>
            </a:r>
            <a:r>
              <a:rPr lang="en-AU" sz="1000" dirty="0">
                <a:solidFill>
                  <a:srgbClr val="7F7F7F">
                    <a:lumMod val="100000"/>
                  </a:srgbClr>
                </a:solidFill>
                <a:sym typeface="Georgia" panose="02040502050405020303" pitchFamily="18" charset="0"/>
                <a:hlinkClick r:id="rId10">
                  <a:extLst>
                    <a:ext uri="{A12FA001-AC4F-418D-AE19-62706E023703}">
                      <ahyp:hlinkClr xmlns:ahyp="http://schemas.microsoft.com/office/drawing/2018/hyperlinkcolor" val="tx"/>
                    </a:ext>
                  </a:extLst>
                </a:hlinkClick>
              </a:rPr>
              <a:t> 'Qualifying for the Disability Support Pension'</a:t>
            </a:r>
            <a:r>
              <a:rPr lang="en-AU" sz="1000" dirty="0">
                <a:solidFill>
                  <a:srgbClr val="7F7F7F">
                    <a:lumMod val="100000"/>
                  </a:srgbClr>
                </a:solidFill>
                <a:sym typeface="Georgia" panose="02040502050405020303" pitchFamily="18" charset="0"/>
              </a:rPr>
              <a:t>; BCG analysis</a:t>
            </a:r>
          </a:p>
        </p:txBody>
      </p:sp>
      <p:sp>
        <p:nvSpPr>
          <p:cNvPr id="86" name="NavigationTriangle">
            <a:extLst>
              <a:ext uri="{FF2B5EF4-FFF2-40B4-BE49-F238E27FC236}">
                <a16:creationId xmlns:a16="http://schemas.microsoft.com/office/drawing/2014/main" id="{519CC19A-3673-4AAF-864B-A598AD35C9C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88" name="NavigationIcon">
            <a:extLst>
              <a:ext uri="{FF2B5EF4-FFF2-40B4-BE49-F238E27FC236}">
                <a16:creationId xmlns:a16="http://schemas.microsoft.com/office/drawing/2014/main" id="{C43212A5-2D9B-4676-867D-8228F9ABEB76}"/>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2.2</a:t>
            </a:r>
          </a:p>
        </p:txBody>
      </p:sp>
      <p:sp>
        <p:nvSpPr>
          <p:cNvPr id="39" name="TextBox 38">
            <a:extLst>
              <a:ext uri="{FF2B5EF4-FFF2-40B4-BE49-F238E27FC236}">
                <a16:creationId xmlns:a16="http://schemas.microsoft.com/office/drawing/2014/main" id="{18C763E1-500E-49D4-8922-A9E46F93A646}"/>
              </a:ext>
              <a:ext uri="{C183D7F6-B498-43B3-948B-1728B52AA6E4}">
                <adec:decorative xmlns:adec="http://schemas.microsoft.com/office/drawing/2017/decorative" val="1"/>
              </a:ext>
            </a:extLst>
          </p:cNvPr>
          <p:cNvSpPr txBox="1"/>
          <p:nvPr/>
        </p:nvSpPr>
        <p:spPr>
          <a:xfrm>
            <a:off x="8664575" y="10625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rgbClr val="275D38"/>
                </a:solidFill>
                <a:sym typeface="Georgia" panose="02040502050405020303" pitchFamily="18" charset="0"/>
              </a:rPr>
              <a:t>Registration and JSCI</a:t>
            </a:r>
          </a:p>
        </p:txBody>
      </p:sp>
      <p:sp>
        <p:nvSpPr>
          <p:cNvPr id="40" name="Oval 20">
            <a:extLst>
              <a:ext uri="{FF2B5EF4-FFF2-40B4-BE49-F238E27FC236}">
                <a16:creationId xmlns:a16="http://schemas.microsoft.com/office/drawing/2014/main" id="{67D9D3E0-0267-452D-8E1C-7A0EB0027619}"/>
              </a:ext>
              <a:ext uri="{C183D7F6-B498-43B3-948B-1728B52AA6E4}">
                <adec:decorative xmlns:adec="http://schemas.microsoft.com/office/drawing/2017/decorative" val="1"/>
              </a:ext>
            </a:extLst>
          </p:cNvPr>
          <p:cNvSpPr>
            <a:spLocks noChangeAspect="1" noChangeArrowheads="1"/>
          </p:cNvSpPr>
          <p:nvPr/>
        </p:nvSpPr>
        <p:spPr bwMode="auto">
          <a:xfrm>
            <a:off x="8486405" y="118092"/>
            <a:ext cx="232945" cy="232945"/>
          </a:xfrm>
          <a:prstGeom prst="ellipse">
            <a:avLst/>
          </a:prstGeom>
          <a:solidFill>
            <a:srgbClr val="275D38"/>
          </a:solidFill>
          <a:ln>
            <a:noFill/>
          </a:ln>
        </p:spPr>
        <p:txBody>
          <a:bodyPr vert="horz" wrap="square" lIns="0" tIns="0" rIns="0" bIns="0" numCol="1" anchor="ctr" anchorCtr="0" compatLnSpc="1">
            <a:prstTxWarp prst="textNoShape">
              <a:avLst/>
            </a:prstTxWarp>
          </a:bodyPr>
          <a:lstStyle/>
          <a:p>
            <a:pPr algn="ctr"/>
            <a:r>
              <a:rPr lang="en-US" sz="924" dirty="0">
                <a:solidFill>
                  <a:srgbClr val="FFFFFF">
                    <a:lumMod val="100000"/>
                  </a:srgbClr>
                </a:solidFill>
                <a:sym typeface="Georgia" panose="02040502050405020303" pitchFamily="18" charset="0"/>
              </a:rPr>
              <a:t>1</a:t>
            </a:r>
          </a:p>
        </p:txBody>
      </p:sp>
    </p:spTree>
    <p:extLst>
      <p:ext uri="{BB962C8B-B14F-4D97-AF65-F5344CB8AC3E}">
        <p14:creationId xmlns:p14="http://schemas.microsoft.com/office/powerpoint/2010/main" val="3443542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254F4F9-5926-49DA-904E-401C486B1FDA}"/>
              </a:ext>
              <a:ext uri="{C183D7F6-B498-43B3-948B-1728B52AA6E4}">
                <adec:decorative xmlns:adec="http://schemas.microsoft.com/office/drawing/2017/decorative" val="1"/>
              </a:ext>
            </a:extLst>
          </p:cNvPr>
          <p:cNvSpPr/>
          <p:nvPr>
            <p:custDataLst>
              <p:tags r:id="rId3"/>
            </p:custDataLst>
          </p:nvPr>
        </p:nvSpPr>
        <p:spPr>
          <a:xfrm>
            <a:off x="5597340" y="1853391"/>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a:solidFill>
                <a:srgbClr val="FFFFFF">
                  <a:lumMod val="100000"/>
                </a:srgbClr>
              </a:solidFill>
            </a:endParaRPr>
          </a:p>
        </p:txBody>
      </p:sp>
      <p:sp>
        <p:nvSpPr>
          <p:cNvPr id="31" name="Rectangle 30">
            <a:hlinkClick r:id="" action="ppaction://noaction"/>
            <a:extLst>
              <a:ext uri="{FF2B5EF4-FFF2-40B4-BE49-F238E27FC236}">
                <a16:creationId xmlns:a16="http://schemas.microsoft.com/office/drawing/2014/main" id="{330F2A96-C94E-4E98-BE36-5A1BEB1A102D}"/>
              </a:ext>
              <a:ext uri="{C183D7F6-B498-43B3-948B-1728B52AA6E4}">
                <adec:decorative xmlns:adec="http://schemas.microsoft.com/office/drawing/2017/decorative" val="1"/>
              </a:ext>
            </a:extLst>
          </p:cNvPr>
          <p:cNvSpPr/>
          <p:nvPr>
            <p:custDataLst>
              <p:tags r:id="rId4"/>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a:solidFill>
                  <a:srgbClr val="94D2A8">
                    <a:lumMod val="100000"/>
                  </a:srgbClr>
                </a:solidFill>
              </a:rPr>
              <a:t>Appendix</a:t>
            </a:r>
          </a:p>
        </p:txBody>
      </p:sp>
      <p:sp>
        <p:nvSpPr>
          <p:cNvPr id="30" name="Rectangle 29">
            <a:hlinkClick r:id="" action="ppaction://noaction"/>
            <a:extLst>
              <a:ext uri="{FF2B5EF4-FFF2-40B4-BE49-F238E27FC236}">
                <a16:creationId xmlns:a16="http://schemas.microsoft.com/office/drawing/2014/main" id="{ADAE3264-FA03-44F4-B305-193DA7F498CB}"/>
              </a:ext>
              <a:ext uri="{C183D7F6-B498-43B3-948B-1728B52AA6E4}">
                <adec:decorative xmlns:adec="http://schemas.microsoft.com/office/drawing/2017/decorative" val="1"/>
              </a:ext>
            </a:extLst>
          </p:cNvPr>
          <p:cNvSpPr/>
          <p:nvPr>
            <p:custDataLst>
              <p:tags r:id="rId5"/>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p>
        </p:txBody>
      </p:sp>
      <p:sp>
        <p:nvSpPr>
          <p:cNvPr id="29" name="Rectangle 28">
            <a:hlinkClick r:id="" action="ppaction://noaction"/>
            <a:extLst>
              <a:ext uri="{FF2B5EF4-FFF2-40B4-BE49-F238E27FC236}">
                <a16:creationId xmlns:a16="http://schemas.microsoft.com/office/drawing/2014/main" id="{CA813C00-34F1-4362-AADF-C5D49377C8DE}"/>
              </a:ext>
              <a:ext uri="{C183D7F6-B498-43B3-948B-1728B52AA6E4}">
                <adec:decorative xmlns:adec="http://schemas.microsoft.com/office/drawing/2017/decorative" val="1"/>
              </a:ext>
            </a:extLst>
          </p:cNvPr>
          <p:cNvSpPr/>
          <p:nvPr>
            <p:custDataLst>
              <p:tags r:id="rId6"/>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5: Implementation and impact assessment</a:t>
            </a:r>
            <a:endParaRPr lang="en-US" sz="1600">
              <a:solidFill>
                <a:srgbClr val="94D2A8">
                  <a:lumMod val="100000"/>
                </a:srgbClr>
              </a:solidFill>
            </a:endParaRPr>
          </a:p>
        </p:txBody>
      </p:sp>
      <p:sp>
        <p:nvSpPr>
          <p:cNvPr id="28" name="Rectangle 27">
            <a:hlinkClick r:id="" action="ppaction://noaction"/>
            <a:extLst>
              <a:ext uri="{FF2B5EF4-FFF2-40B4-BE49-F238E27FC236}">
                <a16:creationId xmlns:a16="http://schemas.microsoft.com/office/drawing/2014/main" id="{D61B6F35-9C21-4207-B1F1-E97B312051E5}"/>
              </a:ext>
              <a:ext uri="{C183D7F6-B498-43B3-948B-1728B52AA6E4}">
                <adec:decorative xmlns:adec="http://schemas.microsoft.com/office/drawing/2017/decorative" val="1"/>
              </a:ext>
            </a:extLst>
          </p:cNvPr>
          <p:cNvSpPr/>
          <p:nvPr>
            <p:custDataLst>
              <p:tags r:id="rId7"/>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p>
        </p:txBody>
      </p:sp>
      <p:sp>
        <p:nvSpPr>
          <p:cNvPr id="27" name="Rectangle 26">
            <a:hlinkClick r:id="" action="ppaction://noaction"/>
            <a:extLst>
              <a:ext uri="{FF2B5EF4-FFF2-40B4-BE49-F238E27FC236}">
                <a16:creationId xmlns:a16="http://schemas.microsoft.com/office/drawing/2014/main" id="{E23A1CDC-079C-48A5-AB89-4A072567C13F}"/>
              </a:ext>
              <a:ext uri="{C183D7F6-B498-43B3-948B-1728B52AA6E4}">
                <adec:decorative xmlns:adec="http://schemas.microsoft.com/office/drawing/2017/decorative" val="1"/>
              </a:ext>
            </a:extLst>
          </p:cNvPr>
          <p:cNvSpPr/>
          <p:nvPr>
            <p:custDataLst>
              <p:tags r:id="rId8"/>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4: Further opportunities for change</a:t>
            </a:r>
            <a:endParaRPr lang="en-US" sz="1600">
              <a:solidFill>
                <a:srgbClr val="94D2A8">
                  <a:lumMod val="100000"/>
                </a:srgbClr>
              </a:solidFill>
            </a:endParaRPr>
          </a:p>
        </p:txBody>
      </p:sp>
      <p:sp>
        <p:nvSpPr>
          <p:cNvPr id="26" name="Rectangle 25">
            <a:hlinkClick r:id="" action="ppaction://noaction"/>
            <a:extLst>
              <a:ext uri="{FF2B5EF4-FFF2-40B4-BE49-F238E27FC236}">
                <a16:creationId xmlns:a16="http://schemas.microsoft.com/office/drawing/2014/main" id="{C0B5ED84-9A91-4B33-8A7F-16517B6FBACF}"/>
              </a:ext>
              <a:ext uri="{C183D7F6-B498-43B3-948B-1728B52AA6E4}">
                <adec:decorative xmlns:adec="http://schemas.microsoft.com/office/drawing/2017/decorative" val="1"/>
              </a:ext>
            </a:extLst>
          </p:cNvPr>
          <p:cNvSpPr/>
          <p:nvPr>
            <p:custDataLst>
              <p:tags r:id="rId9"/>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75</a:t>
            </a:r>
          </a:p>
        </p:txBody>
      </p:sp>
      <p:sp>
        <p:nvSpPr>
          <p:cNvPr id="25" name="Rectangle 24">
            <a:hlinkClick r:id="rId21" action="ppaction://hlinksldjump"/>
            <a:extLst>
              <a:ext uri="{FF2B5EF4-FFF2-40B4-BE49-F238E27FC236}">
                <a16:creationId xmlns:a16="http://schemas.microsoft.com/office/drawing/2014/main" id="{67B7127F-40E0-4AD1-8F07-0E1B00B06F80}"/>
              </a:ext>
              <a:ext uri="{C183D7F6-B498-43B3-948B-1728B52AA6E4}">
                <adec:decorative xmlns:adec="http://schemas.microsoft.com/office/drawing/2017/decorative" val="1"/>
              </a:ext>
            </a:extLst>
          </p:cNvPr>
          <p:cNvSpPr/>
          <p:nvPr>
            <p:custDataLst>
              <p:tags r:id="rId10"/>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FFFFFF">
                    <a:lumMod val="100000"/>
                  </a:srgbClr>
                </a:solidFill>
              </a:rPr>
              <a:t>Chapter 3: Program recommendations and work capacity</a:t>
            </a:r>
            <a:endParaRPr lang="en-US" sz="1600" dirty="0">
              <a:solidFill>
                <a:srgbClr val="FFFFFF">
                  <a:lumMod val="100000"/>
                </a:srgbClr>
              </a:solidFill>
            </a:endParaRPr>
          </a:p>
        </p:txBody>
      </p:sp>
      <p:sp>
        <p:nvSpPr>
          <p:cNvPr id="24" name="Rectangle 23">
            <a:hlinkClick r:id="rId21" action="ppaction://hlinksldjump"/>
            <a:extLst>
              <a:ext uri="{FF2B5EF4-FFF2-40B4-BE49-F238E27FC236}">
                <a16:creationId xmlns:a16="http://schemas.microsoft.com/office/drawing/2014/main" id="{FAB53A21-1A20-4533-9CAF-BCA61BA40D32}"/>
              </a:ext>
            </a:extLst>
          </p:cNvPr>
          <p:cNvSpPr/>
          <p:nvPr>
            <p:custDataLst>
              <p:tags r:id="rId11"/>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47</a:t>
            </a:r>
          </a:p>
        </p:txBody>
      </p:sp>
      <p:sp>
        <p:nvSpPr>
          <p:cNvPr id="23" name="Rectangle 22">
            <a:hlinkClick r:id="rId22" action="ppaction://hlinksldjump"/>
            <a:extLst>
              <a:ext uri="{FF2B5EF4-FFF2-40B4-BE49-F238E27FC236}">
                <a16:creationId xmlns:a16="http://schemas.microsoft.com/office/drawing/2014/main" id="{88627E2B-8E6C-4CFE-A9AE-3495AF384BA4}"/>
              </a:ext>
              <a:ext uri="{C183D7F6-B498-43B3-948B-1728B52AA6E4}">
                <adec:decorative xmlns:adec="http://schemas.microsoft.com/office/drawing/2017/decorative" val="1"/>
              </a:ext>
            </a:extLst>
          </p:cNvPr>
          <p:cNvSpPr/>
          <p:nvPr>
            <p:custDataLst>
              <p:tags r:id="rId12"/>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2: Referrals (triggers and triaging)</a:t>
            </a:r>
            <a:endParaRPr lang="en-US" sz="1600">
              <a:solidFill>
                <a:srgbClr val="94D2A8">
                  <a:lumMod val="100000"/>
                </a:srgbClr>
              </a:solidFill>
            </a:endParaRPr>
          </a:p>
        </p:txBody>
      </p:sp>
      <p:sp>
        <p:nvSpPr>
          <p:cNvPr id="22" name="Rectangle 21">
            <a:hlinkClick r:id="rId22" action="ppaction://hlinksldjump"/>
            <a:extLst>
              <a:ext uri="{FF2B5EF4-FFF2-40B4-BE49-F238E27FC236}">
                <a16:creationId xmlns:a16="http://schemas.microsoft.com/office/drawing/2014/main" id="{D49C7102-022B-40FF-BCE4-003A3C291D53}"/>
              </a:ext>
              <a:ext uri="{C183D7F6-B498-43B3-948B-1728B52AA6E4}">
                <adec:decorative xmlns:adec="http://schemas.microsoft.com/office/drawing/2017/decorative" val="1"/>
              </a:ext>
            </a:extLst>
          </p:cNvPr>
          <p:cNvSpPr/>
          <p:nvPr>
            <p:custDataLst>
              <p:tags r:id="rId13"/>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32</a:t>
            </a:r>
          </a:p>
        </p:txBody>
      </p:sp>
      <p:sp>
        <p:nvSpPr>
          <p:cNvPr id="21" name="Rectangle 20">
            <a:hlinkClick r:id="rId23" action="ppaction://hlinksldjump"/>
            <a:extLst>
              <a:ext uri="{FF2B5EF4-FFF2-40B4-BE49-F238E27FC236}">
                <a16:creationId xmlns:a16="http://schemas.microsoft.com/office/drawing/2014/main" id="{E87130DF-5AFF-424C-B8C9-6F5DF9D776FB}"/>
              </a:ext>
              <a:ext uri="{C183D7F6-B498-43B3-948B-1728B52AA6E4}">
                <adec:decorative xmlns:adec="http://schemas.microsoft.com/office/drawing/2017/decorative" val="1"/>
              </a:ext>
            </a:extLst>
          </p:cNvPr>
          <p:cNvSpPr/>
          <p:nvPr>
            <p:custDataLst>
              <p:tags r:id="rId14"/>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1: Context and introduction</a:t>
            </a:r>
            <a:endParaRPr lang="en-US" sz="1600">
              <a:solidFill>
                <a:srgbClr val="94D2A8">
                  <a:lumMod val="100000"/>
                </a:srgbClr>
              </a:solidFill>
            </a:endParaRPr>
          </a:p>
        </p:txBody>
      </p:sp>
      <p:sp>
        <p:nvSpPr>
          <p:cNvPr id="20" name="Rectangle 19">
            <a:hlinkClick r:id="rId23" action="ppaction://hlinksldjump"/>
            <a:extLst>
              <a:ext uri="{FF2B5EF4-FFF2-40B4-BE49-F238E27FC236}">
                <a16:creationId xmlns:a16="http://schemas.microsoft.com/office/drawing/2014/main" id="{16C97221-A25A-4CAE-AAF1-B5E916BB9C1B}"/>
              </a:ext>
              <a:ext uri="{C183D7F6-B498-43B3-948B-1728B52AA6E4}">
                <adec:decorative xmlns:adec="http://schemas.microsoft.com/office/drawing/2017/decorative" val="1"/>
              </a:ext>
            </a:extLst>
          </p:cNvPr>
          <p:cNvSpPr/>
          <p:nvPr>
            <p:custDataLst>
              <p:tags r:id="rId15"/>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6</a:t>
            </a:r>
          </a:p>
        </p:txBody>
      </p:sp>
      <p:sp>
        <p:nvSpPr>
          <p:cNvPr id="19" name="Rectangle 18">
            <a:hlinkClick r:id="rId24" action="ppaction://hlinksldjump"/>
            <a:extLst>
              <a:ext uri="{FF2B5EF4-FFF2-40B4-BE49-F238E27FC236}">
                <a16:creationId xmlns:a16="http://schemas.microsoft.com/office/drawing/2014/main" id="{8AD8DCBE-6298-4AC0-A567-F0DFC0FCE79B}"/>
              </a:ext>
              <a:ext uri="{C183D7F6-B498-43B3-948B-1728B52AA6E4}">
                <adec:decorative xmlns:adec="http://schemas.microsoft.com/office/drawing/2017/decorative" val="1"/>
              </a:ext>
            </a:extLst>
          </p:cNvPr>
          <p:cNvSpPr/>
          <p:nvPr>
            <p:custDataLst>
              <p:tags r:id="rId16"/>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Executive summary</a:t>
            </a:r>
            <a:br>
              <a:rPr lang="en-AU" sz="1600">
                <a:solidFill>
                  <a:srgbClr val="94D2A8">
                    <a:lumMod val="100000"/>
                  </a:srgbClr>
                </a:solidFill>
              </a:rPr>
            </a:br>
            <a:r>
              <a:rPr lang="en-AU" sz="1600">
                <a:solidFill>
                  <a:srgbClr val="94D2A8">
                    <a:lumMod val="100000"/>
                  </a:srgbClr>
                </a:solidFill>
              </a:rPr>
              <a:t>Summary of recommendations</a:t>
            </a:r>
            <a:br>
              <a:rPr lang="en-AU" sz="1600">
                <a:solidFill>
                  <a:srgbClr val="94D2A8">
                    <a:lumMod val="100000"/>
                  </a:srgbClr>
                </a:solidFill>
              </a:rPr>
            </a:br>
            <a:r>
              <a:rPr lang="en-AU" sz="1600">
                <a:solidFill>
                  <a:srgbClr val="94D2A8">
                    <a:lumMod val="100000"/>
                  </a:srgbClr>
                </a:solidFill>
              </a:rPr>
              <a:t>List of terminology</a:t>
            </a:r>
            <a:endParaRPr lang="en-US" sz="1600">
              <a:solidFill>
                <a:srgbClr val="94D2A8">
                  <a:lumMod val="100000"/>
                </a:srgbClr>
              </a:solidFill>
            </a:endParaRPr>
          </a:p>
        </p:txBody>
      </p:sp>
      <p:sp>
        <p:nvSpPr>
          <p:cNvPr id="18" name="Rectangle 17">
            <a:hlinkClick r:id="rId24" action="ppaction://hlinksldjump"/>
            <a:extLst>
              <a:ext uri="{FF2B5EF4-FFF2-40B4-BE49-F238E27FC236}">
                <a16:creationId xmlns:a16="http://schemas.microsoft.com/office/drawing/2014/main" id="{8BB6F856-D93B-46EF-91D8-6535EA770051}"/>
              </a:ext>
              <a:ext uri="{C183D7F6-B498-43B3-948B-1728B52AA6E4}">
                <adec:decorative xmlns:adec="http://schemas.microsoft.com/office/drawing/2017/decorative" val="1"/>
              </a:ext>
            </a:extLst>
          </p:cNvPr>
          <p:cNvSpPr/>
          <p:nvPr>
            <p:custDataLst>
              <p:tags r:id="rId17"/>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1</a:t>
            </a:r>
          </a:p>
        </p:txBody>
      </p:sp>
      <p:graphicFrame>
        <p:nvGraphicFramePr>
          <p:cNvPr id="2" name="Object 1" hidden="1">
            <a:extLst>
              <a:ext uri="{FF2B5EF4-FFF2-40B4-BE49-F238E27FC236}">
                <a16:creationId xmlns:a16="http://schemas.microsoft.com/office/drawing/2014/main" id="{BB3ED5CA-7B3E-41AC-947A-12EC60AF60CB}"/>
              </a:ext>
              <a:ext uri="{C183D7F6-B498-43B3-948B-1728B52AA6E4}">
                <adec:decorative xmlns:adec="http://schemas.microsoft.com/office/drawing/2017/decorative" val="1"/>
              </a:ext>
            </a:extLst>
          </p:cNvPr>
          <p:cNvGraphicFramePr>
            <a:graphicFrameLocks noChangeAspect="1"/>
          </p:cNvGraphicFramePr>
          <p:nvPr>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301" name="think-cell Slide" r:id="rId25" imgW="532" imgH="530" progId="TCLayout.ActiveDocument.1">
                  <p:embed/>
                </p:oleObj>
              </mc:Choice>
              <mc:Fallback>
                <p:oleObj name="think-cell Slide" r:id="rId25" imgW="532" imgH="530" progId="TCLayout.ActiveDocument.1">
                  <p:embed/>
                  <p:pic>
                    <p:nvPicPr>
                      <p:cNvPr id="2" name="Object 1" hidden="1">
                        <a:extLst>
                          <a:ext uri="{FF2B5EF4-FFF2-40B4-BE49-F238E27FC236}">
                            <a16:creationId xmlns:a16="http://schemas.microsoft.com/office/drawing/2014/main" id="{BB3ED5CA-7B3E-41AC-947A-12EC60AF60CB}"/>
                          </a:ext>
                          <a:ext uri="{C183D7F6-B498-43B3-948B-1728B52AA6E4}">
                            <adec:decorative xmlns:adec="http://schemas.microsoft.com/office/drawing/2017/decorative" val="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8F7DD07F-25FF-4AA5-A43F-D02E34A55C2C}"/>
              </a:ext>
              <a:ext uri="{C183D7F6-B498-43B3-948B-1728B52AA6E4}">
                <adec:decorative xmlns:adec="http://schemas.microsoft.com/office/drawing/2017/decorative" val="1"/>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r>
              <a:rPr lang="en-US" dirty="0"/>
              <a:t>Next section: Chapter 3</a:t>
            </a:r>
          </a:p>
        </p:txBody>
      </p:sp>
    </p:spTree>
    <p:custDataLst>
      <p:tags r:id="rId2"/>
    </p:custDataLst>
    <p:extLst>
      <p:ext uri="{BB962C8B-B14F-4D97-AF65-F5344CB8AC3E}">
        <p14:creationId xmlns:p14="http://schemas.microsoft.com/office/powerpoint/2010/main" val="384391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323"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1" y="-635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p:txBody>
          <a:bodyPr vert="horz"/>
          <a:lstStyle/>
          <a:p>
            <a:r>
              <a:rPr lang="en-US" dirty="0">
                <a:latin typeface="+mj-lt"/>
                <a:sym typeface="Georgia" panose="02040502050405020303" pitchFamily="18" charset="0"/>
              </a:rPr>
              <a:t>Chapter 3 summary: Program recommendations and work capacity</a:t>
            </a:r>
          </a:p>
        </p:txBody>
      </p:sp>
      <p:sp>
        <p:nvSpPr>
          <p:cNvPr id="6" name="TextBox 5">
            <a:extLst>
              <a:ext uri="{FF2B5EF4-FFF2-40B4-BE49-F238E27FC236}">
                <a16:creationId xmlns:a16="http://schemas.microsoft.com/office/drawing/2014/main" id="{4AE41F76-5CF6-45DD-B625-79EB6C1A789F}"/>
              </a:ext>
            </a:extLst>
          </p:cNvPr>
          <p:cNvSpPr txBox="1"/>
          <p:nvPr/>
        </p:nvSpPr>
        <p:spPr>
          <a:xfrm>
            <a:off x="630000" y="1202606"/>
            <a:ext cx="11060544" cy="55399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lvl="1">
              <a:spcBef>
                <a:spcPts val="300"/>
              </a:spcBef>
              <a:buClr>
                <a:schemeClr val="bg1"/>
              </a:buClr>
              <a:buSzPct val="100000"/>
            </a:pPr>
            <a:r>
              <a:rPr lang="en-US" sz="1400" b="1" dirty="0">
                <a:solidFill>
                  <a:srgbClr val="275D38"/>
                </a:solidFill>
                <a:sym typeface="Georgia" panose="02040502050405020303" pitchFamily="18" charset="0"/>
              </a:rPr>
              <a:t>3.1. ESAt decision-making</a:t>
            </a:r>
          </a:p>
          <a:p>
            <a:pPr>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Interviews with assessors and observations of ESAt assessments demonstrated that ESAts are performed to a high standard by appropriately qualified professionals. However, broad guidelines require a high degree of professional judgement, which introduces inconsistency.</a:t>
            </a:r>
          </a:p>
          <a:p>
            <a:pPr>
              <a:buClr>
                <a:srgbClr val="275D38">
                  <a:lumMod val="100000"/>
                </a:srgbClr>
              </a:buClr>
              <a:buSzPct val="100000"/>
              <a:buFont typeface="Trebuchet MS" panose="020B0603020202020204" pitchFamily="34" charset="0"/>
              <a:buChar char="​"/>
            </a:pPr>
            <a:endParaRPr lang="en-AU" sz="1400" dirty="0">
              <a:solidFill>
                <a:srgbClr val="000000">
                  <a:lumMod val="100000"/>
                </a:srgbClr>
              </a:solidFill>
              <a:sym typeface="Georgia" panose="02040502050405020303" pitchFamily="18" charset="0"/>
            </a:endParaRPr>
          </a:p>
          <a:p>
            <a:pPr>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Recommendations to ESAt decisions more accurate and more consistent include: </a:t>
            </a:r>
          </a:p>
          <a:p>
            <a:pPr marL="324000" lvl="1" indent="-216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Update ESAt guidelines to be clearer and have more specific criteria. For example, the Department could consider increasing focus on the impact of medical conditions on the ability to obtain or retain employment, prioritisation of medical barriers compared to other barriers, factors which should not be considered as part of the ESAt, and the ongoing support requirements for DES-ESS and DES-DMS;</a:t>
            </a:r>
          </a:p>
          <a:p>
            <a:pPr marL="324000" lvl="1" indent="-216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Provide more examples of correct ESAt decisions, aligned to updated program guidelines and covering more "borderline" cases.</a:t>
            </a:r>
          </a:p>
          <a:p>
            <a:pPr marL="324000" lvl="1" indent="-216000">
              <a:buClr>
                <a:srgbClr val="275D38">
                  <a:lumMod val="100000"/>
                </a:srgbClr>
              </a:buClr>
              <a:buSzPct val="100000"/>
              <a:buFont typeface="Trebuchet MS" panose="020B0603020202020204" pitchFamily="34" charset="0"/>
              <a:buChar char="•"/>
            </a:pPr>
            <a:endParaRPr lang="en-AU" sz="1400" dirty="0">
              <a:solidFill>
                <a:srgbClr val="000000">
                  <a:lumMod val="100000"/>
                </a:srgbClr>
              </a:solidFill>
              <a:sym typeface="Georgia" panose="02040502050405020303" pitchFamily="18" charset="0"/>
            </a:endParaRPr>
          </a:p>
          <a:p>
            <a:pPr marL="0" lvl="1">
              <a:spcBef>
                <a:spcPts val="300"/>
              </a:spcBef>
              <a:buClr>
                <a:schemeClr val="bg1"/>
              </a:buClr>
              <a:buSzPct val="100000"/>
            </a:pPr>
            <a:r>
              <a:rPr lang="en-US" sz="1400" b="1" dirty="0">
                <a:solidFill>
                  <a:srgbClr val="275D38"/>
                </a:solidFill>
                <a:sym typeface="Georgia" panose="02040502050405020303" pitchFamily="18" charset="0"/>
              </a:rPr>
              <a:t>Section 3.2. Quality assurance</a:t>
            </a:r>
          </a:p>
          <a:p>
            <a:pPr>
              <a:spcBef>
                <a:spcPts val="300"/>
              </a:spcBef>
              <a:buClr>
                <a:schemeClr val="bg1"/>
              </a:buClr>
            </a:pPr>
            <a:r>
              <a:rPr lang="en-US" sz="1400" dirty="0">
                <a:solidFill>
                  <a:srgbClr val="000000"/>
                </a:solidFill>
                <a:sym typeface="Georgia" panose="02040502050405020303" pitchFamily="18" charset="0"/>
              </a:rPr>
              <a:t>Services Australia currently has effective QA processes. However, changes in emphasis, including greater targeting, are necessary </a:t>
            </a:r>
            <a:r>
              <a:rPr lang="en-US" sz="1400" dirty="0" err="1">
                <a:solidFill>
                  <a:srgbClr val="000000"/>
                </a:solidFill>
                <a:sym typeface="Georgia" panose="02040502050405020303" pitchFamily="18" charset="0"/>
              </a:rPr>
              <a:t>toembed</a:t>
            </a:r>
            <a:r>
              <a:rPr lang="en-US" sz="1400" dirty="0">
                <a:solidFill>
                  <a:srgbClr val="000000"/>
                </a:solidFill>
                <a:sym typeface="Georgia" panose="02040502050405020303" pitchFamily="18" charset="0"/>
              </a:rPr>
              <a:t> any changes made to the program guidelines. Recommended changes to the QA process include:</a:t>
            </a:r>
          </a:p>
          <a:p>
            <a:pPr marL="324000" lvl="1" indent="-216000">
              <a:buClr>
                <a:srgbClr val="275D38">
                  <a:lumMod val="100000"/>
                </a:srgbClr>
              </a:buClr>
              <a:buSzPct val="100000"/>
              <a:buFont typeface="Trebuchet MS" panose="020B0603020202020204" pitchFamily="34" charset="0"/>
              <a:buChar char="•"/>
            </a:pPr>
            <a:r>
              <a:rPr lang="en-US" sz="1400" dirty="0">
                <a:solidFill>
                  <a:srgbClr val="000000">
                    <a:lumMod val="100000"/>
                  </a:srgbClr>
                </a:solidFill>
                <a:sym typeface="Georgia" panose="02040502050405020303" pitchFamily="18" charset="0"/>
              </a:rPr>
              <a:t>Use analytics to target assessor quality assurance activities; </a:t>
            </a:r>
          </a:p>
          <a:p>
            <a:pPr marL="324000" lvl="1" indent="-216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Conduct standardised testing across assessors using file assessments, with a focus on "borderline" decisions;</a:t>
            </a:r>
          </a:p>
          <a:p>
            <a:pPr marL="324000" lvl="1" indent="-216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Provide selective, data-based feedback to assessors to address bias;</a:t>
            </a:r>
          </a:p>
          <a:p>
            <a:pPr marL="324000" lvl="1" indent="-216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Collect data on actual hours worked (e.g. by work capacity band, disability type) to inform assessor training.</a:t>
            </a:r>
          </a:p>
          <a:p>
            <a:pPr marL="324000" lvl="1" indent="-216000">
              <a:buClr>
                <a:srgbClr val="275D38">
                  <a:lumMod val="100000"/>
                </a:srgbClr>
              </a:buClr>
              <a:buSzPct val="100000"/>
              <a:buFont typeface="Trebuchet MS" panose="020B0603020202020204" pitchFamily="34" charset="0"/>
              <a:buChar char="•"/>
            </a:pPr>
            <a:endParaRPr lang="en-AU" sz="1400" dirty="0">
              <a:solidFill>
                <a:srgbClr val="000000">
                  <a:lumMod val="100000"/>
                </a:srgbClr>
              </a:solidFill>
              <a:sym typeface="Georgia" panose="02040502050405020303" pitchFamily="18" charset="0"/>
            </a:endParaRPr>
          </a:p>
          <a:p>
            <a:pPr>
              <a:spcBef>
                <a:spcPts val="300"/>
              </a:spcBef>
              <a:buClr>
                <a:schemeClr val="bg1"/>
              </a:buClr>
            </a:pPr>
            <a:r>
              <a:rPr lang="en-US" sz="1400" b="1" dirty="0">
                <a:solidFill>
                  <a:srgbClr val="275D38"/>
                </a:solidFill>
                <a:sym typeface="Georgia" panose="02040502050405020303" pitchFamily="18" charset="0"/>
              </a:rPr>
              <a:t>Section 3.3. Enforcement of ESAt results</a:t>
            </a:r>
          </a:p>
          <a:p>
            <a:pPr>
              <a:spcBef>
                <a:spcPts val="300"/>
              </a:spcBef>
              <a:buClr>
                <a:schemeClr val="bg1"/>
              </a:buClr>
            </a:pPr>
            <a:r>
              <a:rPr lang="en-US" sz="1400" dirty="0">
                <a:solidFill>
                  <a:srgbClr val="000000"/>
                </a:solidFill>
                <a:sym typeface="Georgia" panose="02040502050405020303" pitchFamily="18" charset="0"/>
              </a:rPr>
              <a:t>Currently, a proportion of individuals continue to participate in DES, despite having previously had ESAts that recommended an alternative program. While this proportion is small, at well under 1 per cent, the increased scale of DES suggests that it could translate into costs of up to $8m per annum. It is recommended that the Department examine methods of encouraging providers to more thoroughly enact exits of such individuals.</a:t>
            </a:r>
            <a:endParaRPr lang="en-US" sz="1400" b="1" dirty="0">
              <a:solidFill>
                <a:srgbClr val="275D38"/>
              </a:solidFill>
              <a:sym typeface="Georgia" panose="02040502050405020303" pitchFamily="18" charset="0"/>
            </a:endParaRPr>
          </a:p>
        </p:txBody>
      </p:sp>
      <p:sp>
        <p:nvSpPr>
          <p:cNvPr id="10" name="NavigationTriangle">
            <a:extLst>
              <a:ext uri="{FF2B5EF4-FFF2-40B4-BE49-F238E27FC236}">
                <a16:creationId xmlns:a16="http://schemas.microsoft.com/office/drawing/2014/main" id="{C46E0B76-2AF9-4480-B3C5-B04E5CF1D98C}"/>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1" name="NavigationIcon">
            <a:extLst>
              <a:ext uri="{FF2B5EF4-FFF2-40B4-BE49-F238E27FC236}">
                <a16:creationId xmlns:a16="http://schemas.microsoft.com/office/drawing/2014/main" id="{A8D0F91D-0D9F-4EFF-9236-575284AF769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a:t>
            </a:r>
          </a:p>
        </p:txBody>
      </p:sp>
    </p:spTree>
    <p:extLst>
      <p:ext uri="{BB962C8B-B14F-4D97-AF65-F5344CB8AC3E}">
        <p14:creationId xmlns:p14="http://schemas.microsoft.com/office/powerpoint/2010/main" val="429712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9DA4070-6B99-476E-A6A3-6569E28CDB3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717083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306"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89DA4070-6B99-476E-A6A3-6569E28CDB3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AF6945-8CC7-473F-BCDD-AD1815CBDD7F}"/>
              </a:ext>
            </a:extLst>
          </p:cNvPr>
          <p:cNvSpPr>
            <a:spLocks noGrp="1"/>
          </p:cNvSpPr>
          <p:nvPr>
            <p:ph type="title"/>
          </p:nvPr>
        </p:nvSpPr>
        <p:spPr/>
        <p:txBody>
          <a:bodyPr vert="horz"/>
          <a:lstStyle/>
          <a:p>
            <a:r>
              <a:rPr lang="en-US" dirty="0">
                <a:latin typeface="+mj-lt"/>
                <a:sym typeface="Georgia" panose="02040502050405020303" pitchFamily="18" charset="0"/>
              </a:rPr>
              <a:t>Summary of recommendations</a:t>
            </a:r>
          </a:p>
        </p:txBody>
      </p:sp>
      <p:sp>
        <p:nvSpPr>
          <p:cNvPr id="9" name="Rectangle 8">
            <a:extLst>
              <a:ext uri="{FF2B5EF4-FFF2-40B4-BE49-F238E27FC236}">
                <a16:creationId xmlns:a16="http://schemas.microsoft.com/office/drawing/2014/main" id="{18A57F80-588E-451A-A5E0-956195E226DC}"/>
              </a:ext>
            </a:extLst>
          </p:cNvPr>
          <p:cNvSpPr/>
          <p:nvPr/>
        </p:nvSpPr>
        <p:spPr>
          <a:xfrm>
            <a:off x="628650" y="1131377"/>
            <a:ext cx="4532285" cy="575774"/>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ctr" anchorCtr="0" forceAA="0" compatLnSpc="1">
            <a:prstTxWarp prst="textNoShape">
              <a:avLst/>
            </a:prstTxWarp>
            <a:noAutofit/>
          </a:bodyPr>
          <a:lstStyle/>
          <a:p>
            <a:r>
              <a:rPr lang="en-US" sz="1400" dirty="0">
                <a:solidFill>
                  <a:srgbClr val="FFFFFF"/>
                </a:solidFill>
              </a:rPr>
              <a:t>Referrals (triggers and triaging)</a:t>
            </a:r>
          </a:p>
        </p:txBody>
      </p:sp>
      <p:sp>
        <p:nvSpPr>
          <p:cNvPr id="11" name="Rectangle 10">
            <a:extLst>
              <a:ext uri="{FF2B5EF4-FFF2-40B4-BE49-F238E27FC236}">
                <a16:creationId xmlns:a16="http://schemas.microsoft.com/office/drawing/2014/main" id="{D6B213AF-A7A4-492C-97AB-DB0E35CA10E2}"/>
              </a:ext>
            </a:extLst>
          </p:cNvPr>
          <p:cNvSpPr/>
          <p:nvPr/>
        </p:nvSpPr>
        <p:spPr>
          <a:xfrm>
            <a:off x="628652" y="1725744"/>
            <a:ext cx="4532284" cy="4606389"/>
          </a:xfrm>
          <a:prstGeom prst="rect">
            <a:avLst/>
          </a:prstGeom>
        </p:spPr>
        <p:txBody>
          <a:bodyPr wrap="square" lIns="0" tIns="0" rIns="0" bIns="0">
            <a:spAutoFit/>
          </a:bodyPr>
          <a:lstStyle/>
          <a:p>
            <a:pPr>
              <a:spcBef>
                <a:spcPts val="200"/>
              </a:spcBef>
              <a:spcAft>
                <a:spcPts val="200"/>
              </a:spcAft>
            </a:pPr>
            <a:r>
              <a:rPr lang="en-AU" sz="1200" b="1" u="sng" dirty="0"/>
              <a:t>Recommendations</a:t>
            </a:r>
          </a:p>
          <a:p>
            <a:pPr marL="228600" indent="-228600">
              <a:spcBef>
                <a:spcPts val="200"/>
              </a:spcBef>
              <a:spcAft>
                <a:spcPts val="200"/>
              </a:spcAft>
              <a:buFont typeface="+mj-lt"/>
              <a:buAutoNum type="arabicPeriod"/>
            </a:pPr>
            <a:r>
              <a:rPr lang="en-AU" sz="1200" dirty="0"/>
              <a:t>Ensure changes to the </a:t>
            </a:r>
            <a:r>
              <a:rPr lang="en-AU" sz="1200" dirty="0" err="1"/>
              <a:t>JSCI</a:t>
            </a:r>
            <a:r>
              <a:rPr lang="en-AU" sz="1200" dirty="0"/>
              <a:t> as part of the new </a:t>
            </a:r>
            <a:r>
              <a:rPr lang="en-AU" sz="1200" dirty="0" err="1"/>
              <a:t>jobactive</a:t>
            </a:r>
            <a:r>
              <a:rPr lang="en-AU" sz="1200" dirty="0"/>
              <a:t> model consider the impact on </a:t>
            </a:r>
            <a:r>
              <a:rPr lang="en-AU" sz="1200" dirty="0" err="1"/>
              <a:t>ESAt</a:t>
            </a:r>
            <a:r>
              <a:rPr lang="en-AU" sz="1200" dirty="0"/>
              <a:t> referrals through consultation between DESE, Services Australia, DSS and the </a:t>
            </a:r>
            <a:r>
              <a:rPr lang="en-AU" sz="1200" dirty="0" err="1"/>
              <a:t>NIAA</a:t>
            </a:r>
            <a:endParaRPr lang="en-AU" sz="1200" dirty="0"/>
          </a:p>
          <a:p>
            <a:pPr marL="228600" indent="-228600">
              <a:spcBef>
                <a:spcPts val="200"/>
              </a:spcBef>
              <a:spcAft>
                <a:spcPts val="200"/>
              </a:spcAft>
              <a:buFont typeface="+mj-lt"/>
              <a:buAutoNum type="arabicPeriod"/>
            </a:pPr>
            <a:r>
              <a:rPr lang="en-AU" sz="1200" dirty="0">
                <a:solidFill>
                  <a:srgbClr val="000000">
                    <a:lumMod val="100000"/>
                  </a:srgbClr>
                </a:solidFill>
                <a:sym typeface="Georgia" panose="02040502050405020303" pitchFamily="18" charset="0"/>
              </a:rPr>
              <a:t>Update the pre-listed medical conditions which automatically trigger an </a:t>
            </a:r>
            <a:r>
              <a:rPr lang="en-AU" sz="1200" dirty="0" err="1">
                <a:solidFill>
                  <a:srgbClr val="000000">
                    <a:lumMod val="100000"/>
                  </a:srgbClr>
                </a:solidFill>
                <a:sym typeface="Georgia" panose="02040502050405020303" pitchFamily="18" charset="0"/>
              </a:rPr>
              <a:t>ESAt</a:t>
            </a:r>
            <a:r>
              <a:rPr lang="en-AU" sz="1200" dirty="0">
                <a:solidFill>
                  <a:srgbClr val="000000">
                    <a:lumMod val="100000"/>
                  </a:srgbClr>
                </a:solidFill>
                <a:sym typeface="Georgia" panose="02040502050405020303" pitchFamily="18" charset="0"/>
              </a:rPr>
              <a:t> referrals through the </a:t>
            </a:r>
            <a:r>
              <a:rPr lang="en-AU" sz="1200" dirty="0" err="1">
                <a:solidFill>
                  <a:srgbClr val="000000">
                    <a:lumMod val="100000"/>
                  </a:srgbClr>
                </a:solidFill>
                <a:sym typeface="Georgia" panose="02040502050405020303" pitchFamily="18" charset="0"/>
              </a:rPr>
              <a:t>JSCI</a:t>
            </a:r>
            <a:r>
              <a:rPr lang="en-AU" sz="1200" dirty="0">
                <a:solidFill>
                  <a:srgbClr val="000000">
                    <a:lumMod val="100000"/>
                  </a:srgbClr>
                </a:solidFill>
                <a:sym typeface="Georgia" panose="02040502050405020303" pitchFamily="18" charset="0"/>
              </a:rPr>
              <a:t>, informed by the likelihood of achieving a useful </a:t>
            </a:r>
            <a:r>
              <a:rPr lang="en-AU" sz="1200" dirty="0" err="1">
                <a:solidFill>
                  <a:srgbClr val="000000">
                    <a:lumMod val="100000"/>
                  </a:srgbClr>
                </a:solidFill>
                <a:sym typeface="Georgia" panose="02040502050405020303" pitchFamily="18" charset="0"/>
              </a:rPr>
              <a:t>ESAt</a:t>
            </a:r>
            <a:r>
              <a:rPr lang="en-AU" sz="1200" dirty="0">
                <a:solidFill>
                  <a:srgbClr val="000000">
                    <a:lumMod val="100000"/>
                  </a:srgbClr>
                </a:solidFill>
                <a:sym typeface="Georgia" panose="02040502050405020303" pitchFamily="18" charset="0"/>
              </a:rPr>
              <a:t> outcome</a:t>
            </a:r>
          </a:p>
          <a:p>
            <a:pPr marL="228600" indent="-228600">
              <a:spcBef>
                <a:spcPts val="200"/>
              </a:spcBef>
              <a:spcAft>
                <a:spcPts val="200"/>
              </a:spcAft>
              <a:buFont typeface="+mj-lt"/>
              <a:buAutoNum type="arabicPeriod"/>
            </a:pPr>
            <a:r>
              <a:rPr lang="en-AU" sz="1200" dirty="0">
                <a:solidFill>
                  <a:srgbClr val="000000">
                    <a:lumMod val="100000"/>
                  </a:srgbClr>
                </a:solidFill>
                <a:sym typeface="Georgia" panose="02040502050405020303" pitchFamily="18" charset="0"/>
              </a:rPr>
              <a:t>Increase reviews of provider initiated change of circumstances and clarify when to initiate a COCR review (e.g. new medical evidence should only be actioned if it is likely to change work capacity or required supports)</a:t>
            </a:r>
          </a:p>
          <a:p>
            <a:pPr marL="228600" indent="-228600">
              <a:spcBef>
                <a:spcPts val="200"/>
              </a:spcBef>
              <a:spcAft>
                <a:spcPts val="200"/>
              </a:spcAft>
              <a:buFont typeface="+mj-lt"/>
              <a:buAutoNum type="arabicPeriod"/>
            </a:pPr>
            <a:r>
              <a:rPr lang="en-US" altLang="en-US" sz="1200" dirty="0">
                <a:solidFill>
                  <a:srgbClr val="000000"/>
                </a:solidFill>
                <a:sym typeface="Georgia" panose="02040502050405020303" pitchFamily="18" charset="0"/>
              </a:rPr>
              <a:t>Remove the DES 18-Month Review. </a:t>
            </a:r>
            <a:r>
              <a:rPr lang="en-US" sz="1200" dirty="0">
                <a:sym typeface="Georgia" panose="02040502050405020303" pitchFamily="18" charset="0"/>
              </a:rPr>
              <a:t>Alternatively, conduct 18-Month Reviews as file assessments</a:t>
            </a:r>
          </a:p>
          <a:p>
            <a:pPr marL="228600" indent="-228600">
              <a:spcBef>
                <a:spcPts val="200"/>
              </a:spcBef>
              <a:spcAft>
                <a:spcPts val="200"/>
              </a:spcAft>
              <a:buFont typeface="+mj-lt"/>
              <a:buAutoNum type="arabicPeriod"/>
            </a:pPr>
            <a:r>
              <a:rPr lang="en-AU" sz="1200" dirty="0">
                <a:solidFill>
                  <a:srgbClr val="000000">
                    <a:lumMod val="100000"/>
                  </a:srgbClr>
                </a:solidFill>
                <a:sym typeface="Georgia" panose="02040502050405020303" pitchFamily="18" charset="0"/>
              </a:rPr>
              <a:t>Continue improving the accuracy and efficiency of </a:t>
            </a:r>
            <a:r>
              <a:rPr lang="en-AU" sz="1200" dirty="0" err="1">
                <a:solidFill>
                  <a:srgbClr val="000000">
                    <a:lumMod val="100000"/>
                  </a:srgbClr>
                </a:solidFill>
                <a:sym typeface="Georgia" panose="02040502050405020303" pitchFamily="18" charset="0"/>
              </a:rPr>
              <a:t>ESAt</a:t>
            </a:r>
            <a:r>
              <a:rPr lang="en-AU" sz="1200" dirty="0">
                <a:solidFill>
                  <a:srgbClr val="000000">
                    <a:lumMod val="100000"/>
                  </a:srgbClr>
                </a:solidFill>
                <a:sym typeface="Georgia" panose="02040502050405020303" pitchFamily="18" charset="0"/>
              </a:rPr>
              <a:t> referrals triggered by the online </a:t>
            </a:r>
            <a:r>
              <a:rPr lang="en-AU" sz="1200" dirty="0" err="1">
                <a:solidFill>
                  <a:srgbClr val="000000">
                    <a:lumMod val="100000"/>
                  </a:srgbClr>
                </a:solidFill>
                <a:sym typeface="Georgia" panose="02040502050405020303" pitchFamily="18" charset="0"/>
              </a:rPr>
              <a:t>JSCI</a:t>
            </a:r>
            <a:r>
              <a:rPr lang="en-AU" sz="1200" dirty="0">
                <a:solidFill>
                  <a:srgbClr val="000000">
                    <a:lumMod val="100000"/>
                  </a:srgbClr>
                </a:solidFill>
                <a:sym typeface="Georgia" panose="02040502050405020303" pitchFamily="18" charset="0"/>
              </a:rPr>
              <a:t>. This could include adding new questions to the </a:t>
            </a:r>
            <a:r>
              <a:rPr lang="en-AU" sz="1200" dirty="0" err="1">
                <a:solidFill>
                  <a:srgbClr val="000000">
                    <a:lumMod val="100000"/>
                  </a:srgbClr>
                </a:solidFill>
                <a:sym typeface="Georgia" panose="02040502050405020303" pitchFamily="18" charset="0"/>
              </a:rPr>
              <a:t>JSCI</a:t>
            </a:r>
            <a:r>
              <a:rPr lang="en-AU" sz="1200" dirty="0">
                <a:solidFill>
                  <a:srgbClr val="000000">
                    <a:lumMod val="100000"/>
                  </a:srgbClr>
                </a:solidFill>
                <a:sym typeface="Georgia" panose="02040502050405020303" pitchFamily="18" charset="0"/>
              </a:rPr>
              <a:t>, or an alternative screening process</a:t>
            </a:r>
          </a:p>
          <a:p>
            <a:pPr marL="228600" indent="-228600">
              <a:spcBef>
                <a:spcPts val="200"/>
              </a:spcBef>
              <a:spcAft>
                <a:spcPts val="200"/>
              </a:spcAft>
              <a:buFont typeface="+mj-lt"/>
              <a:buAutoNum type="arabicPeriod"/>
            </a:pPr>
            <a:r>
              <a:rPr lang="en-AU" altLang="en-US" sz="1200" dirty="0">
                <a:solidFill>
                  <a:srgbClr val="000000"/>
                </a:solidFill>
                <a:sym typeface="Georgia" panose="02040502050405020303" pitchFamily="18" charset="0"/>
              </a:rPr>
              <a:t>Ensure the "</a:t>
            </a:r>
            <a:r>
              <a:rPr lang="en-AU" altLang="en-US" sz="1200" dirty="0" err="1">
                <a:solidFill>
                  <a:srgbClr val="000000"/>
                </a:solidFill>
                <a:sym typeface="Georgia" panose="02040502050405020303" pitchFamily="18" charset="0"/>
              </a:rPr>
              <a:t>Screeni</a:t>
            </a:r>
            <a:r>
              <a:rPr lang="en-AU" altLang="en-US" sz="1200" dirty="0">
                <a:solidFill>
                  <a:srgbClr val="000000"/>
                </a:solidFill>
                <a:sym typeface="Georgia" panose="02040502050405020303" pitchFamily="18" charset="0"/>
              </a:rPr>
              <a:t> Bot" automation is effective and integrates well within current operations (including passing Business Verification Testing). This should include ongoing auditing and recalibration</a:t>
            </a:r>
          </a:p>
          <a:p>
            <a:pPr marL="228600" indent="-228600">
              <a:spcBef>
                <a:spcPts val="200"/>
              </a:spcBef>
              <a:spcAft>
                <a:spcPts val="200"/>
              </a:spcAft>
              <a:buFont typeface="+mj-lt"/>
              <a:buAutoNum type="arabicPeriod"/>
            </a:pPr>
            <a:r>
              <a:rPr lang="en-AU" sz="1200" dirty="0">
                <a:solidFill>
                  <a:srgbClr val="000000"/>
                </a:solidFill>
                <a:sym typeface="Georgia" panose="02040502050405020303" pitchFamily="18" charset="0"/>
              </a:rPr>
              <a:t>As already planned by Services Australia, continue to build out complementary automations for </a:t>
            </a:r>
            <a:r>
              <a:rPr lang="en-AU" sz="1200" dirty="0" err="1">
                <a:solidFill>
                  <a:srgbClr val="000000"/>
                </a:solidFill>
                <a:sym typeface="Georgia" panose="02040502050405020303" pitchFamily="18" charset="0"/>
              </a:rPr>
              <a:t>ESAt</a:t>
            </a:r>
            <a:r>
              <a:rPr lang="en-AU" sz="1200" dirty="0">
                <a:solidFill>
                  <a:srgbClr val="000000"/>
                </a:solidFill>
                <a:sym typeface="Georgia" panose="02040502050405020303" pitchFamily="18" charset="0"/>
              </a:rPr>
              <a:t> booking and report writing</a:t>
            </a:r>
            <a:endParaRPr lang="en-US" sz="1200" dirty="0"/>
          </a:p>
        </p:txBody>
      </p:sp>
      <p:sp>
        <p:nvSpPr>
          <p:cNvPr id="14" name="Rectangle 13">
            <a:extLst>
              <a:ext uri="{FF2B5EF4-FFF2-40B4-BE49-F238E27FC236}">
                <a16:creationId xmlns:a16="http://schemas.microsoft.com/office/drawing/2014/main" id="{2F004866-6F35-464E-89D5-A6DCF14915C0}"/>
              </a:ext>
            </a:extLst>
          </p:cNvPr>
          <p:cNvSpPr/>
          <p:nvPr/>
        </p:nvSpPr>
        <p:spPr>
          <a:xfrm>
            <a:off x="5358339" y="1131377"/>
            <a:ext cx="3599680" cy="575774"/>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ctr" anchorCtr="0" forceAA="0" compatLnSpc="1">
            <a:prstTxWarp prst="textNoShape">
              <a:avLst/>
            </a:prstTxWarp>
            <a:noAutofit/>
          </a:bodyPr>
          <a:lstStyle/>
          <a:p>
            <a:r>
              <a:rPr lang="en-AU" sz="1400" dirty="0">
                <a:solidFill>
                  <a:srgbClr val="FFFFFF"/>
                </a:solidFill>
              </a:rPr>
              <a:t>Program recommendations and work capacity assessments</a:t>
            </a:r>
          </a:p>
        </p:txBody>
      </p:sp>
      <p:sp>
        <p:nvSpPr>
          <p:cNvPr id="15" name="Rectangle 14">
            <a:extLst>
              <a:ext uri="{FF2B5EF4-FFF2-40B4-BE49-F238E27FC236}">
                <a16:creationId xmlns:a16="http://schemas.microsoft.com/office/drawing/2014/main" id="{B09346AA-A7C7-417E-8543-5751B4DC1338}"/>
              </a:ext>
            </a:extLst>
          </p:cNvPr>
          <p:cNvSpPr/>
          <p:nvPr/>
        </p:nvSpPr>
        <p:spPr>
          <a:xfrm>
            <a:off x="5358341" y="1725744"/>
            <a:ext cx="3599680" cy="4606389"/>
          </a:xfrm>
          <a:prstGeom prst="rect">
            <a:avLst/>
          </a:prstGeom>
        </p:spPr>
        <p:txBody>
          <a:bodyPr wrap="square" lIns="0" tIns="0" rIns="0" bIns="0">
            <a:spAutoFit/>
          </a:bodyPr>
          <a:lstStyle/>
          <a:p>
            <a:pPr>
              <a:spcBef>
                <a:spcPts val="200"/>
              </a:spcBef>
              <a:spcAft>
                <a:spcPts val="200"/>
              </a:spcAft>
            </a:pPr>
            <a:r>
              <a:rPr lang="en-AU" sz="1200" b="1" u="sng" dirty="0"/>
              <a:t>Recommendations</a:t>
            </a:r>
          </a:p>
          <a:p>
            <a:pPr marL="228600" indent="-228600">
              <a:spcBef>
                <a:spcPts val="200"/>
              </a:spcBef>
              <a:spcAft>
                <a:spcPts val="200"/>
              </a:spcAft>
              <a:buFont typeface="+mj-lt"/>
              <a:buAutoNum type="arabicPeriod" startAt="8"/>
            </a:pPr>
            <a:r>
              <a:rPr lang="en-AU" sz="1200" dirty="0"/>
              <a:t>Update </a:t>
            </a:r>
            <a:r>
              <a:rPr lang="en-AU" sz="1200" dirty="0" err="1"/>
              <a:t>ESAt</a:t>
            </a:r>
            <a:r>
              <a:rPr lang="en-AU" sz="1200" dirty="0"/>
              <a:t> guidelines to be clearer and have more specific criteria</a:t>
            </a:r>
          </a:p>
          <a:p>
            <a:pPr marL="228600" indent="-228600">
              <a:spcBef>
                <a:spcPts val="200"/>
              </a:spcBef>
              <a:spcAft>
                <a:spcPts val="200"/>
              </a:spcAft>
              <a:buFont typeface="+mj-lt"/>
              <a:buAutoNum type="arabicPeriod" startAt="8"/>
            </a:pPr>
            <a:r>
              <a:rPr lang="en-AU" sz="1200" dirty="0">
                <a:solidFill>
                  <a:srgbClr val="000000">
                    <a:lumMod val="100000"/>
                  </a:srgbClr>
                </a:solidFill>
                <a:sym typeface="Georgia" panose="02040502050405020303" pitchFamily="18" charset="0"/>
              </a:rPr>
              <a:t>Provide more examples of correct </a:t>
            </a:r>
            <a:r>
              <a:rPr lang="en-AU" sz="1200" dirty="0" err="1">
                <a:solidFill>
                  <a:srgbClr val="000000">
                    <a:lumMod val="100000"/>
                  </a:srgbClr>
                </a:solidFill>
                <a:sym typeface="Georgia" panose="02040502050405020303" pitchFamily="18" charset="0"/>
              </a:rPr>
              <a:t>ESAt</a:t>
            </a:r>
            <a:r>
              <a:rPr lang="en-AU" sz="1200" dirty="0">
                <a:solidFill>
                  <a:srgbClr val="000000">
                    <a:lumMod val="100000"/>
                  </a:srgbClr>
                </a:solidFill>
                <a:sym typeface="Georgia" panose="02040502050405020303" pitchFamily="18" charset="0"/>
              </a:rPr>
              <a:t> decisions, aligned to updated program guidelines and covering more "borderline" cases </a:t>
            </a:r>
          </a:p>
          <a:p>
            <a:pPr marL="228600" indent="-228600">
              <a:spcBef>
                <a:spcPts val="200"/>
              </a:spcBef>
              <a:spcAft>
                <a:spcPts val="200"/>
              </a:spcAft>
              <a:buFont typeface="+mj-lt"/>
              <a:buAutoNum type="arabicPeriod" startAt="8"/>
            </a:pPr>
            <a:r>
              <a:rPr lang="en-US" sz="1200" dirty="0">
                <a:sym typeface="Georgia" panose="02040502050405020303" pitchFamily="18" charset="0"/>
              </a:rPr>
              <a:t>Use analytics to target assessor quality assurance activities </a:t>
            </a:r>
            <a:r>
              <a:rPr lang="en-AU" sz="1200" dirty="0">
                <a:solidFill>
                  <a:srgbClr val="000000">
                    <a:lumMod val="100000"/>
                  </a:srgbClr>
                </a:solidFill>
                <a:sym typeface="Georgia" panose="02040502050405020303" pitchFamily="18" charset="0"/>
              </a:rPr>
              <a:t>(e.g. comparison to overall program results, regional results, or to expected results after normalising for other factors)</a:t>
            </a:r>
          </a:p>
          <a:p>
            <a:pPr marL="228600" indent="-228600">
              <a:spcBef>
                <a:spcPts val="200"/>
              </a:spcBef>
              <a:spcAft>
                <a:spcPts val="200"/>
              </a:spcAft>
              <a:buFont typeface="+mj-lt"/>
              <a:buAutoNum type="arabicPeriod" startAt="8"/>
            </a:pPr>
            <a:r>
              <a:rPr lang="en-AU" sz="1200" dirty="0">
                <a:sym typeface="Georgia" panose="02040502050405020303" pitchFamily="18" charset="0"/>
              </a:rPr>
              <a:t>Conduct standardised QA testing across assessors using file assessments, with a focus on "borderline" decisions</a:t>
            </a:r>
          </a:p>
          <a:p>
            <a:pPr marL="228600" indent="-228600">
              <a:spcBef>
                <a:spcPts val="200"/>
              </a:spcBef>
              <a:spcAft>
                <a:spcPts val="200"/>
              </a:spcAft>
              <a:buFont typeface="+mj-lt"/>
              <a:buAutoNum type="arabicPeriod" startAt="8"/>
            </a:pPr>
            <a:r>
              <a:rPr lang="en-AU" sz="1200" dirty="0">
                <a:sym typeface="Georgia" panose="02040502050405020303" pitchFamily="18" charset="0"/>
              </a:rPr>
              <a:t>Provide selective, data-based feedback to assessors to address potential bias. For example, this could be informed by comparison of individual assessor results to program level results</a:t>
            </a:r>
          </a:p>
          <a:p>
            <a:pPr marL="228600" indent="-228600">
              <a:spcBef>
                <a:spcPts val="200"/>
              </a:spcBef>
              <a:spcAft>
                <a:spcPts val="200"/>
              </a:spcAft>
              <a:buFont typeface="+mj-lt"/>
              <a:buAutoNum type="arabicPeriod" startAt="8"/>
            </a:pPr>
            <a:r>
              <a:rPr lang="en-AU" sz="1200" dirty="0">
                <a:sym typeface="Georgia" panose="02040502050405020303" pitchFamily="18" charset="0"/>
              </a:rPr>
              <a:t>Collect data on actual hours worked (e.g. by work capacity band, disability type) to inform assessor training</a:t>
            </a:r>
          </a:p>
          <a:p>
            <a:pPr marL="228600" indent="-228600">
              <a:spcBef>
                <a:spcPts val="200"/>
              </a:spcBef>
              <a:spcAft>
                <a:spcPts val="200"/>
              </a:spcAft>
              <a:buFont typeface="+mj-lt"/>
              <a:buAutoNum type="arabicPeriod" startAt="8"/>
            </a:pPr>
            <a:r>
              <a:rPr lang="en-AU" sz="1200" dirty="0">
                <a:sym typeface="Georgia" panose="02040502050405020303" pitchFamily="18" charset="0"/>
              </a:rPr>
              <a:t>Examine opportunities to enforce Grant Agreement clauses regarding DES exits following an </a:t>
            </a:r>
            <a:r>
              <a:rPr lang="en-AU" sz="1200" dirty="0" err="1">
                <a:sym typeface="Georgia" panose="02040502050405020303" pitchFamily="18" charset="0"/>
              </a:rPr>
              <a:t>ESAt</a:t>
            </a:r>
            <a:r>
              <a:rPr lang="en-AU" sz="1200" dirty="0">
                <a:sym typeface="Georgia" panose="02040502050405020303" pitchFamily="18" charset="0"/>
              </a:rPr>
              <a:t> recommendation to another program</a:t>
            </a:r>
            <a:endParaRPr lang="en-US" sz="1200" dirty="0"/>
          </a:p>
        </p:txBody>
      </p:sp>
      <p:sp>
        <p:nvSpPr>
          <p:cNvPr id="17" name="Rectangle 16">
            <a:extLst>
              <a:ext uri="{FF2B5EF4-FFF2-40B4-BE49-F238E27FC236}">
                <a16:creationId xmlns:a16="http://schemas.microsoft.com/office/drawing/2014/main" id="{B2DA4C74-B7A6-41A0-8B8D-5BE3D7ECD424}"/>
              </a:ext>
            </a:extLst>
          </p:cNvPr>
          <p:cNvSpPr/>
          <p:nvPr/>
        </p:nvSpPr>
        <p:spPr>
          <a:xfrm>
            <a:off x="9155424" y="1131377"/>
            <a:ext cx="2303338" cy="575774"/>
          </a:xfrm>
          <a:prstGeom prst="rect">
            <a:avLst/>
          </a:prstGeom>
          <a:solidFill>
            <a:srgbClr val="275D38"/>
          </a:solidFill>
          <a:ln w="9525" cap="rnd" cmpd="sng" algn="ctr">
            <a:solidFill>
              <a:srgbClr val="275D3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45720" rIns="91440" bIns="45720" numCol="1" spcCol="0" rtlCol="0" fromWordArt="0" anchor="ctr" anchorCtr="0" forceAA="0" compatLnSpc="1">
            <a:prstTxWarp prst="textNoShape">
              <a:avLst/>
            </a:prstTxWarp>
            <a:noAutofit/>
          </a:bodyPr>
          <a:lstStyle/>
          <a:p>
            <a:r>
              <a:rPr lang="en-AU" sz="1400" dirty="0">
                <a:solidFill>
                  <a:srgbClr val="FFFFFF"/>
                </a:solidFill>
              </a:rPr>
              <a:t>Further change opportunities</a:t>
            </a:r>
          </a:p>
        </p:txBody>
      </p:sp>
      <p:sp>
        <p:nvSpPr>
          <p:cNvPr id="18" name="Rectangle 17">
            <a:extLst>
              <a:ext uri="{FF2B5EF4-FFF2-40B4-BE49-F238E27FC236}">
                <a16:creationId xmlns:a16="http://schemas.microsoft.com/office/drawing/2014/main" id="{53B0D4A9-C04B-4BF0-8D28-B5278CAA2A7B}"/>
              </a:ext>
            </a:extLst>
          </p:cNvPr>
          <p:cNvSpPr/>
          <p:nvPr/>
        </p:nvSpPr>
        <p:spPr>
          <a:xfrm>
            <a:off x="9155425" y="1725744"/>
            <a:ext cx="2407923" cy="1210588"/>
          </a:xfrm>
          <a:prstGeom prst="rect">
            <a:avLst/>
          </a:prstGeom>
        </p:spPr>
        <p:txBody>
          <a:bodyPr wrap="square" lIns="0" tIns="0" rIns="0" bIns="0">
            <a:spAutoFit/>
          </a:bodyPr>
          <a:lstStyle/>
          <a:p>
            <a:pPr>
              <a:spcBef>
                <a:spcPts val="200"/>
              </a:spcBef>
              <a:spcAft>
                <a:spcPts val="200"/>
              </a:spcAft>
            </a:pPr>
            <a:r>
              <a:rPr lang="en-AU" sz="1200" b="1" u="sng" dirty="0"/>
              <a:t>Recommendations</a:t>
            </a:r>
          </a:p>
          <a:p>
            <a:pPr marL="228600" indent="-228600">
              <a:spcBef>
                <a:spcPts val="200"/>
              </a:spcBef>
              <a:spcAft>
                <a:spcPts val="200"/>
              </a:spcAft>
              <a:buFont typeface="+mj-lt"/>
              <a:buAutoNum type="arabicPeriod" startAt="15"/>
            </a:pPr>
            <a:r>
              <a:rPr lang="en-AU" sz="1200" dirty="0"/>
              <a:t>Conduct more extensive data-gathering to inform </a:t>
            </a:r>
            <a:r>
              <a:rPr lang="en-AU" sz="1200" dirty="0" err="1"/>
              <a:t>ESAt</a:t>
            </a:r>
            <a:r>
              <a:rPr lang="en-AU" sz="1200" dirty="0"/>
              <a:t> design and DES eligibility decisions</a:t>
            </a:r>
          </a:p>
          <a:p>
            <a:pPr marL="228600" indent="-228600">
              <a:spcBef>
                <a:spcPts val="200"/>
              </a:spcBef>
              <a:spcAft>
                <a:spcPts val="200"/>
              </a:spcAft>
              <a:buFont typeface="+mj-lt"/>
              <a:buAutoNum type="arabicPeriod" startAt="15"/>
            </a:pPr>
            <a:r>
              <a:rPr lang="en-AU" sz="1200" dirty="0"/>
              <a:t>Reconsider </a:t>
            </a:r>
            <a:r>
              <a:rPr lang="en-AU" sz="1200" dirty="0" err="1"/>
              <a:t>ESAt</a:t>
            </a:r>
            <a:r>
              <a:rPr lang="en-AU" sz="1200" dirty="0"/>
              <a:t> policy in context of DES re-design</a:t>
            </a:r>
            <a:endParaRPr lang="en-US" sz="1200" dirty="0"/>
          </a:p>
        </p:txBody>
      </p:sp>
      <p:sp>
        <p:nvSpPr>
          <p:cNvPr id="19" name="Rectangle 18">
            <a:extLst>
              <a:ext uri="{FF2B5EF4-FFF2-40B4-BE49-F238E27FC236}">
                <a16:creationId xmlns:a16="http://schemas.microsoft.com/office/drawing/2014/main" id="{46B30379-C628-4F1C-9DD5-0FB8BED5504F}"/>
              </a:ext>
            </a:extLst>
          </p:cNvPr>
          <p:cNvSpPr/>
          <p:nvPr/>
        </p:nvSpPr>
        <p:spPr>
          <a:xfrm>
            <a:off x="628650" y="6490708"/>
            <a:ext cx="10941524" cy="153888"/>
          </a:xfrm>
          <a:prstGeom prst="rect">
            <a:avLst/>
          </a:prstGeom>
        </p:spPr>
        <p:txBody>
          <a:bodyPr wrap="square" lIns="0" tIns="0" rIns="0" bIns="0">
            <a:spAutoFit/>
          </a:bodyPr>
          <a:lstStyle/>
          <a:p>
            <a:pPr>
              <a:spcAft>
                <a:spcPts val="0"/>
              </a:spcAft>
            </a:pPr>
            <a:r>
              <a:rPr lang="en-AU" sz="1000" dirty="0">
                <a:solidFill>
                  <a:srgbClr val="275D38"/>
                </a:solidFill>
                <a:ea typeface="Calibri" panose="020F0502020204030204" pitchFamily="34" charset="0"/>
              </a:rPr>
              <a:t>All recommendations were produced by BCG under the terms of reference of the ESAt Review, and do not necessarily reflect the views of the Commonwealth Government.</a:t>
            </a:r>
          </a:p>
        </p:txBody>
      </p:sp>
      <p:sp>
        <p:nvSpPr>
          <p:cNvPr id="20" name="Freeform 22">
            <a:extLst>
              <a:ext uri="{FF2B5EF4-FFF2-40B4-BE49-F238E27FC236}">
                <a16:creationId xmlns:a16="http://schemas.microsoft.com/office/drawing/2014/main" id="{865687FF-BCD6-4A83-A6AA-645D884B0811}"/>
              </a:ext>
              <a:ext uri="{C183D7F6-B498-43B3-948B-1728B52AA6E4}">
                <adec:decorative xmlns:adec="http://schemas.microsoft.com/office/drawing/2017/decorative" val="1"/>
              </a:ext>
            </a:extLst>
          </p:cNvPr>
          <p:cNvSpPr>
            <a:spLocks noChangeArrowheads="1"/>
          </p:cNvSpPr>
          <p:nvPr/>
        </p:nvSpPr>
        <p:spPr bwMode="auto">
          <a:xfrm>
            <a:off x="733239" y="1251868"/>
            <a:ext cx="328040" cy="395307"/>
          </a:xfrm>
          <a:custGeom>
            <a:avLst/>
            <a:gdLst>
              <a:gd name="connsiteX0" fmla="*/ 1011753 w 1192213"/>
              <a:gd name="connsiteY0" fmla="*/ 1128712 h 1436688"/>
              <a:gd name="connsiteX1" fmla="*/ 915278 w 1192213"/>
              <a:gd name="connsiteY1" fmla="*/ 1142254 h 1436688"/>
              <a:gd name="connsiteX2" fmla="*/ 930285 w 1192213"/>
              <a:gd name="connsiteY2" fmla="*/ 1173616 h 1436688"/>
              <a:gd name="connsiteX3" fmla="*/ 930285 w 1192213"/>
              <a:gd name="connsiteY3" fmla="*/ 1174328 h 1436688"/>
              <a:gd name="connsiteX4" fmla="*/ 933144 w 1192213"/>
              <a:gd name="connsiteY4" fmla="*/ 1173616 h 1436688"/>
              <a:gd name="connsiteX5" fmla="*/ 930285 w 1192213"/>
              <a:gd name="connsiteY5" fmla="*/ 1199275 h 1436688"/>
              <a:gd name="connsiteX6" fmla="*/ 926712 w 1192213"/>
              <a:gd name="connsiteY6" fmla="*/ 1212817 h 1436688"/>
              <a:gd name="connsiteX7" fmla="*/ 924568 w 1192213"/>
              <a:gd name="connsiteY7" fmla="*/ 1222083 h 1436688"/>
              <a:gd name="connsiteX8" fmla="*/ 915278 w 1192213"/>
              <a:gd name="connsiteY8" fmla="*/ 1239902 h 1436688"/>
              <a:gd name="connsiteX9" fmla="*/ 913849 w 1192213"/>
              <a:gd name="connsiteY9" fmla="*/ 1242040 h 1436688"/>
              <a:gd name="connsiteX10" fmla="*/ 903844 w 1192213"/>
              <a:gd name="connsiteY10" fmla="*/ 1261285 h 1436688"/>
              <a:gd name="connsiteX11" fmla="*/ 925283 w 1192213"/>
              <a:gd name="connsiteY11" fmla="*/ 1273401 h 1436688"/>
              <a:gd name="connsiteX12" fmla="*/ 924568 w 1192213"/>
              <a:gd name="connsiteY12" fmla="*/ 1302624 h 1436688"/>
              <a:gd name="connsiteX13" fmla="*/ 924568 w 1192213"/>
              <a:gd name="connsiteY13" fmla="*/ 1304050 h 1436688"/>
              <a:gd name="connsiteX14" fmla="*/ 931715 w 1192213"/>
              <a:gd name="connsiteY14" fmla="*/ 1328284 h 1436688"/>
              <a:gd name="connsiteX15" fmla="*/ 975307 w 1192213"/>
              <a:gd name="connsiteY15" fmla="*/ 1330422 h 1436688"/>
              <a:gd name="connsiteX16" fmla="*/ 975307 w 1192213"/>
              <a:gd name="connsiteY16" fmla="*/ 1368198 h 1436688"/>
              <a:gd name="connsiteX17" fmla="*/ 980310 w 1192213"/>
              <a:gd name="connsiteY17" fmla="*/ 1373187 h 1436688"/>
              <a:gd name="connsiteX18" fmla="*/ 981024 w 1192213"/>
              <a:gd name="connsiteY18" fmla="*/ 1373187 h 1436688"/>
              <a:gd name="connsiteX19" fmla="*/ 1066065 w 1192213"/>
              <a:gd name="connsiteY19" fmla="*/ 1358219 h 1436688"/>
              <a:gd name="connsiteX20" fmla="*/ 1069638 w 1192213"/>
              <a:gd name="connsiteY20" fmla="*/ 1353230 h 1436688"/>
              <a:gd name="connsiteX21" fmla="*/ 1069638 w 1192213"/>
              <a:gd name="connsiteY21" fmla="*/ 1299061 h 1436688"/>
              <a:gd name="connsiteX22" fmla="*/ 1101797 w 1192213"/>
              <a:gd name="connsiteY22" fmla="*/ 1185733 h 1436688"/>
              <a:gd name="connsiteX23" fmla="*/ 1011753 w 1192213"/>
              <a:gd name="connsiteY23" fmla="*/ 1128712 h 1436688"/>
              <a:gd name="connsiteX24" fmla="*/ 186827 w 1192213"/>
              <a:gd name="connsiteY24" fmla="*/ 1074737 h 1436688"/>
              <a:gd name="connsiteX25" fmla="*/ 94356 w 1192213"/>
              <a:gd name="connsiteY25" fmla="*/ 1127374 h 1436688"/>
              <a:gd name="connsiteX26" fmla="*/ 142725 w 1192213"/>
              <a:gd name="connsiteY26" fmla="*/ 1268926 h 1436688"/>
              <a:gd name="connsiteX27" fmla="*/ 144148 w 1192213"/>
              <a:gd name="connsiteY27" fmla="*/ 1295245 h 1436688"/>
              <a:gd name="connsiteX28" fmla="*/ 146993 w 1192213"/>
              <a:gd name="connsiteY28" fmla="*/ 1299513 h 1436688"/>
              <a:gd name="connsiteX29" fmla="*/ 206032 w 1192213"/>
              <a:gd name="connsiteY29" fmla="*/ 1314450 h 1436688"/>
              <a:gd name="connsiteX30" fmla="*/ 211723 w 1192213"/>
              <a:gd name="connsiteY30" fmla="*/ 1313739 h 1436688"/>
              <a:gd name="connsiteX31" fmla="*/ 216702 w 1192213"/>
              <a:gd name="connsiteY31" fmla="*/ 1308760 h 1436688"/>
              <a:gd name="connsiteX32" fmla="*/ 216702 w 1192213"/>
              <a:gd name="connsiteY32" fmla="*/ 1268215 h 1436688"/>
              <a:gd name="connsiteX33" fmla="*/ 233062 w 1192213"/>
              <a:gd name="connsiteY33" fmla="*/ 1268926 h 1436688"/>
              <a:gd name="connsiteX34" fmla="*/ 262226 w 1192213"/>
              <a:gd name="connsiteY34" fmla="*/ 1263235 h 1436688"/>
              <a:gd name="connsiteX35" fmla="*/ 267917 w 1192213"/>
              <a:gd name="connsiteY35" fmla="*/ 1232649 h 1436688"/>
              <a:gd name="connsiteX36" fmla="*/ 267205 w 1192213"/>
              <a:gd name="connsiteY36" fmla="*/ 1216289 h 1436688"/>
              <a:gd name="connsiteX37" fmla="*/ 289256 w 1192213"/>
              <a:gd name="connsiteY37" fmla="*/ 1205619 h 1436688"/>
              <a:gd name="connsiteX38" fmla="*/ 280720 w 1192213"/>
              <a:gd name="connsiteY38" fmla="*/ 1185702 h 1436688"/>
              <a:gd name="connsiteX39" fmla="*/ 270050 w 1192213"/>
              <a:gd name="connsiteY39" fmla="*/ 1169342 h 1436688"/>
              <a:gd name="connsiteX40" fmla="*/ 268628 w 1192213"/>
              <a:gd name="connsiteY40" fmla="*/ 1146580 h 1436688"/>
              <a:gd name="connsiteX41" fmla="*/ 260803 w 1192213"/>
              <a:gd name="connsiteY41" fmla="*/ 1118839 h 1436688"/>
              <a:gd name="connsiteX42" fmla="*/ 264360 w 1192213"/>
              <a:gd name="connsiteY42" fmla="*/ 1112437 h 1436688"/>
              <a:gd name="connsiteX43" fmla="*/ 186827 w 1192213"/>
              <a:gd name="connsiteY43" fmla="*/ 1074737 h 1436688"/>
              <a:gd name="connsiteX44" fmla="*/ 1007269 w 1192213"/>
              <a:gd name="connsiteY44" fmla="*/ 1066800 h 1436688"/>
              <a:gd name="connsiteX45" fmla="*/ 1192213 w 1192213"/>
              <a:gd name="connsiteY45" fmla="*/ 1251744 h 1436688"/>
              <a:gd name="connsiteX46" fmla="*/ 1007269 w 1192213"/>
              <a:gd name="connsiteY46" fmla="*/ 1436688 h 1436688"/>
              <a:gd name="connsiteX47" fmla="*/ 822325 w 1192213"/>
              <a:gd name="connsiteY47" fmla="*/ 1251744 h 1436688"/>
              <a:gd name="connsiteX48" fmla="*/ 1007269 w 1192213"/>
              <a:gd name="connsiteY48" fmla="*/ 1066800 h 1436688"/>
              <a:gd name="connsiteX49" fmla="*/ 184944 w 1192213"/>
              <a:gd name="connsiteY49" fmla="*/ 1009650 h 1436688"/>
              <a:gd name="connsiteX50" fmla="*/ 369888 w 1192213"/>
              <a:gd name="connsiteY50" fmla="*/ 1194594 h 1436688"/>
              <a:gd name="connsiteX51" fmla="*/ 184944 w 1192213"/>
              <a:gd name="connsiteY51" fmla="*/ 1379538 h 1436688"/>
              <a:gd name="connsiteX52" fmla="*/ 0 w 1192213"/>
              <a:gd name="connsiteY52" fmla="*/ 1194594 h 1436688"/>
              <a:gd name="connsiteX53" fmla="*/ 184944 w 1192213"/>
              <a:gd name="connsiteY53" fmla="*/ 1009650 h 1436688"/>
              <a:gd name="connsiteX54" fmla="*/ 575747 w 1192213"/>
              <a:gd name="connsiteY54" fmla="*/ 741362 h 1436688"/>
              <a:gd name="connsiteX55" fmla="*/ 485704 w 1192213"/>
              <a:gd name="connsiteY55" fmla="*/ 799847 h 1436688"/>
              <a:gd name="connsiteX56" fmla="*/ 517862 w 1192213"/>
              <a:gd name="connsiteY56" fmla="*/ 913250 h 1436688"/>
              <a:gd name="connsiteX57" fmla="*/ 517862 w 1192213"/>
              <a:gd name="connsiteY57" fmla="*/ 967455 h 1436688"/>
              <a:gd name="connsiteX58" fmla="*/ 521435 w 1192213"/>
              <a:gd name="connsiteY58" fmla="*/ 972447 h 1436688"/>
              <a:gd name="connsiteX59" fmla="*/ 606476 w 1192213"/>
              <a:gd name="connsiteY59" fmla="*/ 987425 h 1436688"/>
              <a:gd name="connsiteX60" fmla="*/ 612193 w 1192213"/>
              <a:gd name="connsiteY60" fmla="*/ 981719 h 1436688"/>
              <a:gd name="connsiteX61" fmla="*/ 612193 w 1192213"/>
              <a:gd name="connsiteY61" fmla="*/ 944632 h 1436688"/>
              <a:gd name="connsiteX62" fmla="*/ 655786 w 1192213"/>
              <a:gd name="connsiteY62" fmla="*/ 941779 h 1436688"/>
              <a:gd name="connsiteX63" fmla="*/ 662932 w 1192213"/>
              <a:gd name="connsiteY63" fmla="*/ 918242 h 1436688"/>
              <a:gd name="connsiteX64" fmla="*/ 662932 w 1192213"/>
              <a:gd name="connsiteY64" fmla="*/ 916103 h 1436688"/>
              <a:gd name="connsiteX65" fmla="*/ 661503 w 1192213"/>
              <a:gd name="connsiteY65" fmla="*/ 886860 h 1436688"/>
              <a:gd name="connsiteX66" fmla="*/ 683656 w 1192213"/>
              <a:gd name="connsiteY66" fmla="*/ 874735 h 1436688"/>
              <a:gd name="connsiteX67" fmla="*/ 673652 w 1192213"/>
              <a:gd name="connsiteY67" fmla="*/ 855478 h 1436688"/>
              <a:gd name="connsiteX68" fmla="*/ 671508 w 1192213"/>
              <a:gd name="connsiteY68" fmla="*/ 853339 h 1436688"/>
              <a:gd name="connsiteX69" fmla="*/ 662932 w 1192213"/>
              <a:gd name="connsiteY69" fmla="*/ 835508 h 1436688"/>
              <a:gd name="connsiteX70" fmla="*/ 660788 w 1192213"/>
              <a:gd name="connsiteY70" fmla="*/ 826236 h 1436688"/>
              <a:gd name="connsiteX71" fmla="*/ 657215 w 1192213"/>
              <a:gd name="connsiteY71" fmla="*/ 812685 h 1436688"/>
              <a:gd name="connsiteX72" fmla="*/ 653642 w 1192213"/>
              <a:gd name="connsiteY72" fmla="*/ 787722 h 1436688"/>
              <a:gd name="connsiteX73" fmla="*/ 656500 w 1192213"/>
              <a:gd name="connsiteY73" fmla="*/ 788435 h 1436688"/>
              <a:gd name="connsiteX74" fmla="*/ 657215 w 1192213"/>
              <a:gd name="connsiteY74" fmla="*/ 787722 h 1436688"/>
              <a:gd name="connsiteX75" fmla="*/ 672222 w 1192213"/>
              <a:gd name="connsiteY75" fmla="*/ 755627 h 1436688"/>
              <a:gd name="connsiteX76" fmla="*/ 575747 w 1192213"/>
              <a:gd name="connsiteY76" fmla="*/ 741362 h 1436688"/>
              <a:gd name="connsiteX77" fmla="*/ 580232 w 1192213"/>
              <a:gd name="connsiteY77" fmla="*/ 679450 h 1436688"/>
              <a:gd name="connsiteX78" fmla="*/ 765176 w 1192213"/>
              <a:gd name="connsiteY78" fmla="*/ 864394 h 1436688"/>
              <a:gd name="connsiteX79" fmla="*/ 580232 w 1192213"/>
              <a:gd name="connsiteY79" fmla="*/ 1049338 h 1436688"/>
              <a:gd name="connsiteX80" fmla="*/ 395288 w 1192213"/>
              <a:gd name="connsiteY80" fmla="*/ 864394 h 1436688"/>
              <a:gd name="connsiteX81" fmla="*/ 580232 w 1192213"/>
              <a:gd name="connsiteY81" fmla="*/ 679450 h 1436688"/>
              <a:gd name="connsiteX82" fmla="*/ 807917 w 1192213"/>
              <a:gd name="connsiteY82" fmla="*/ 0 h 1436688"/>
              <a:gd name="connsiteX83" fmla="*/ 823671 w 1192213"/>
              <a:gd name="connsiteY83" fmla="*/ 15714 h 1436688"/>
              <a:gd name="connsiteX84" fmla="*/ 823671 w 1192213"/>
              <a:gd name="connsiteY84" fmla="*/ 248564 h 1436688"/>
              <a:gd name="connsiteX85" fmla="*/ 1016297 w 1192213"/>
              <a:gd name="connsiteY85" fmla="*/ 441416 h 1436688"/>
              <a:gd name="connsiteX86" fmla="*/ 1020593 w 1192213"/>
              <a:gd name="connsiteY86" fmla="*/ 452844 h 1436688"/>
              <a:gd name="connsiteX87" fmla="*/ 1020593 w 1192213"/>
              <a:gd name="connsiteY87" fmla="*/ 972829 h 1436688"/>
              <a:gd name="connsiteX88" fmla="*/ 1063558 w 1192213"/>
              <a:gd name="connsiteY88" fmla="*/ 931401 h 1436688"/>
              <a:gd name="connsiteX89" fmla="*/ 1086473 w 1192213"/>
              <a:gd name="connsiteY89" fmla="*/ 931401 h 1436688"/>
              <a:gd name="connsiteX90" fmla="*/ 1085757 w 1192213"/>
              <a:gd name="connsiteY90" fmla="*/ 953544 h 1436688"/>
              <a:gd name="connsiteX91" fmla="*/ 1018445 w 1192213"/>
              <a:gd name="connsiteY91" fmla="*/ 1019256 h 1436688"/>
              <a:gd name="connsiteX92" fmla="*/ 1004839 w 1192213"/>
              <a:gd name="connsiteY92" fmla="*/ 1027113 h 1436688"/>
              <a:gd name="connsiteX93" fmla="*/ 1004123 w 1192213"/>
              <a:gd name="connsiteY93" fmla="*/ 1027113 h 1436688"/>
              <a:gd name="connsiteX94" fmla="*/ 992666 w 1192213"/>
              <a:gd name="connsiteY94" fmla="*/ 1022113 h 1436688"/>
              <a:gd name="connsiteX95" fmla="*/ 923206 w 1192213"/>
              <a:gd name="connsiteY95" fmla="*/ 951401 h 1436688"/>
              <a:gd name="connsiteX96" fmla="*/ 923922 w 1192213"/>
              <a:gd name="connsiteY96" fmla="*/ 929259 h 1436688"/>
              <a:gd name="connsiteX97" fmla="*/ 946121 w 1192213"/>
              <a:gd name="connsiteY97" fmla="*/ 929259 h 1436688"/>
              <a:gd name="connsiteX98" fmla="*/ 989086 w 1192213"/>
              <a:gd name="connsiteY98" fmla="*/ 973543 h 1436688"/>
              <a:gd name="connsiteX99" fmla="*/ 989086 w 1192213"/>
              <a:gd name="connsiteY99" fmla="*/ 459272 h 1436688"/>
              <a:gd name="connsiteX100" fmla="*/ 797176 w 1192213"/>
              <a:gd name="connsiteY100" fmla="*/ 266421 h 1436688"/>
              <a:gd name="connsiteX101" fmla="*/ 792163 w 1192213"/>
              <a:gd name="connsiteY101" fmla="*/ 254992 h 1436688"/>
              <a:gd name="connsiteX102" fmla="*/ 792163 w 1192213"/>
              <a:gd name="connsiteY102" fmla="*/ 15714 h 1436688"/>
              <a:gd name="connsiteX103" fmla="*/ 807917 w 1192213"/>
              <a:gd name="connsiteY103" fmla="*/ 0 h 1436688"/>
              <a:gd name="connsiteX104" fmla="*/ 694531 w 1192213"/>
              <a:gd name="connsiteY104" fmla="*/ 0 h 1436688"/>
              <a:gd name="connsiteX105" fmla="*/ 710331 w 1192213"/>
              <a:gd name="connsiteY105" fmla="*/ 15701 h 1436688"/>
              <a:gd name="connsiteX106" fmla="*/ 710331 w 1192213"/>
              <a:gd name="connsiteY106" fmla="*/ 373966 h 1436688"/>
              <a:gd name="connsiteX107" fmla="*/ 843908 w 1192213"/>
              <a:gd name="connsiteY107" fmla="*/ 506710 h 1436688"/>
              <a:gd name="connsiteX108" fmla="*/ 848935 w 1192213"/>
              <a:gd name="connsiteY108" fmla="*/ 518128 h 1436688"/>
              <a:gd name="connsiteX109" fmla="*/ 848935 w 1192213"/>
              <a:gd name="connsiteY109" fmla="*/ 674423 h 1436688"/>
              <a:gd name="connsiteX110" fmla="*/ 892024 w 1192213"/>
              <a:gd name="connsiteY110" fmla="*/ 632317 h 1436688"/>
              <a:gd name="connsiteX111" fmla="*/ 914287 w 1192213"/>
              <a:gd name="connsiteY111" fmla="*/ 633030 h 1436688"/>
              <a:gd name="connsiteX112" fmla="*/ 914287 w 1192213"/>
              <a:gd name="connsiteY112" fmla="*/ 655154 h 1436688"/>
              <a:gd name="connsiteX113" fmla="*/ 843190 w 1192213"/>
              <a:gd name="connsiteY113" fmla="*/ 723667 h 1436688"/>
              <a:gd name="connsiteX114" fmla="*/ 831699 w 1192213"/>
              <a:gd name="connsiteY114" fmla="*/ 728663 h 1436688"/>
              <a:gd name="connsiteX115" fmla="*/ 820927 w 1192213"/>
              <a:gd name="connsiteY115" fmla="*/ 723667 h 1436688"/>
              <a:gd name="connsiteX116" fmla="*/ 751266 w 1192213"/>
              <a:gd name="connsiteY116" fmla="*/ 653013 h 1436688"/>
              <a:gd name="connsiteX117" fmla="*/ 751984 w 1192213"/>
              <a:gd name="connsiteY117" fmla="*/ 630889 h 1436688"/>
              <a:gd name="connsiteX118" fmla="*/ 774247 w 1192213"/>
              <a:gd name="connsiteY118" fmla="*/ 630889 h 1436688"/>
              <a:gd name="connsiteX119" fmla="*/ 817336 w 1192213"/>
              <a:gd name="connsiteY119" fmla="*/ 675137 h 1436688"/>
              <a:gd name="connsiteX120" fmla="*/ 817336 w 1192213"/>
              <a:gd name="connsiteY120" fmla="*/ 524552 h 1436688"/>
              <a:gd name="connsiteX121" fmla="*/ 683759 w 1192213"/>
              <a:gd name="connsiteY121" fmla="*/ 391808 h 1436688"/>
              <a:gd name="connsiteX122" fmla="*/ 679450 w 1192213"/>
              <a:gd name="connsiteY122" fmla="*/ 380389 h 1436688"/>
              <a:gd name="connsiteX123" fmla="*/ 679450 w 1192213"/>
              <a:gd name="connsiteY123" fmla="*/ 15701 h 1436688"/>
              <a:gd name="connsiteX124" fmla="*/ 694531 w 1192213"/>
              <a:gd name="connsiteY124" fmla="*/ 0 h 1436688"/>
              <a:gd name="connsiteX125" fmla="*/ 581741 w 1192213"/>
              <a:gd name="connsiteY125" fmla="*/ 0 h 1436688"/>
              <a:gd name="connsiteX126" fmla="*/ 597486 w 1192213"/>
              <a:gd name="connsiteY126" fmla="*/ 15716 h 1436688"/>
              <a:gd name="connsiteX127" fmla="*/ 597486 w 1192213"/>
              <a:gd name="connsiteY127" fmla="*/ 574357 h 1436688"/>
              <a:gd name="connsiteX128" fmla="*/ 639711 w 1192213"/>
              <a:gd name="connsiteY128" fmla="*/ 532924 h 1436688"/>
              <a:gd name="connsiteX129" fmla="*/ 662613 w 1192213"/>
              <a:gd name="connsiteY129" fmla="*/ 533638 h 1436688"/>
              <a:gd name="connsiteX130" fmla="*/ 661897 w 1192213"/>
              <a:gd name="connsiteY130" fmla="*/ 555784 h 1436688"/>
              <a:gd name="connsiteX131" fmla="*/ 591045 w 1192213"/>
              <a:gd name="connsiteY131" fmla="*/ 624364 h 1436688"/>
              <a:gd name="connsiteX132" fmla="*/ 580310 w 1192213"/>
              <a:gd name="connsiteY132" fmla="*/ 628650 h 1436688"/>
              <a:gd name="connsiteX133" fmla="*/ 579594 w 1192213"/>
              <a:gd name="connsiteY133" fmla="*/ 628650 h 1436688"/>
              <a:gd name="connsiteX134" fmla="*/ 568859 w 1192213"/>
              <a:gd name="connsiteY134" fmla="*/ 624364 h 1436688"/>
              <a:gd name="connsiteX135" fmla="*/ 499439 w 1192213"/>
              <a:gd name="connsiteY135" fmla="*/ 553640 h 1436688"/>
              <a:gd name="connsiteX136" fmla="*/ 500154 w 1192213"/>
              <a:gd name="connsiteY136" fmla="*/ 531495 h 1436688"/>
              <a:gd name="connsiteX137" fmla="*/ 522340 w 1192213"/>
              <a:gd name="connsiteY137" fmla="*/ 531495 h 1436688"/>
              <a:gd name="connsiteX138" fmla="*/ 565997 w 1192213"/>
              <a:gd name="connsiteY138" fmla="*/ 576500 h 1436688"/>
              <a:gd name="connsiteX139" fmla="*/ 565997 w 1192213"/>
              <a:gd name="connsiteY139" fmla="*/ 15716 h 1436688"/>
              <a:gd name="connsiteX140" fmla="*/ 581741 w 1192213"/>
              <a:gd name="connsiteY140" fmla="*/ 0 h 1436688"/>
              <a:gd name="connsiteX141" fmla="*/ 468443 w 1192213"/>
              <a:gd name="connsiteY141" fmla="*/ 0 h 1436688"/>
              <a:gd name="connsiteX142" fmla="*/ 484188 w 1192213"/>
              <a:gd name="connsiteY142" fmla="*/ 15696 h 1436688"/>
              <a:gd name="connsiteX143" fmla="*/ 484188 w 1192213"/>
              <a:gd name="connsiteY143" fmla="*/ 328898 h 1436688"/>
              <a:gd name="connsiteX144" fmla="*/ 479894 w 1192213"/>
              <a:gd name="connsiteY144" fmla="*/ 339599 h 1436688"/>
              <a:gd name="connsiteX145" fmla="*/ 201486 w 1192213"/>
              <a:gd name="connsiteY145" fmla="*/ 617843 h 1436688"/>
              <a:gd name="connsiteX146" fmla="*/ 201486 w 1192213"/>
              <a:gd name="connsiteY146" fmla="*/ 919630 h 1436688"/>
              <a:gd name="connsiteX147" fmla="*/ 243713 w 1192213"/>
              <a:gd name="connsiteY147" fmla="*/ 877536 h 1436688"/>
              <a:gd name="connsiteX148" fmla="*/ 265899 w 1192213"/>
              <a:gd name="connsiteY148" fmla="*/ 877536 h 1436688"/>
              <a:gd name="connsiteX149" fmla="*/ 265899 w 1192213"/>
              <a:gd name="connsiteY149" fmla="*/ 899653 h 1436688"/>
              <a:gd name="connsiteX150" fmla="*/ 199339 w 1192213"/>
              <a:gd name="connsiteY150" fmla="*/ 965290 h 1436688"/>
              <a:gd name="connsiteX151" fmla="*/ 185741 w 1192213"/>
              <a:gd name="connsiteY151" fmla="*/ 973138 h 1436688"/>
              <a:gd name="connsiteX152" fmla="*/ 185025 w 1192213"/>
              <a:gd name="connsiteY152" fmla="*/ 973138 h 1436688"/>
              <a:gd name="connsiteX153" fmla="*/ 173574 w 1192213"/>
              <a:gd name="connsiteY153" fmla="*/ 968144 h 1436688"/>
              <a:gd name="connsiteX154" fmla="*/ 104151 w 1192213"/>
              <a:gd name="connsiteY154" fmla="*/ 897513 h 1436688"/>
              <a:gd name="connsiteX155" fmla="*/ 104867 w 1192213"/>
              <a:gd name="connsiteY155" fmla="*/ 875396 h 1436688"/>
              <a:gd name="connsiteX156" fmla="*/ 127053 w 1192213"/>
              <a:gd name="connsiteY156" fmla="*/ 876109 h 1436688"/>
              <a:gd name="connsiteX157" fmla="*/ 169995 w 1192213"/>
              <a:gd name="connsiteY157" fmla="*/ 919630 h 1436688"/>
              <a:gd name="connsiteX158" fmla="*/ 169995 w 1192213"/>
              <a:gd name="connsiteY158" fmla="*/ 611422 h 1436688"/>
              <a:gd name="connsiteX159" fmla="*/ 174290 w 1192213"/>
              <a:gd name="connsiteY159" fmla="*/ 600720 h 1436688"/>
              <a:gd name="connsiteX160" fmla="*/ 452697 w 1192213"/>
              <a:gd name="connsiteY160" fmla="*/ 322477 h 1436688"/>
              <a:gd name="connsiteX161" fmla="*/ 452697 w 1192213"/>
              <a:gd name="connsiteY161" fmla="*/ 15696 h 1436688"/>
              <a:gd name="connsiteX162" fmla="*/ 468443 w 1192213"/>
              <a:gd name="connsiteY162" fmla="*/ 0 h 143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192213" h="1436688">
                <a:moveTo>
                  <a:pt x="1011753" y="1128712"/>
                </a:moveTo>
                <a:cubicBezTo>
                  <a:pt x="952439" y="1128712"/>
                  <a:pt x="969590" y="1143680"/>
                  <a:pt x="915278" y="1142254"/>
                </a:cubicBezTo>
                <a:cubicBezTo>
                  <a:pt x="909561" y="1142254"/>
                  <a:pt x="927427" y="1161499"/>
                  <a:pt x="930285" y="1173616"/>
                </a:cubicBezTo>
                <a:cubicBezTo>
                  <a:pt x="930285" y="1174328"/>
                  <a:pt x="930285" y="1174328"/>
                  <a:pt x="930285" y="1174328"/>
                </a:cubicBezTo>
                <a:cubicBezTo>
                  <a:pt x="931000" y="1174328"/>
                  <a:pt x="932429" y="1173616"/>
                  <a:pt x="933144" y="1173616"/>
                </a:cubicBezTo>
                <a:cubicBezTo>
                  <a:pt x="933144" y="1180743"/>
                  <a:pt x="931715" y="1194286"/>
                  <a:pt x="930285" y="1199275"/>
                </a:cubicBezTo>
                <a:cubicBezTo>
                  <a:pt x="928856" y="1202839"/>
                  <a:pt x="928142" y="1207828"/>
                  <a:pt x="926712" y="1212817"/>
                </a:cubicBezTo>
                <a:cubicBezTo>
                  <a:pt x="925998" y="1216381"/>
                  <a:pt x="925283" y="1219945"/>
                  <a:pt x="924568" y="1222083"/>
                </a:cubicBezTo>
                <a:cubicBezTo>
                  <a:pt x="921710" y="1229923"/>
                  <a:pt x="918137" y="1236338"/>
                  <a:pt x="915278" y="1239902"/>
                </a:cubicBezTo>
                <a:cubicBezTo>
                  <a:pt x="915278" y="1240615"/>
                  <a:pt x="914564" y="1241327"/>
                  <a:pt x="913849" y="1242040"/>
                </a:cubicBezTo>
                <a:cubicBezTo>
                  <a:pt x="907417" y="1248455"/>
                  <a:pt x="901700" y="1254870"/>
                  <a:pt x="903844" y="1261285"/>
                </a:cubicBezTo>
                <a:cubicBezTo>
                  <a:pt x="904559" y="1264136"/>
                  <a:pt x="908847" y="1272689"/>
                  <a:pt x="925283" y="1273401"/>
                </a:cubicBezTo>
                <a:cubicBezTo>
                  <a:pt x="924568" y="1280529"/>
                  <a:pt x="923854" y="1294071"/>
                  <a:pt x="924568" y="1302624"/>
                </a:cubicBezTo>
                <a:cubicBezTo>
                  <a:pt x="924568" y="1302624"/>
                  <a:pt x="924568" y="1302624"/>
                  <a:pt x="924568" y="1304050"/>
                </a:cubicBezTo>
                <a:cubicBezTo>
                  <a:pt x="925283" y="1317592"/>
                  <a:pt x="925998" y="1325433"/>
                  <a:pt x="931715" y="1328284"/>
                </a:cubicBezTo>
                <a:cubicBezTo>
                  <a:pt x="936002" y="1330422"/>
                  <a:pt x="953154" y="1333273"/>
                  <a:pt x="975307" y="1330422"/>
                </a:cubicBezTo>
                <a:cubicBezTo>
                  <a:pt x="975307" y="1330422"/>
                  <a:pt x="975307" y="1330422"/>
                  <a:pt x="975307" y="1368198"/>
                </a:cubicBezTo>
                <a:cubicBezTo>
                  <a:pt x="975307" y="1371049"/>
                  <a:pt x="977451" y="1373187"/>
                  <a:pt x="980310" y="1373187"/>
                </a:cubicBezTo>
                <a:cubicBezTo>
                  <a:pt x="980310" y="1373187"/>
                  <a:pt x="980310" y="1373187"/>
                  <a:pt x="981024" y="1373187"/>
                </a:cubicBezTo>
                <a:cubicBezTo>
                  <a:pt x="984597" y="1373187"/>
                  <a:pt x="1030334" y="1373187"/>
                  <a:pt x="1066065" y="1358219"/>
                </a:cubicBezTo>
                <a:cubicBezTo>
                  <a:pt x="1068209" y="1357507"/>
                  <a:pt x="1069638" y="1355368"/>
                  <a:pt x="1069638" y="1353230"/>
                </a:cubicBezTo>
                <a:cubicBezTo>
                  <a:pt x="1069638" y="1353230"/>
                  <a:pt x="1069638" y="1353230"/>
                  <a:pt x="1069638" y="1299061"/>
                </a:cubicBezTo>
                <a:cubicBezTo>
                  <a:pt x="1087504" y="1280529"/>
                  <a:pt x="1123950" y="1233487"/>
                  <a:pt x="1101797" y="1185733"/>
                </a:cubicBezTo>
                <a:cubicBezTo>
                  <a:pt x="1088933" y="1159361"/>
                  <a:pt x="1063207" y="1128712"/>
                  <a:pt x="1011753" y="1128712"/>
                </a:cubicBezTo>
                <a:close/>
                <a:moveTo>
                  <a:pt x="186827" y="1074737"/>
                </a:moveTo>
                <a:cubicBezTo>
                  <a:pt x="137035" y="1074737"/>
                  <a:pt x="107159" y="1101767"/>
                  <a:pt x="94356" y="1127374"/>
                </a:cubicBezTo>
                <a:cubicBezTo>
                  <a:pt x="52388" y="1214155"/>
                  <a:pt x="107871" y="1254700"/>
                  <a:pt x="142725" y="1268926"/>
                </a:cubicBezTo>
                <a:cubicBezTo>
                  <a:pt x="142725" y="1268926"/>
                  <a:pt x="142725" y="1268926"/>
                  <a:pt x="144148" y="1295245"/>
                </a:cubicBezTo>
                <a:cubicBezTo>
                  <a:pt x="144148" y="1297379"/>
                  <a:pt x="145570" y="1298801"/>
                  <a:pt x="146993" y="1299513"/>
                </a:cubicBezTo>
                <a:cubicBezTo>
                  <a:pt x="168333" y="1312316"/>
                  <a:pt x="194651" y="1314450"/>
                  <a:pt x="206032" y="1314450"/>
                </a:cubicBezTo>
                <a:cubicBezTo>
                  <a:pt x="209589" y="1314450"/>
                  <a:pt x="211723" y="1313739"/>
                  <a:pt x="211723" y="1313739"/>
                </a:cubicBezTo>
                <a:cubicBezTo>
                  <a:pt x="214568" y="1313739"/>
                  <a:pt x="216702" y="1311605"/>
                  <a:pt x="216702" y="1308760"/>
                </a:cubicBezTo>
                <a:cubicBezTo>
                  <a:pt x="216702" y="1308760"/>
                  <a:pt x="216702" y="1308760"/>
                  <a:pt x="216702" y="1268215"/>
                </a:cubicBezTo>
                <a:cubicBezTo>
                  <a:pt x="222392" y="1268926"/>
                  <a:pt x="229506" y="1268926"/>
                  <a:pt x="233062" y="1268926"/>
                </a:cubicBezTo>
                <a:cubicBezTo>
                  <a:pt x="254402" y="1269637"/>
                  <a:pt x="260092" y="1266081"/>
                  <a:pt x="262226" y="1263235"/>
                </a:cubicBezTo>
                <a:cubicBezTo>
                  <a:pt x="265071" y="1261102"/>
                  <a:pt x="267917" y="1254700"/>
                  <a:pt x="267917" y="1232649"/>
                </a:cubicBezTo>
                <a:cubicBezTo>
                  <a:pt x="267917" y="1226958"/>
                  <a:pt x="267917" y="1220557"/>
                  <a:pt x="267205" y="1216289"/>
                </a:cubicBezTo>
                <a:cubicBezTo>
                  <a:pt x="280720" y="1216289"/>
                  <a:pt x="287833" y="1209887"/>
                  <a:pt x="289256" y="1205619"/>
                </a:cubicBezTo>
                <a:cubicBezTo>
                  <a:pt x="292101" y="1199928"/>
                  <a:pt x="284988" y="1189970"/>
                  <a:pt x="280720" y="1185702"/>
                </a:cubicBezTo>
                <a:cubicBezTo>
                  <a:pt x="276452" y="1181434"/>
                  <a:pt x="272184" y="1174321"/>
                  <a:pt x="270050" y="1169342"/>
                </a:cubicBezTo>
                <a:cubicBezTo>
                  <a:pt x="269339" y="1167208"/>
                  <a:pt x="268628" y="1153693"/>
                  <a:pt x="268628" y="1146580"/>
                </a:cubicBezTo>
                <a:cubicBezTo>
                  <a:pt x="270050" y="1131642"/>
                  <a:pt x="263649" y="1122395"/>
                  <a:pt x="260803" y="1118839"/>
                </a:cubicBezTo>
                <a:cubicBezTo>
                  <a:pt x="262226" y="1116705"/>
                  <a:pt x="263649" y="1114571"/>
                  <a:pt x="264360" y="1112437"/>
                </a:cubicBezTo>
                <a:cubicBezTo>
                  <a:pt x="267205" y="1101056"/>
                  <a:pt x="243732" y="1074737"/>
                  <a:pt x="186827" y="1074737"/>
                </a:cubicBezTo>
                <a:close/>
                <a:moveTo>
                  <a:pt x="1007269" y="1066800"/>
                </a:moveTo>
                <a:cubicBezTo>
                  <a:pt x="1109411" y="1066800"/>
                  <a:pt x="1192213" y="1149602"/>
                  <a:pt x="1192213" y="1251744"/>
                </a:cubicBezTo>
                <a:cubicBezTo>
                  <a:pt x="1192213" y="1353886"/>
                  <a:pt x="1109411" y="1436688"/>
                  <a:pt x="1007269" y="1436688"/>
                </a:cubicBezTo>
                <a:cubicBezTo>
                  <a:pt x="905127" y="1436688"/>
                  <a:pt x="822325" y="1353886"/>
                  <a:pt x="822325" y="1251744"/>
                </a:cubicBezTo>
                <a:cubicBezTo>
                  <a:pt x="822325" y="1149602"/>
                  <a:pt x="905127" y="1066800"/>
                  <a:pt x="1007269" y="1066800"/>
                </a:cubicBezTo>
                <a:close/>
                <a:moveTo>
                  <a:pt x="184944" y="1009650"/>
                </a:moveTo>
                <a:cubicBezTo>
                  <a:pt x="287086" y="1009650"/>
                  <a:pt x="369888" y="1092452"/>
                  <a:pt x="369888" y="1194594"/>
                </a:cubicBezTo>
                <a:cubicBezTo>
                  <a:pt x="369888" y="1296736"/>
                  <a:pt x="287086" y="1379538"/>
                  <a:pt x="184944" y="1379538"/>
                </a:cubicBezTo>
                <a:cubicBezTo>
                  <a:pt x="82802" y="1379538"/>
                  <a:pt x="0" y="1296736"/>
                  <a:pt x="0" y="1194594"/>
                </a:cubicBezTo>
                <a:cubicBezTo>
                  <a:pt x="0" y="1092452"/>
                  <a:pt x="82802" y="1009650"/>
                  <a:pt x="184944" y="1009650"/>
                </a:cubicBezTo>
                <a:close/>
                <a:moveTo>
                  <a:pt x="575747" y="741362"/>
                </a:moveTo>
                <a:cubicBezTo>
                  <a:pt x="524294" y="741362"/>
                  <a:pt x="498567" y="772744"/>
                  <a:pt x="485704" y="799847"/>
                </a:cubicBezTo>
                <a:cubicBezTo>
                  <a:pt x="463550" y="846920"/>
                  <a:pt x="499996" y="893993"/>
                  <a:pt x="517862" y="913250"/>
                </a:cubicBezTo>
                <a:cubicBezTo>
                  <a:pt x="517862" y="913250"/>
                  <a:pt x="517862" y="913250"/>
                  <a:pt x="517862" y="967455"/>
                </a:cubicBezTo>
                <a:cubicBezTo>
                  <a:pt x="517862" y="969594"/>
                  <a:pt x="519291" y="971734"/>
                  <a:pt x="521435" y="972447"/>
                </a:cubicBezTo>
                <a:cubicBezTo>
                  <a:pt x="557167" y="986712"/>
                  <a:pt x="602903" y="987425"/>
                  <a:pt x="606476" y="987425"/>
                </a:cubicBezTo>
                <a:cubicBezTo>
                  <a:pt x="610049" y="987425"/>
                  <a:pt x="612193" y="984572"/>
                  <a:pt x="612193" y="981719"/>
                </a:cubicBezTo>
                <a:cubicBezTo>
                  <a:pt x="612193" y="981719"/>
                  <a:pt x="612193" y="981719"/>
                  <a:pt x="612193" y="944632"/>
                </a:cubicBezTo>
                <a:cubicBezTo>
                  <a:pt x="634347" y="946771"/>
                  <a:pt x="650783" y="944632"/>
                  <a:pt x="655786" y="941779"/>
                </a:cubicBezTo>
                <a:cubicBezTo>
                  <a:pt x="661503" y="938926"/>
                  <a:pt x="662217" y="931793"/>
                  <a:pt x="662932" y="918242"/>
                </a:cubicBezTo>
                <a:cubicBezTo>
                  <a:pt x="662932" y="918242"/>
                  <a:pt x="662932" y="918242"/>
                  <a:pt x="662932" y="916103"/>
                </a:cubicBezTo>
                <a:cubicBezTo>
                  <a:pt x="663647" y="907544"/>
                  <a:pt x="662932" y="894706"/>
                  <a:pt x="661503" y="886860"/>
                </a:cubicBezTo>
                <a:cubicBezTo>
                  <a:pt x="678654" y="886860"/>
                  <a:pt x="682942" y="877588"/>
                  <a:pt x="683656" y="874735"/>
                </a:cubicBezTo>
                <a:cubicBezTo>
                  <a:pt x="685800" y="869030"/>
                  <a:pt x="680083" y="862611"/>
                  <a:pt x="673652" y="855478"/>
                </a:cubicBezTo>
                <a:cubicBezTo>
                  <a:pt x="672937" y="854765"/>
                  <a:pt x="672222" y="854052"/>
                  <a:pt x="671508" y="853339"/>
                </a:cubicBezTo>
                <a:cubicBezTo>
                  <a:pt x="668649" y="850486"/>
                  <a:pt x="665791" y="844067"/>
                  <a:pt x="662932" y="835508"/>
                </a:cubicBezTo>
                <a:cubicBezTo>
                  <a:pt x="662217" y="833368"/>
                  <a:pt x="661503" y="829802"/>
                  <a:pt x="660788" y="826236"/>
                </a:cubicBezTo>
                <a:cubicBezTo>
                  <a:pt x="659359" y="821957"/>
                  <a:pt x="658644" y="816964"/>
                  <a:pt x="657215" y="812685"/>
                </a:cubicBezTo>
                <a:cubicBezTo>
                  <a:pt x="655786" y="808405"/>
                  <a:pt x="654357" y="794854"/>
                  <a:pt x="653642" y="787722"/>
                </a:cubicBezTo>
                <a:cubicBezTo>
                  <a:pt x="655071" y="787722"/>
                  <a:pt x="656500" y="788435"/>
                  <a:pt x="656500" y="788435"/>
                </a:cubicBezTo>
                <a:cubicBezTo>
                  <a:pt x="657215" y="788435"/>
                  <a:pt x="657215" y="787722"/>
                  <a:pt x="657215" y="787722"/>
                </a:cubicBezTo>
                <a:cubicBezTo>
                  <a:pt x="660074" y="774884"/>
                  <a:pt x="677939" y="755627"/>
                  <a:pt x="672222" y="755627"/>
                </a:cubicBezTo>
                <a:cubicBezTo>
                  <a:pt x="617196" y="756340"/>
                  <a:pt x="634347" y="741362"/>
                  <a:pt x="575747" y="741362"/>
                </a:cubicBezTo>
                <a:close/>
                <a:moveTo>
                  <a:pt x="580232" y="679450"/>
                </a:moveTo>
                <a:cubicBezTo>
                  <a:pt x="682374" y="679450"/>
                  <a:pt x="765176" y="762252"/>
                  <a:pt x="765176" y="864394"/>
                </a:cubicBezTo>
                <a:cubicBezTo>
                  <a:pt x="765176" y="966536"/>
                  <a:pt x="682374" y="1049338"/>
                  <a:pt x="580232" y="1049338"/>
                </a:cubicBezTo>
                <a:cubicBezTo>
                  <a:pt x="478090" y="1049338"/>
                  <a:pt x="395288" y="966536"/>
                  <a:pt x="395288" y="864394"/>
                </a:cubicBezTo>
                <a:cubicBezTo>
                  <a:pt x="395288" y="762252"/>
                  <a:pt x="478090" y="679450"/>
                  <a:pt x="580232" y="679450"/>
                </a:cubicBezTo>
                <a:close/>
                <a:moveTo>
                  <a:pt x="807917" y="0"/>
                </a:moveTo>
                <a:cubicBezTo>
                  <a:pt x="816510" y="0"/>
                  <a:pt x="823671" y="7143"/>
                  <a:pt x="823671" y="15714"/>
                </a:cubicBezTo>
                <a:cubicBezTo>
                  <a:pt x="823671" y="15714"/>
                  <a:pt x="823671" y="15714"/>
                  <a:pt x="823671" y="248564"/>
                </a:cubicBezTo>
                <a:cubicBezTo>
                  <a:pt x="823671" y="248564"/>
                  <a:pt x="823671" y="248564"/>
                  <a:pt x="1016297" y="441416"/>
                </a:cubicBezTo>
                <a:cubicBezTo>
                  <a:pt x="1019161" y="444987"/>
                  <a:pt x="1020593" y="448558"/>
                  <a:pt x="1020593" y="452844"/>
                </a:cubicBezTo>
                <a:cubicBezTo>
                  <a:pt x="1020593" y="452844"/>
                  <a:pt x="1020593" y="452844"/>
                  <a:pt x="1020593" y="972829"/>
                </a:cubicBezTo>
                <a:cubicBezTo>
                  <a:pt x="1020593" y="972829"/>
                  <a:pt x="1020593" y="972829"/>
                  <a:pt x="1063558" y="931401"/>
                </a:cubicBezTo>
                <a:cubicBezTo>
                  <a:pt x="1070003" y="924973"/>
                  <a:pt x="1080028" y="924973"/>
                  <a:pt x="1086473" y="931401"/>
                </a:cubicBezTo>
                <a:cubicBezTo>
                  <a:pt x="1092201" y="937830"/>
                  <a:pt x="1092201" y="947829"/>
                  <a:pt x="1085757" y="953544"/>
                </a:cubicBezTo>
                <a:cubicBezTo>
                  <a:pt x="1085757" y="953544"/>
                  <a:pt x="1085757" y="953544"/>
                  <a:pt x="1018445" y="1019256"/>
                </a:cubicBezTo>
                <a:cubicBezTo>
                  <a:pt x="1015581" y="1023542"/>
                  <a:pt x="1010568" y="1027113"/>
                  <a:pt x="1004839" y="1027113"/>
                </a:cubicBezTo>
                <a:cubicBezTo>
                  <a:pt x="1004839" y="1027113"/>
                  <a:pt x="1004839" y="1027113"/>
                  <a:pt x="1004123" y="1027113"/>
                </a:cubicBezTo>
                <a:cubicBezTo>
                  <a:pt x="999827" y="1027113"/>
                  <a:pt x="995530" y="1025685"/>
                  <a:pt x="992666" y="1022113"/>
                </a:cubicBezTo>
                <a:cubicBezTo>
                  <a:pt x="992666" y="1022113"/>
                  <a:pt x="992666" y="1022113"/>
                  <a:pt x="923206" y="951401"/>
                </a:cubicBezTo>
                <a:cubicBezTo>
                  <a:pt x="917477" y="944972"/>
                  <a:pt x="917477" y="935687"/>
                  <a:pt x="923922" y="929259"/>
                </a:cubicBezTo>
                <a:cubicBezTo>
                  <a:pt x="930367" y="923544"/>
                  <a:pt x="940392" y="923544"/>
                  <a:pt x="946121" y="929259"/>
                </a:cubicBezTo>
                <a:cubicBezTo>
                  <a:pt x="946121" y="929259"/>
                  <a:pt x="946121" y="929259"/>
                  <a:pt x="989086" y="973543"/>
                </a:cubicBezTo>
                <a:cubicBezTo>
                  <a:pt x="989086" y="973543"/>
                  <a:pt x="989086" y="973543"/>
                  <a:pt x="989086" y="459272"/>
                </a:cubicBezTo>
                <a:cubicBezTo>
                  <a:pt x="989086" y="459272"/>
                  <a:pt x="989086" y="459272"/>
                  <a:pt x="797176" y="266421"/>
                </a:cubicBezTo>
                <a:cubicBezTo>
                  <a:pt x="794311" y="262849"/>
                  <a:pt x="792163" y="259278"/>
                  <a:pt x="792163" y="254992"/>
                </a:cubicBezTo>
                <a:cubicBezTo>
                  <a:pt x="792163" y="254992"/>
                  <a:pt x="792163" y="254992"/>
                  <a:pt x="792163" y="15714"/>
                </a:cubicBezTo>
                <a:cubicBezTo>
                  <a:pt x="792163" y="7143"/>
                  <a:pt x="799324" y="0"/>
                  <a:pt x="807917" y="0"/>
                </a:cubicBezTo>
                <a:close/>
                <a:moveTo>
                  <a:pt x="694531" y="0"/>
                </a:moveTo>
                <a:cubicBezTo>
                  <a:pt x="703149" y="0"/>
                  <a:pt x="710331" y="7137"/>
                  <a:pt x="710331" y="15701"/>
                </a:cubicBezTo>
                <a:cubicBezTo>
                  <a:pt x="710331" y="15701"/>
                  <a:pt x="710331" y="15701"/>
                  <a:pt x="710331" y="373966"/>
                </a:cubicBezTo>
                <a:cubicBezTo>
                  <a:pt x="710331" y="373966"/>
                  <a:pt x="710331" y="373966"/>
                  <a:pt x="843908" y="506710"/>
                </a:cubicBezTo>
                <a:cubicBezTo>
                  <a:pt x="846780" y="510278"/>
                  <a:pt x="848935" y="513846"/>
                  <a:pt x="848935" y="518128"/>
                </a:cubicBezTo>
                <a:cubicBezTo>
                  <a:pt x="848935" y="518128"/>
                  <a:pt x="848935" y="518128"/>
                  <a:pt x="848935" y="674423"/>
                </a:cubicBezTo>
                <a:cubicBezTo>
                  <a:pt x="848935" y="674423"/>
                  <a:pt x="848935" y="674423"/>
                  <a:pt x="892024" y="632317"/>
                </a:cubicBezTo>
                <a:cubicBezTo>
                  <a:pt x="898487" y="626607"/>
                  <a:pt x="908542" y="626607"/>
                  <a:pt x="914287" y="633030"/>
                </a:cubicBezTo>
                <a:cubicBezTo>
                  <a:pt x="920750" y="638740"/>
                  <a:pt x="920750" y="648731"/>
                  <a:pt x="914287" y="655154"/>
                </a:cubicBezTo>
                <a:cubicBezTo>
                  <a:pt x="914287" y="655154"/>
                  <a:pt x="914287" y="655154"/>
                  <a:pt x="843190" y="723667"/>
                </a:cubicBezTo>
                <a:cubicBezTo>
                  <a:pt x="840317" y="726522"/>
                  <a:pt x="836008" y="728663"/>
                  <a:pt x="831699" y="728663"/>
                </a:cubicBezTo>
                <a:cubicBezTo>
                  <a:pt x="827390" y="727949"/>
                  <a:pt x="823799" y="726522"/>
                  <a:pt x="820927" y="723667"/>
                </a:cubicBezTo>
                <a:cubicBezTo>
                  <a:pt x="820927" y="723667"/>
                  <a:pt x="820927" y="723667"/>
                  <a:pt x="751266" y="653013"/>
                </a:cubicBezTo>
                <a:cubicBezTo>
                  <a:pt x="745520" y="646590"/>
                  <a:pt x="745520" y="636599"/>
                  <a:pt x="751984" y="630889"/>
                </a:cubicBezTo>
                <a:cubicBezTo>
                  <a:pt x="757729" y="624466"/>
                  <a:pt x="767783" y="624466"/>
                  <a:pt x="774247" y="630889"/>
                </a:cubicBezTo>
                <a:cubicBezTo>
                  <a:pt x="774247" y="630889"/>
                  <a:pt x="774247" y="630889"/>
                  <a:pt x="817336" y="675137"/>
                </a:cubicBezTo>
                <a:cubicBezTo>
                  <a:pt x="817336" y="675137"/>
                  <a:pt x="817336" y="675137"/>
                  <a:pt x="817336" y="524552"/>
                </a:cubicBezTo>
                <a:cubicBezTo>
                  <a:pt x="817336" y="524552"/>
                  <a:pt x="817336" y="524552"/>
                  <a:pt x="683759" y="391808"/>
                </a:cubicBezTo>
                <a:cubicBezTo>
                  <a:pt x="680887" y="388953"/>
                  <a:pt x="679450" y="384671"/>
                  <a:pt x="679450" y="380389"/>
                </a:cubicBezTo>
                <a:cubicBezTo>
                  <a:pt x="679450" y="380389"/>
                  <a:pt x="679450" y="380389"/>
                  <a:pt x="679450" y="15701"/>
                </a:cubicBezTo>
                <a:cubicBezTo>
                  <a:pt x="679450" y="7137"/>
                  <a:pt x="685195" y="0"/>
                  <a:pt x="694531" y="0"/>
                </a:cubicBezTo>
                <a:close/>
                <a:moveTo>
                  <a:pt x="581741" y="0"/>
                </a:moveTo>
                <a:cubicBezTo>
                  <a:pt x="590330" y="0"/>
                  <a:pt x="597486" y="7144"/>
                  <a:pt x="597486" y="15716"/>
                </a:cubicBezTo>
                <a:cubicBezTo>
                  <a:pt x="597486" y="15716"/>
                  <a:pt x="597486" y="15716"/>
                  <a:pt x="597486" y="574357"/>
                </a:cubicBezTo>
                <a:cubicBezTo>
                  <a:pt x="597486" y="574357"/>
                  <a:pt x="597486" y="574357"/>
                  <a:pt x="639711" y="532924"/>
                </a:cubicBezTo>
                <a:cubicBezTo>
                  <a:pt x="646152" y="527209"/>
                  <a:pt x="656172" y="527209"/>
                  <a:pt x="662613" y="533638"/>
                </a:cubicBezTo>
                <a:cubicBezTo>
                  <a:pt x="668338" y="539353"/>
                  <a:pt x="668338" y="549354"/>
                  <a:pt x="661897" y="555784"/>
                </a:cubicBezTo>
                <a:cubicBezTo>
                  <a:pt x="661897" y="555784"/>
                  <a:pt x="661897" y="555784"/>
                  <a:pt x="591045" y="624364"/>
                </a:cubicBezTo>
                <a:cubicBezTo>
                  <a:pt x="588183" y="627221"/>
                  <a:pt x="583888" y="628650"/>
                  <a:pt x="580310" y="628650"/>
                </a:cubicBezTo>
                <a:cubicBezTo>
                  <a:pt x="580310" y="628650"/>
                  <a:pt x="580310" y="628650"/>
                  <a:pt x="579594" y="628650"/>
                </a:cubicBezTo>
                <a:cubicBezTo>
                  <a:pt x="576016" y="628650"/>
                  <a:pt x="571722" y="627221"/>
                  <a:pt x="568859" y="624364"/>
                </a:cubicBezTo>
                <a:cubicBezTo>
                  <a:pt x="568859" y="624364"/>
                  <a:pt x="568859" y="624364"/>
                  <a:pt x="499439" y="553640"/>
                </a:cubicBezTo>
                <a:cubicBezTo>
                  <a:pt x="493713" y="547211"/>
                  <a:pt x="493713" y="537210"/>
                  <a:pt x="500154" y="531495"/>
                </a:cubicBezTo>
                <a:cubicBezTo>
                  <a:pt x="506595" y="525065"/>
                  <a:pt x="516615" y="525065"/>
                  <a:pt x="522340" y="531495"/>
                </a:cubicBezTo>
                <a:cubicBezTo>
                  <a:pt x="522340" y="531495"/>
                  <a:pt x="522340" y="531495"/>
                  <a:pt x="565997" y="576500"/>
                </a:cubicBezTo>
                <a:cubicBezTo>
                  <a:pt x="565997" y="576500"/>
                  <a:pt x="565997" y="576500"/>
                  <a:pt x="565997" y="15716"/>
                </a:cubicBezTo>
                <a:cubicBezTo>
                  <a:pt x="565997" y="7144"/>
                  <a:pt x="573153" y="0"/>
                  <a:pt x="581741" y="0"/>
                </a:cubicBezTo>
                <a:close/>
                <a:moveTo>
                  <a:pt x="468443" y="0"/>
                </a:moveTo>
                <a:cubicBezTo>
                  <a:pt x="477747" y="0"/>
                  <a:pt x="484188" y="7134"/>
                  <a:pt x="484188" y="15696"/>
                </a:cubicBezTo>
                <a:cubicBezTo>
                  <a:pt x="484188" y="328898"/>
                  <a:pt x="484188" y="328898"/>
                  <a:pt x="484188" y="328898"/>
                </a:cubicBezTo>
                <a:cubicBezTo>
                  <a:pt x="484188" y="333178"/>
                  <a:pt x="482757" y="336746"/>
                  <a:pt x="479894" y="339599"/>
                </a:cubicBezTo>
                <a:cubicBezTo>
                  <a:pt x="201486" y="617843"/>
                  <a:pt x="201486" y="617843"/>
                  <a:pt x="201486" y="617843"/>
                </a:cubicBezTo>
                <a:cubicBezTo>
                  <a:pt x="201486" y="919630"/>
                  <a:pt x="201486" y="919630"/>
                  <a:pt x="201486" y="919630"/>
                </a:cubicBezTo>
                <a:cubicBezTo>
                  <a:pt x="243713" y="877536"/>
                  <a:pt x="243713" y="877536"/>
                  <a:pt x="243713" y="877536"/>
                </a:cubicBezTo>
                <a:cubicBezTo>
                  <a:pt x="250154" y="871115"/>
                  <a:pt x="260174" y="871115"/>
                  <a:pt x="265899" y="877536"/>
                </a:cubicBezTo>
                <a:cubicBezTo>
                  <a:pt x="272341" y="883957"/>
                  <a:pt x="272341" y="893946"/>
                  <a:pt x="265899" y="899653"/>
                </a:cubicBezTo>
                <a:cubicBezTo>
                  <a:pt x="199339" y="965290"/>
                  <a:pt x="199339" y="965290"/>
                  <a:pt x="199339" y="965290"/>
                </a:cubicBezTo>
                <a:cubicBezTo>
                  <a:pt x="196476" y="970284"/>
                  <a:pt x="191466" y="973138"/>
                  <a:pt x="185741" y="973138"/>
                </a:cubicBezTo>
                <a:cubicBezTo>
                  <a:pt x="185025" y="973138"/>
                  <a:pt x="185025" y="973138"/>
                  <a:pt x="185025" y="973138"/>
                </a:cubicBezTo>
                <a:cubicBezTo>
                  <a:pt x="180731" y="973138"/>
                  <a:pt x="176437" y="971711"/>
                  <a:pt x="173574" y="968144"/>
                </a:cubicBezTo>
                <a:cubicBezTo>
                  <a:pt x="104151" y="897513"/>
                  <a:pt x="104151" y="897513"/>
                  <a:pt x="104151" y="897513"/>
                </a:cubicBezTo>
                <a:cubicBezTo>
                  <a:pt x="98425" y="891805"/>
                  <a:pt x="98425" y="881817"/>
                  <a:pt x="104867" y="875396"/>
                </a:cubicBezTo>
                <a:cubicBezTo>
                  <a:pt x="111308" y="869688"/>
                  <a:pt x="120612" y="869688"/>
                  <a:pt x="127053" y="876109"/>
                </a:cubicBezTo>
                <a:cubicBezTo>
                  <a:pt x="169995" y="919630"/>
                  <a:pt x="169995" y="919630"/>
                  <a:pt x="169995" y="919630"/>
                </a:cubicBezTo>
                <a:cubicBezTo>
                  <a:pt x="169995" y="611422"/>
                  <a:pt x="169995" y="611422"/>
                  <a:pt x="169995" y="611422"/>
                </a:cubicBezTo>
                <a:cubicBezTo>
                  <a:pt x="169995" y="607141"/>
                  <a:pt x="171427" y="603574"/>
                  <a:pt x="174290" y="600720"/>
                </a:cubicBezTo>
                <a:cubicBezTo>
                  <a:pt x="452697" y="322477"/>
                  <a:pt x="452697" y="322477"/>
                  <a:pt x="452697" y="322477"/>
                </a:cubicBezTo>
                <a:cubicBezTo>
                  <a:pt x="452697" y="15696"/>
                  <a:pt x="452697" y="15696"/>
                  <a:pt x="452697" y="15696"/>
                </a:cubicBezTo>
                <a:cubicBezTo>
                  <a:pt x="452697" y="7134"/>
                  <a:pt x="459854" y="0"/>
                  <a:pt x="468443" y="0"/>
                </a:cubicBezTo>
                <a:close/>
              </a:path>
            </a:pathLst>
          </a:custGeom>
          <a:solidFill>
            <a:srgbClr val="FFFFFF"/>
          </a:solidFill>
          <a:ln>
            <a:noFill/>
          </a:ln>
        </p:spPr>
        <p:txBody>
          <a:bodyPr vert="horz" wrap="square" lIns="84262" tIns="42131" rIns="84262" bIns="42131" numCol="1" anchor="t" anchorCtr="0" compatLnSpc="1">
            <a:prstTxWarp prst="textNoShape">
              <a:avLst/>
            </a:prstTxWarp>
            <a:noAutofit/>
          </a:bodyPr>
          <a:lstStyle/>
          <a:p>
            <a:endParaRPr lang="en-US" dirty="0">
              <a:sym typeface="Georgia" panose="02040502050405020303" pitchFamily="18" charset="0"/>
            </a:endParaRPr>
          </a:p>
        </p:txBody>
      </p:sp>
      <p:sp>
        <p:nvSpPr>
          <p:cNvPr id="21" name="Freeform 8">
            <a:extLst>
              <a:ext uri="{FF2B5EF4-FFF2-40B4-BE49-F238E27FC236}">
                <a16:creationId xmlns:a16="http://schemas.microsoft.com/office/drawing/2014/main" id="{A41FAE6D-5D35-4CF6-BCC2-4426275FBED5}"/>
              </a:ext>
              <a:ext uri="{C183D7F6-B498-43B3-948B-1728B52AA6E4}">
                <adec:decorative xmlns:adec="http://schemas.microsoft.com/office/drawing/2017/decorative" val="1"/>
              </a:ext>
            </a:extLst>
          </p:cNvPr>
          <p:cNvSpPr>
            <a:spLocks/>
          </p:cNvSpPr>
          <p:nvPr/>
        </p:nvSpPr>
        <p:spPr bwMode="auto">
          <a:xfrm>
            <a:off x="5443600" y="1279141"/>
            <a:ext cx="376195" cy="34076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425773 w 1367015"/>
              <a:gd name="connsiteY32" fmla="*/ 674687 h 1238250"/>
              <a:gd name="connsiteX33" fmla="*/ 514415 w 1367015"/>
              <a:gd name="connsiteY33" fmla="*/ 848493 h 1238250"/>
              <a:gd name="connsiteX34" fmla="*/ 536575 w 1367015"/>
              <a:gd name="connsiteY34" fmla="*/ 869950 h 1238250"/>
              <a:gd name="connsiteX35" fmla="*/ 61912 w 1367015"/>
              <a:gd name="connsiteY35" fmla="*/ 869950 h 1238250"/>
              <a:gd name="connsiteX36" fmla="*/ 61912 w 1367015"/>
              <a:gd name="connsiteY36" fmla="*/ 796995 h 1238250"/>
              <a:gd name="connsiteX37" fmla="*/ 283517 w 1367015"/>
              <a:gd name="connsiteY37" fmla="*/ 689707 h 1238250"/>
              <a:gd name="connsiteX38" fmla="*/ 346424 w 1367015"/>
              <a:gd name="connsiteY38" fmla="*/ 711165 h 1238250"/>
              <a:gd name="connsiteX39" fmla="*/ 425773 w 1367015"/>
              <a:gd name="connsiteY39" fmla="*/ 674687 h 1238250"/>
              <a:gd name="connsiteX40" fmla="*/ 346518 w 1367015"/>
              <a:gd name="connsiteY40" fmla="*/ 565150 h 1238250"/>
              <a:gd name="connsiteX41" fmla="*/ 306388 w 1367015"/>
              <a:gd name="connsiteY41" fmla="*/ 606784 h 1238250"/>
              <a:gd name="connsiteX42" fmla="*/ 306388 w 1367015"/>
              <a:gd name="connsiteY42" fmla="*/ 608938 h 1238250"/>
              <a:gd name="connsiteX43" fmla="*/ 319765 w 1367015"/>
              <a:gd name="connsiteY43" fmla="*/ 636933 h 1238250"/>
              <a:gd name="connsiteX44" fmla="*/ 346518 w 1367015"/>
              <a:gd name="connsiteY44" fmla="*/ 647700 h 1238250"/>
              <a:gd name="connsiteX45" fmla="*/ 387351 w 1367015"/>
              <a:gd name="connsiteY45" fmla="*/ 606784 h 1238250"/>
              <a:gd name="connsiteX46" fmla="*/ 383127 w 1367015"/>
              <a:gd name="connsiteY46" fmla="*/ 588838 h 1238250"/>
              <a:gd name="connsiteX47" fmla="*/ 360598 w 1367015"/>
              <a:gd name="connsiteY47" fmla="*/ 568021 h 1238250"/>
              <a:gd name="connsiteX48" fmla="*/ 346518 w 1367015"/>
              <a:gd name="connsiteY48" fmla="*/ 565150 h 1238250"/>
              <a:gd name="connsiteX49" fmla="*/ 760846 w 1367015"/>
              <a:gd name="connsiteY49" fmla="*/ 492125 h 1238250"/>
              <a:gd name="connsiteX50" fmla="*/ 735591 w 1367015"/>
              <a:gd name="connsiteY50" fmla="*/ 499181 h 1238250"/>
              <a:gd name="connsiteX51" fmla="*/ 710335 w 1367015"/>
              <a:gd name="connsiteY51" fmla="*/ 535164 h 1238250"/>
              <a:gd name="connsiteX52" fmla="*/ 709613 w 1367015"/>
              <a:gd name="connsiteY52" fmla="*/ 542925 h 1238250"/>
              <a:gd name="connsiteX53" fmla="*/ 760846 w 1367015"/>
              <a:gd name="connsiteY53" fmla="*/ 593725 h 1238250"/>
              <a:gd name="connsiteX54" fmla="*/ 767341 w 1367015"/>
              <a:gd name="connsiteY54" fmla="*/ 593725 h 1238250"/>
              <a:gd name="connsiteX55" fmla="*/ 804864 w 1367015"/>
              <a:gd name="connsiteY55" fmla="*/ 570442 h 1238250"/>
              <a:gd name="connsiteX56" fmla="*/ 812801 w 1367015"/>
              <a:gd name="connsiteY56" fmla="*/ 542925 h 1238250"/>
              <a:gd name="connsiteX57" fmla="*/ 812801 w 1367015"/>
              <a:gd name="connsiteY57" fmla="*/ 539397 h 1238250"/>
              <a:gd name="connsiteX58" fmla="*/ 768062 w 1367015"/>
              <a:gd name="connsiteY58" fmla="*/ 492831 h 1238250"/>
              <a:gd name="connsiteX59" fmla="*/ 760846 w 1367015"/>
              <a:gd name="connsiteY59" fmla="*/ 492125 h 1238250"/>
              <a:gd name="connsiteX60" fmla="*/ 943382 w 1367015"/>
              <a:gd name="connsiteY60" fmla="*/ 466725 h 1238250"/>
              <a:gd name="connsiteX61" fmla="*/ 941239 w 1367015"/>
              <a:gd name="connsiteY61" fmla="*/ 759293 h 1238250"/>
              <a:gd name="connsiteX62" fmla="*/ 921240 w 1367015"/>
              <a:gd name="connsiteY62" fmla="*/ 780648 h 1238250"/>
              <a:gd name="connsiteX63" fmla="*/ 902669 w 1367015"/>
              <a:gd name="connsiteY63" fmla="*/ 797021 h 1238250"/>
              <a:gd name="connsiteX64" fmla="*/ 901955 w 1367015"/>
              <a:gd name="connsiteY64" fmla="*/ 797733 h 1238250"/>
              <a:gd name="connsiteX65" fmla="*/ 758388 w 1367015"/>
              <a:gd name="connsiteY65" fmla="*/ 846138 h 1238250"/>
              <a:gd name="connsiteX66" fmla="*/ 588393 w 1367015"/>
              <a:gd name="connsiteY66" fmla="*/ 774242 h 1238250"/>
              <a:gd name="connsiteX67" fmla="*/ 551251 w 1367015"/>
              <a:gd name="connsiteY67" fmla="*/ 500893 h 1238250"/>
              <a:gd name="connsiteX68" fmla="*/ 648391 w 1367015"/>
              <a:gd name="connsiteY68" fmla="*/ 547875 h 1238250"/>
              <a:gd name="connsiteX69" fmla="*/ 761245 w 1367015"/>
              <a:gd name="connsiteY69" fmla="*/ 657499 h 1238250"/>
              <a:gd name="connsiteX70" fmla="*/ 866956 w 1367015"/>
              <a:gd name="connsiteY70" fmla="*/ 584179 h 1238250"/>
              <a:gd name="connsiteX71" fmla="*/ 874813 w 1367015"/>
              <a:gd name="connsiteY71" fmla="*/ 544316 h 1238250"/>
              <a:gd name="connsiteX72" fmla="*/ 873384 w 1367015"/>
              <a:gd name="connsiteY72" fmla="*/ 530079 h 1238250"/>
              <a:gd name="connsiteX73" fmla="*/ 872670 w 1367015"/>
              <a:gd name="connsiteY73" fmla="*/ 522961 h 1238250"/>
              <a:gd name="connsiteX74" fmla="*/ 877670 w 1367015"/>
              <a:gd name="connsiteY74" fmla="*/ 518690 h 1238250"/>
              <a:gd name="connsiteX75" fmla="*/ 911955 w 1367015"/>
              <a:gd name="connsiteY75" fmla="*/ 491639 h 1238250"/>
              <a:gd name="connsiteX76" fmla="*/ 943382 w 1367015"/>
              <a:gd name="connsiteY76" fmla="*/ 466725 h 1238250"/>
              <a:gd name="connsiteX77" fmla="*/ 891455 w 1367015"/>
              <a:gd name="connsiteY77" fmla="*/ 415925 h 1238250"/>
              <a:gd name="connsiteX78" fmla="*/ 915035 w 1367015"/>
              <a:gd name="connsiteY78" fmla="*/ 434485 h 1238250"/>
              <a:gd name="connsiteX79" fmla="*/ 920751 w 1367015"/>
              <a:gd name="connsiteY79" fmla="*/ 439482 h 1238250"/>
              <a:gd name="connsiteX80" fmla="*/ 877164 w 1367015"/>
              <a:gd name="connsiteY80" fmla="*/ 474460 h 1238250"/>
              <a:gd name="connsiteX81" fmla="*/ 850012 w 1367015"/>
              <a:gd name="connsiteY81" fmla="*/ 496589 h 1238250"/>
              <a:gd name="connsiteX82" fmla="*/ 838579 w 1367015"/>
              <a:gd name="connsiteY82" fmla="*/ 505155 h 1238250"/>
              <a:gd name="connsiteX83" fmla="*/ 844296 w 1367015"/>
              <a:gd name="connsiteY83" fmla="*/ 519432 h 1238250"/>
              <a:gd name="connsiteX84" fmla="*/ 847154 w 1367015"/>
              <a:gd name="connsiteY84" fmla="*/ 542989 h 1238250"/>
              <a:gd name="connsiteX85" fmla="*/ 845725 w 1367015"/>
              <a:gd name="connsiteY85" fmla="*/ 561549 h 1238250"/>
              <a:gd name="connsiteX86" fmla="*/ 824289 w 1367015"/>
              <a:gd name="connsiteY86" fmla="*/ 601524 h 1238250"/>
              <a:gd name="connsiteX87" fmla="*/ 761409 w 1367015"/>
              <a:gd name="connsiteY87" fmla="*/ 628650 h 1238250"/>
              <a:gd name="connsiteX88" fmla="*/ 676379 w 1367015"/>
              <a:gd name="connsiteY88" fmla="*/ 542989 h 1238250"/>
              <a:gd name="connsiteX89" fmla="*/ 678523 w 1367015"/>
              <a:gd name="connsiteY89" fmla="*/ 523715 h 1238250"/>
              <a:gd name="connsiteX90" fmla="*/ 582775 w 1367015"/>
              <a:gd name="connsiteY90" fmla="*/ 477316 h 1238250"/>
              <a:gd name="connsiteX91" fmla="*/ 569913 w 1367015"/>
              <a:gd name="connsiteY91" fmla="*/ 470891 h 1238250"/>
              <a:gd name="connsiteX92" fmla="*/ 594208 w 1367015"/>
              <a:gd name="connsiteY92" fmla="*/ 441623 h 1238250"/>
              <a:gd name="connsiteX93" fmla="*/ 694957 w 1367015"/>
              <a:gd name="connsiteY93" fmla="*/ 490165 h 1238250"/>
              <a:gd name="connsiteX94" fmla="*/ 715679 w 1367015"/>
              <a:gd name="connsiteY94" fmla="*/ 470891 h 1238250"/>
              <a:gd name="connsiteX95" fmla="*/ 761409 w 1367015"/>
              <a:gd name="connsiteY95" fmla="*/ 457328 h 1238250"/>
              <a:gd name="connsiteX96" fmla="*/ 789991 w 1367015"/>
              <a:gd name="connsiteY96" fmla="*/ 462325 h 1238250"/>
              <a:gd name="connsiteX97" fmla="*/ 815714 w 1367015"/>
              <a:gd name="connsiteY97" fmla="*/ 476602 h 1238250"/>
              <a:gd name="connsiteX98" fmla="*/ 831434 w 1367015"/>
              <a:gd name="connsiteY98" fmla="*/ 464466 h 1238250"/>
              <a:gd name="connsiteX99" fmla="*/ 891455 w 1367015"/>
              <a:gd name="connsiteY99" fmla="*/ 415925 h 1238250"/>
              <a:gd name="connsiteX100" fmla="*/ 772661 w 1367015"/>
              <a:gd name="connsiteY100" fmla="*/ 346605 h 1238250"/>
              <a:gd name="connsiteX101" fmla="*/ 628158 w 1367015"/>
              <a:gd name="connsiteY101" fmla="*/ 379415 h 1238250"/>
              <a:gd name="connsiteX102" fmla="*/ 571784 w 1367015"/>
              <a:gd name="connsiteY102" fmla="*/ 420783 h 1238250"/>
              <a:gd name="connsiteX103" fmla="*/ 546809 w 1367015"/>
              <a:gd name="connsiteY103" fmla="*/ 449314 h 1238250"/>
              <a:gd name="connsiteX104" fmla="*/ 524687 w 1367015"/>
              <a:gd name="connsiteY104" fmla="*/ 482123 h 1238250"/>
              <a:gd name="connsiteX105" fmla="*/ 564648 w 1367015"/>
              <a:gd name="connsiteY105" fmla="*/ 800235 h 1238250"/>
              <a:gd name="connsiteX106" fmla="*/ 678110 w 1367015"/>
              <a:gd name="connsiteY106" fmla="*/ 869420 h 1238250"/>
              <a:gd name="connsiteX107" fmla="*/ 837955 w 1367015"/>
              <a:gd name="connsiteY107" fmla="*/ 869420 h 1238250"/>
              <a:gd name="connsiteX108" fmla="*/ 921445 w 1367015"/>
              <a:gd name="connsiteY108" fmla="*/ 826625 h 1238250"/>
              <a:gd name="connsiteX109" fmla="*/ 944280 w 1367015"/>
              <a:gd name="connsiteY109" fmla="*/ 807367 h 1238250"/>
              <a:gd name="connsiteX110" fmla="*/ 967115 w 1367015"/>
              <a:gd name="connsiteY110" fmla="*/ 783117 h 1238250"/>
              <a:gd name="connsiteX111" fmla="*/ 959979 w 1367015"/>
              <a:gd name="connsiteY111" fmla="*/ 437902 h 1238250"/>
              <a:gd name="connsiteX112" fmla="*/ 951416 w 1367015"/>
              <a:gd name="connsiteY112" fmla="*/ 427916 h 1238250"/>
              <a:gd name="connsiteX113" fmla="*/ 937858 w 1367015"/>
              <a:gd name="connsiteY113" fmla="*/ 415791 h 1238250"/>
              <a:gd name="connsiteX114" fmla="*/ 912882 w 1367015"/>
              <a:gd name="connsiteY114" fmla="*/ 395106 h 1238250"/>
              <a:gd name="connsiteX115" fmla="*/ 772661 w 1367015"/>
              <a:gd name="connsiteY115" fmla="*/ 346605 h 1238250"/>
              <a:gd name="connsiteX116" fmla="*/ 785477 w 1367015"/>
              <a:gd name="connsiteY116" fmla="*/ 308032 h 1238250"/>
              <a:gd name="connsiteX117" fmla="*/ 945296 w 1367015"/>
              <a:gd name="connsiteY117" fmla="*/ 370115 h 1238250"/>
              <a:gd name="connsiteX118" fmla="*/ 969609 w 1367015"/>
              <a:gd name="connsiteY118" fmla="*/ 390809 h 1238250"/>
              <a:gd name="connsiteX119" fmla="*/ 980335 w 1367015"/>
              <a:gd name="connsiteY119" fmla="*/ 400799 h 1238250"/>
              <a:gd name="connsiteX120" fmla="*/ 991061 w 1367015"/>
              <a:gd name="connsiteY120" fmla="*/ 413644 h 1238250"/>
              <a:gd name="connsiteX121" fmla="*/ 1008223 w 1367015"/>
              <a:gd name="connsiteY121" fmla="*/ 791852 h 1238250"/>
              <a:gd name="connsiteX122" fmla="*/ 1080445 w 1367015"/>
              <a:gd name="connsiteY122" fmla="*/ 866780 h 1238250"/>
              <a:gd name="connsiteX123" fmla="*/ 1081875 w 1367015"/>
              <a:gd name="connsiteY123" fmla="*/ 868921 h 1238250"/>
              <a:gd name="connsiteX124" fmla="*/ 1081875 w 1367015"/>
              <a:gd name="connsiteY124" fmla="*/ 876770 h 1238250"/>
              <a:gd name="connsiteX125" fmla="*/ 1056848 w 1367015"/>
              <a:gd name="connsiteY125" fmla="*/ 900319 h 1238250"/>
              <a:gd name="connsiteX126" fmla="*/ 1055418 w 1367015"/>
              <a:gd name="connsiteY126" fmla="*/ 901746 h 1238250"/>
              <a:gd name="connsiteX127" fmla="*/ 1023954 w 1367015"/>
              <a:gd name="connsiteY127" fmla="*/ 931717 h 1238250"/>
              <a:gd name="connsiteX128" fmla="*/ 1014658 w 1367015"/>
              <a:gd name="connsiteY128" fmla="*/ 940994 h 1238250"/>
              <a:gd name="connsiteX129" fmla="*/ 1003217 w 1367015"/>
              <a:gd name="connsiteY129" fmla="*/ 940994 h 1238250"/>
              <a:gd name="connsiteX130" fmla="*/ 993921 w 1367015"/>
              <a:gd name="connsiteY130" fmla="*/ 931717 h 1238250"/>
              <a:gd name="connsiteX131" fmla="*/ 963888 w 1367015"/>
              <a:gd name="connsiteY131" fmla="*/ 900319 h 1238250"/>
              <a:gd name="connsiteX132" fmla="*/ 933140 w 1367015"/>
              <a:gd name="connsiteY132" fmla="*/ 868921 h 1238250"/>
              <a:gd name="connsiteX133" fmla="*/ 930995 w 1367015"/>
              <a:gd name="connsiteY133" fmla="*/ 866780 h 1238250"/>
              <a:gd name="connsiteX134" fmla="*/ 926704 w 1367015"/>
              <a:gd name="connsiteY134" fmla="*/ 868921 h 1238250"/>
              <a:gd name="connsiteX135" fmla="*/ 864493 w 1367015"/>
              <a:gd name="connsiteY135" fmla="*/ 900319 h 1238250"/>
              <a:gd name="connsiteX136" fmla="*/ 651400 w 1367015"/>
              <a:gd name="connsiteY136" fmla="*/ 900319 h 1238250"/>
              <a:gd name="connsiteX137" fmla="*/ 589189 w 1367015"/>
              <a:gd name="connsiteY137" fmla="*/ 868921 h 1238250"/>
              <a:gd name="connsiteX138" fmla="*/ 536988 w 1367015"/>
              <a:gd name="connsiteY138" fmla="*/ 826105 h 1238250"/>
              <a:gd name="connsiteX139" fmla="*/ 457615 w 1367015"/>
              <a:gd name="connsiteY139" fmla="*/ 554937 h 1238250"/>
              <a:gd name="connsiteX140" fmla="*/ 481213 w 1367015"/>
              <a:gd name="connsiteY140" fmla="*/ 482863 h 1238250"/>
              <a:gd name="connsiteX141" fmla="*/ 530553 w 1367015"/>
              <a:gd name="connsiteY141" fmla="*/ 408649 h 1238250"/>
              <a:gd name="connsiteX142" fmla="*/ 545569 w 1367015"/>
              <a:gd name="connsiteY142" fmla="*/ 392236 h 1238250"/>
              <a:gd name="connsiteX143" fmla="*/ 592049 w 1367015"/>
              <a:gd name="connsiteY143" fmla="*/ 355843 h 1238250"/>
              <a:gd name="connsiteX144" fmla="*/ 619222 w 1367015"/>
              <a:gd name="connsiteY144" fmla="*/ 340143 h 1238250"/>
              <a:gd name="connsiteX145" fmla="*/ 785477 w 1367015"/>
              <a:gd name="connsiteY145" fmla="*/ 308032 h 1238250"/>
              <a:gd name="connsiteX146" fmla="*/ 555676 w 1367015"/>
              <a:gd name="connsiteY146" fmla="*/ 304800 h 1238250"/>
              <a:gd name="connsiteX147" fmla="*/ 595313 w 1367015"/>
              <a:gd name="connsiteY147" fmla="*/ 316982 h 1238250"/>
              <a:gd name="connsiteX148" fmla="*/ 563462 w 1367015"/>
              <a:gd name="connsiteY148" fmla="*/ 337046 h 1238250"/>
              <a:gd name="connsiteX149" fmla="*/ 555676 w 1367015"/>
              <a:gd name="connsiteY149" fmla="*/ 336330 h 1238250"/>
              <a:gd name="connsiteX150" fmla="*/ 515331 w 1367015"/>
              <a:gd name="connsiteY150" fmla="*/ 377175 h 1238250"/>
              <a:gd name="connsiteX151" fmla="*/ 515331 w 1367015"/>
              <a:gd name="connsiteY151" fmla="*/ 379325 h 1238250"/>
              <a:gd name="connsiteX152" fmla="*/ 490558 w 1367015"/>
              <a:gd name="connsiteY152" fmla="*/ 407988 h 1238250"/>
              <a:gd name="connsiteX153" fmla="*/ 484188 w 1367015"/>
              <a:gd name="connsiteY153" fmla="*/ 377175 h 1238250"/>
              <a:gd name="connsiteX154" fmla="*/ 555676 w 1367015"/>
              <a:gd name="connsiteY154" fmla="*/ 304800 h 1238250"/>
              <a:gd name="connsiteX155" fmla="*/ 1089384 w 1367015"/>
              <a:gd name="connsiteY155" fmla="*/ 233362 h 1238250"/>
              <a:gd name="connsiteX156" fmla="*/ 1047750 w 1367015"/>
              <a:gd name="connsiteY156" fmla="*/ 274996 h 1238250"/>
              <a:gd name="connsiteX157" fmla="*/ 1049186 w 1367015"/>
              <a:gd name="connsiteY157" fmla="*/ 286481 h 1238250"/>
              <a:gd name="connsiteX158" fmla="*/ 1069285 w 1367015"/>
              <a:gd name="connsiteY158" fmla="*/ 310887 h 1238250"/>
              <a:gd name="connsiteX159" fmla="*/ 1089384 w 1367015"/>
              <a:gd name="connsiteY159" fmla="*/ 315912 h 1238250"/>
              <a:gd name="connsiteX160" fmla="*/ 1130300 w 1367015"/>
              <a:gd name="connsiteY160" fmla="*/ 274996 h 1238250"/>
              <a:gd name="connsiteX161" fmla="*/ 1128865 w 1367015"/>
              <a:gd name="connsiteY161" fmla="*/ 264229 h 1238250"/>
              <a:gd name="connsiteX162" fmla="*/ 1109483 w 1367015"/>
              <a:gd name="connsiteY162" fmla="*/ 239105 h 1238250"/>
              <a:gd name="connsiteX163" fmla="*/ 1089384 w 1367015"/>
              <a:gd name="connsiteY163" fmla="*/ 233362 h 1238250"/>
              <a:gd name="connsiteX164" fmla="*/ 1243012 w 1367015"/>
              <a:gd name="connsiteY164" fmla="*/ 215900 h 1238250"/>
              <a:gd name="connsiteX165" fmla="*/ 1243012 w 1367015"/>
              <a:gd name="connsiteY165" fmla="*/ 869950 h 1238250"/>
              <a:gd name="connsiteX166" fmla="*/ 1160916 w 1367015"/>
              <a:gd name="connsiteY166" fmla="*/ 869950 h 1238250"/>
              <a:gd name="connsiteX167" fmla="*/ 1158775 w 1367015"/>
              <a:gd name="connsiteY167" fmla="*/ 867808 h 1238250"/>
              <a:gd name="connsiteX168" fmla="*/ 1130934 w 1367015"/>
              <a:gd name="connsiteY168" fmla="*/ 854242 h 1238250"/>
              <a:gd name="connsiteX169" fmla="*/ 1128078 w 1367015"/>
              <a:gd name="connsiteY169" fmla="*/ 853528 h 1238250"/>
              <a:gd name="connsiteX170" fmla="*/ 1125936 w 1367015"/>
              <a:gd name="connsiteY170" fmla="*/ 853528 h 1238250"/>
              <a:gd name="connsiteX171" fmla="*/ 1110231 w 1367015"/>
              <a:gd name="connsiteY171" fmla="*/ 856384 h 1238250"/>
              <a:gd name="connsiteX172" fmla="*/ 1102378 w 1367015"/>
              <a:gd name="connsiteY172" fmla="*/ 845673 h 1238250"/>
              <a:gd name="connsiteX173" fmla="*/ 1048124 w 1367015"/>
              <a:gd name="connsiteY173" fmla="*/ 789265 h 1238250"/>
              <a:gd name="connsiteX174" fmla="*/ 1015999 w 1367015"/>
              <a:gd name="connsiteY174" fmla="*/ 394407 h 1238250"/>
              <a:gd name="connsiteX175" fmla="*/ 1047410 w 1367015"/>
              <a:gd name="connsiteY175" fmla="*/ 369416 h 1238250"/>
              <a:gd name="connsiteX176" fmla="*/ 1090242 w 1367015"/>
              <a:gd name="connsiteY176" fmla="*/ 378698 h 1238250"/>
              <a:gd name="connsiteX177" fmla="*/ 1193755 w 1367015"/>
              <a:gd name="connsiteY177" fmla="*/ 275164 h 1238250"/>
              <a:gd name="connsiteX178" fmla="*/ 1191613 w 1367015"/>
              <a:gd name="connsiteY178" fmla="*/ 255885 h 1238250"/>
              <a:gd name="connsiteX179" fmla="*/ 15705 w 1367015"/>
              <a:gd name="connsiteY179" fmla="*/ 0 h 1238250"/>
              <a:gd name="connsiteX180" fmla="*/ 1289220 w 1367015"/>
              <a:gd name="connsiteY180" fmla="*/ 0 h 1238250"/>
              <a:gd name="connsiteX181" fmla="*/ 1304925 w 1367015"/>
              <a:gd name="connsiteY181" fmla="*/ 15698 h 1238250"/>
              <a:gd name="connsiteX182" fmla="*/ 1304925 w 1367015"/>
              <a:gd name="connsiteY182" fmla="*/ 916166 h 1238250"/>
              <a:gd name="connsiteX183" fmla="*/ 1289220 w 1367015"/>
              <a:gd name="connsiteY183" fmla="*/ 931863 h 1238250"/>
              <a:gd name="connsiteX184" fmla="*/ 1219977 w 1367015"/>
              <a:gd name="connsiteY184" fmla="*/ 931863 h 1238250"/>
              <a:gd name="connsiteX185" fmla="*/ 1189995 w 1367015"/>
              <a:gd name="connsiteY185" fmla="*/ 900468 h 1238250"/>
              <a:gd name="connsiteX186" fmla="*/ 1273516 w 1367015"/>
              <a:gd name="connsiteY186" fmla="*/ 900468 h 1238250"/>
              <a:gd name="connsiteX187" fmla="*/ 1273516 w 1367015"/>
              <a:gd name="connsiteY187" fmla="*/ 151267 h 1238250"/>
              <a:gd name="connsiteX188" fmla="*/ 1242106 w 1367015"/>
              <a:gd name="connsiteY188" fmla="*/ 175527 h 1238250"/>
              <a:gd name="connsiteX189" fmla="*/ 1154302 w 1367015"/>
              <a:gd name="connsiteY189" fmla="*/ 243312 h 1238250"/>
              <a:gd name="connsiteX190" fmla="*/ 1161441 w 1367015"/>
              <a:gd name="connsiteY190" fmla="*/ 274707 h 1238250"/>
              <a:gd name="connsiteX191" fmla="*/ 1089341 w 1367015"/>
              <a:gd name="connsiteY191" fmla="*/ 346773 h 1238250"/>
              <a:gd name="connsiteX192" fmla="*/ 1043655 w 1367015"/>
              <a:gd name="connsiteY192" fmla="*/ 331076 h 1238250"/>
              <a:gd name="connsiteX193" fmla="*/ 993685 w 1367015"/>
              <a:gd name="connsiteY193" fmla="*/ 371033 h 1238250"/>
              <a:gd name="connsiteX194" fmla="*/ 969414 w 1367015"/>
              <a:gd name="connsiteY194" fmla="*/ 349627 h 1238250"/>
              <a:gd name="connsiteX195" fmla="*/ 1024381 w 1367015"/>
              <a:gd name="connsiteY195" fmla="*/ 306102 h 1238250"/>
              <a:gd name="connsiteX196" fmla="*/ 1016528 w 1367015"/>
              <a:gd name="connsiteY196" fmla="*/ 274707 h 1238250"/>
              <a:gd name="connsiteX197" fmla="*/ 1089341 w 1367015"/>
              <a:gd name="connsiteY197" fmla="*/ 201928 h 1238250"/>
              <a:gd name="connsiteX198" fmla="*/ 1135028 w 1367015"/>
              <a:gd name="connsiteY198" fmla="*/ 219052 h 1238250"/>
              <a:gd name="connsiteX199" fmla="*/ 1242106 w 1367015"/>
              <a:gd name="connsiteY199" fmla="*/ 136283 h 1238250"/>
              <a:gd name="connsiteX200" fmla="*/ 1269946 w 1367015"/>
              <a:gd name="connsiteY200" fmla="*/ 114878 h 1238250"/>
              <a:gd name="connsiteX201" fmla="*/ 1273516 w 1367015"/>
              <a:gd name="connsiteY201" fmla="*/ 112737 h 1238250"/>
              <a:gd name="connsiteX202" fmla="*/ 1273516 w 1367015"/>
              <a:gd name="connsiteY202" fmla="*/ 31395 h 1238250"/>
              <a:gd name="connsiteX203" fmla="*/ 31410 w 1367015"/>
              <a:gd name="connsiteY203" fmla="*/ 31395 h 1238250"/>
              <a:gd name="connsiteX204" fmla="*/ 31410 w 1367015"/>
              <a:gd name="connsiteY204" fmla="*/ 741352 h 1238250"/>
              <a:gd name="connsiteX205" fmla="*/ 62819 w 1367015"/>
              <a:gd name="connsiteY205" fmla="*/ 726368 h 1238250"/>
              <a:gd name="connsiteX206" fmla="*/ 276976 w 1367015"/>
              <a:gd name="connsiteY206" fmla="*/ 623621 h 1238250"/>
              <a:gd name="connsiteX207" fmla="*/ 274834 w 1367015"/>
              <a:gd name="connsiteY207" fmla="*/ 607210 h 1238250"/>
              <a:gd name="connsiteX208" fmla="*/ 346933 w 1367015"/>
              <a:gd name="connsiteY208" fmla="*/ 534430 h 1238250"/>
              <a:gd name="connsiteX209" fmla="*/ 383340 w 1367015"/>
              <a:gd name="connsiteY209" fmla="*/ 543706 h 1238250"/>
              <a:gd name="connsiteX210" fmla="*/ 454725 w 1367015"/>
              <a:gd name="connsiteY210" fmla="*/ 465218 h 1238250"/>
              <a:gd name="connsiteX211" fmla="*/ 429026 w 1367015"/>
              <a:gd name="connsiteY211" fmla="*/ 540138 h 1238250"/>
              <a:gd name="connsiteX212" fmla="*/ 406183 w 1367015"/>
              <a:gd name="connsiteY212" fmla="*/ 565112 h 1238250"/>
              <a:gd name="connsiteX213" fmla="*/ 419746 w 1367015"/>
              <a:gd name="connsiteY213" fmla="*/ 607210 h 1238250"/>
              <a:gd name="connsiteX214" fmla="*/ 346933 w 1367015"/>
              <a:gd name="connsiteY214" fmla="*/ 679275 h 1238250"/>
              <a:gd name="connsiteX215" fmla="*/ 290539 w 1367015"/>
              <a:gd name="connsiteY215" fmla="*/ 651448 h 1238250"/>
              <a:gd name="connsiteX216" fmla="*/ 62819 w 1367015"/>
              <a:gd name="connsiteY216" fmla="*/ 761331 h 1238250"/>
              <a:gd name="connsiteX217" fmla="*/ 31410 w 1367015"/>
              <a:gd name="connsiteY217" fmla="*/ 776315 h 1238250"/>
              <a:gd name="connsiteX218" fmla="*/ 31410 w 1367015"/>
              <a:gd name="connsiteY218" fmla="*/ 900468 h 1238250"/>
              <a:gd name="connsiteX219" fmla="*/ 579650 w 1367015"/>
              <a:gd name="connsiteY219" fmla="*/ 900468 h 1238250"/>
              <a:gd name="connsiteX220" fmla="*/ 645324 w 1367015"/>
              <a:gd name="connsiteY220" fmla="*/ 931863 h 1238250"/>
              <a:gd name="connsiteX221" fmla="*/ 15705 w 1367015"/>
              <a:gd name="connsiteY221" fmla="*/ 931863 h 1238250"/>
              <a:gd name="connsiteX222" fmla="*/ 0 w 1367015"/>
              <a:gd name="connsiteY222" fmla="*/ 916166 h 1238250"/>
              <a:gd name="connsiteX223" fmla="*/ 0 w 1367015"/>
              <a:gd name="connsiteY223" fmla="*/ 15698 h 1238250"/>
              <a:gd name="connsiteX224" fmla="*/ 15705 w 1367015"/>
              <a:gd name="connsiteY22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425773" y="674687"/>
                </a:moveTo>
                <a:cubicBezTo>
                  <a:pt x="437211" y="737629"/>
                  <a:pt x="466520" y="798425"/>
                  <a:pt x="514415" y="848493"/>
                </a:cubicBezTo>
                <a:cubicBezTo>
                  <a:pt x="521563" y="856360"/>
                  <a:pt x="528712" y="863513"/>
                  <a:pt x="536575" y="869950"/>
                </a:cubicBezTo>
                <a:cubicBezTo>
                  <a:pt x="536575" y="869950"/>
                  <a:pt x="536575" y="869950"/>
                  <a:pt x="61912" y="869950"/>
                </a:cubicBezTo>
                <a:cubicBezTo>
                  <a:pt x="61912" y="869950"/>
                  <a:pt x="61912" y="869950"/>
                  <a:pt x="61912" y="796995"/>
                </a:cubicBezTo>
                <a:cubicBezTo>
                  <a:pt x="61912" y="796995"/>
                  <a:pt x="61912" y="796995"/>
                  <a:pt x="283517" y="689707"/>
                </a:cubicBezTo>
                <a:cubicBezTo>
                  <a:pt x="301388" y="703297"/>
                  <a:pt x="323549" y="711165"/>
                  <a:pt x="346424" y="711165"/>
                </a:cubicBezTo>
                <a:cubicBezTo>
                  <a:pt x="378593" y="711165"/>
                  <a:pt x="406472" y="696860"/>
                  <a:pt x="425773" y="67468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943382" y="466725"/>
                </a:moveTo>
                <a:cubicBezTo>
                  <a:pt x="1010523" y="552146"/>
                  <a:pt x="1011237" y="673872"/>
                  <a:pt x="941239" y="759293"/>
                </a:cubicBezTo>
                <a:cubicBezTo>
                  <a:pt x="935525" y="767123"/>
                  <a:pt x="928383" y="774242"/>
                  <a:pt x="921240" y="780648"/>
                </a:cubicBezTo>
                <a:cubicBezTo>
                  <a:pt x="914097" y="787767"/>
                  <a:pt x="908383" y="793462"/>
                  <a:pt x="902669" y="797021"/>
                </a:cubicBezTo>
                <a:cubicBezTo>
                  <a:pt x="902669" y="797021"/>
                  <a:pt x="902669" y="797021"/>
                  <a:pt x="901955" y="797733"/>
                </a:cubicBezTo>
                <a:cubicBezTo>
                  <a:pt x="861242" y="829054"/>
                  <a:pt x="809815" y="846138"/>
                  <a:pt x="758388" y="846138"/>
                </a:cubicBezTo>
                <a:cubicBezTo>
                  <a:pt x="693390" y="846138"/>
                  <a:pt x="633392" y="820512"/>
                  <a:pt x="588393" y="774242"/>
                </a:cubicBezTo>
                <a:cubicBezTo>
                  <a:pt x="516967" y="699498"/>
                  <a:pt x="504824" y="588450"/>
                  <a:pt x="551251" y="500893"/>
                </a:cubicBezTo>
                <a:cubicBezTo>
                  <a:pt x="551251" y="500893"/>
                  <a:pt x="551251" y="500893"/>
                  <a:pt x="648391" y="547875"/>
                </a:cubicBezTo>
                <a:cubicBezTo>
                  <a:pt x="650534" y="608382"/>
                  <a:pt x="700533" y="657499"/>
                  <a:pt x="761245" y="657499"/>
                </a:cubicBezTo>
                <a:cubicBezTo>
                  <a:pt x="809815" y="657499"/>
                  <a:pt x="851242" y="626890"/>
                  <a:pt x="866956" y="584179"/>
                </a:cubicBezTo>
                <a:cubicBezTo>
                  <a:pt x="871956" y="572078"/>
                  <a:pt x="874813" y="558553"/>
                  <a:pt x="874813" y="544316"/>
                </a:cubicBezTo>
                <a:cubicBezTo>
                  <a:pt x="874813" y="539333"/>
                  <a:pt x="874099" y="535062"/>
                  <a:pt x="873384" y="530079"/>
                </a:cubicBezTo>
                <a:cubicBezTo>
                  <a:pt x="873384" y="527943"/>
                  <a:pt x="873384" y="525096"/>
                  <a:pt x="872670" y="522961"/>
                </a:cubicBezTo>
                <a:cubicBezTo>
                  <a:pt x="872670" y="522961"/>
                  <a:pt x="872670" y="522961"/>
                  <a:pt x="877670" y="518690"/>
                </a:cubicBezTo>
                <a:cubicBezTo>
                  <a:pt x="882670" y="515130"/>
                  <a:pt x="892669" y="507300"/>
                  <a:pt x="911955" y="491639"/>
                </a:cubicBezTo>
                <a:cubicBezTo>
                  <a:pt x="919811" y="485233"/>
                  <a:pt x="930525" y="476691"/>
                  <a:pt x="943382" y="4667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243012" y="215900"/>
                </a:moveTo>
                <a:cubicBezTo>
                  <a:pt x="1243012" y="215900"/>
                  <a:pt x="1243012" y="215900"/>
                  <a:pt x="1243012" y="869950"/>
                </a:cubicBezTo>
                <a:cubicBezTo>
                  <a:pt x="1243012" y="869950"/>
                  <a:pt x="1243012" y="869950"/>
                  <a:pt x="1160916" y="869950"/>
                </a:cubicBezTo>
                <a:cubicBezTo>
                  <a:pt x="1160916" y="869950"/>
                  <a:pt x="1160916" y="869950"/>
                  <a:pt x="1158775" y="867808"/>
                </a:cubicBezTo>
                <a:cubicBezTo>
                  <a:pt x="1151636" y="860668"/>
                  <a:pt x="1141642" y="855670"/>
                  <a:pt x="1130934" y="854242"/>
                </a:cubicBezTo>
                <a:cubicBezTo>
                  <a:pt x="1130934" y="854242"/>
                  <a:pt x="1130934" y="854242"/>
                  <a:pt x="1128078" y="853528"/>
                </a:cubicBezTo>
                <a:cubicBezTo>
                  <a:pt x="1128078" y="853528"/>
                  <a:pt x="1128078" y="853528"/>
                  <a:pt x="1125936" y="853528"/>
                </a:cubicBezTo>
                <a:cubicBezTo>
                  <a:pt x="1120225" y="853528"/>
                  <a:pt x="1115228" y="854242"/>
                  <a:pt x="1110231" y="856384"/>
                </a:cubicBezTo>
                <a:cubicBezTo>
                  <a:pt x="1108089" y="852813"/>
                  <a:pt x="1105234" y="849243"/>
                  <a:pt x="1102378" y="845673"/>
                </a:cubicBezTo>
                <a:cubicBezTo>
                  <a:pt x="1102378" y="845673"/>
                  <a:pt x="1102378" y="845673"/>
                  <a:pt x="1048124" y="789265"/>
                </a:cubicBezTo>
                <a:cubicBezTo>
                  <a:pt x="1123081" y="664310"/>
                  <a:pt x="1110231" y="505081"/>
                  <a:pt x="1015999" y="394407"/>
                </a:cubicBezTo>
                <a:cubicBezTo>
                  <a:pt x="1015999" y="394407"/>
                  <a:pt x="1015999" y="394407"/>
                  <a:pt x="1047410" y="369416"/>
                </a:cubicBezTo>
                <a:cubicBezTo>
                  <a:pt x="1060260" y="375842"/>
                  <a:pt x="1075251" y="378698"/>
                  <a:pt x="1090242" y="378698"/>
                </a:cubicBezTo>
                <a:cubicBezTo>
                  <a:pt x="1147353" y="378698"/>
                  <a:pt x="1193755" y="332286"/>
                  <a:pt x="1193755" y="275164"/>
                </a:cubicBezTo>
                <a:cubicBezTo>
                  <a:pt x="1193755" y="268738"/>
                  <a:pt x="1193041" y="261598"/>
                  <a:pt x="1191613" y="255885"/>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FFFFFF"/>
          </a:solidFill>
          <a:ln>
            <a:noFill/>
          </a:ln>
        </p:spPr>
        <p:txBody>
          <a:bodyPr vert="horz" wrap="square" lIns="84262" tIns="42131" rIns="84262" bIns="42131" numCol="1" anchor="t" anchorCtr="0" compatLnSpc="1">
            <a:prstTxWarp prst="textNoShape">
              <a:avLst/>
            </a:prstTxWarp>
            <a:noAutofit/>
          </a:bodyPr>
          <a:lstStyle/>
          <a:p>
            <a:endParaRPr lang="en-US" dirty="0">
              <a:sym typeface="Georgia" panose="02040502050405020303" pitchFamily="18" charset="0"/>
            </a:endParaRPr>
          </a:p>
        </p:txBody>
      </p:sp>
      <p:sp>
        <p:nvSpPr>
          <p:cNvPr id="22" name="Freeform 10">
            <a:extLst>
              <a:ext uri="{FF2B5EF4-FFF2-40B4-BE49-F238E27FC236}">
                <a16:creationId xmlns:a16="http://schemas.microsoft.com/office/drawing/2014/main" id="{71220E3D-BA2B-4364-B5F5-EFE5BB4C3EB6}"/>
              </a:ext>
              <a:ext uri="{C183D7F6-B498-43B3-948B-1728B52AA6E4}">
                <adec:decorative xmlns:adec="http://schemas.microsoft.com/office/drawing/2017/decorative" val="1"/>
              </a:ext>
            </a:extLst>
          </p:cNvPr>
          <p:cNvSpPr>
            <a:spLocks/>
          </p:cNvSpPr>
          <p:nvPr/>
        </p:nvSpPr>
        <p:spPr bwMode="auto">
          <a:xfrm>
            <a:off x="9252317" y="1313086"/>
            <a:ext cx="392509" cy="272871"/>
          </a:xfrm>
          <a:custGeom>
            <a:avLst/>
            <a:gdLst>
              <a:gd name="connsiteX0" fmla="*/ 1241023 w 1424920"/>
              <a:gd name="connsiteY0" fmla="*/ 62866 h 990600"/>
              <a:gd name="connsiteX1" fmla="*/ 1321718 w 1424920"/>
              <a:gd name="connsiteY1" fmla="*/ 66438 h 990600"/>
              <a:gd name="connsiteX2" fmla="*/ 1361708 w 1424920"/>
              <a:gd name="connsiteY2" fmla="*/ 123593 h 990600"/>
              <a:gd name="connsiteX3" fmla="*/ 1318862 w 1424920"/>
              <a:gd name="connsiteY3" fmla="*/ 261480 h 990600"/>
              <a:gd name="connsiteX4" fmla="*/ 1179609 w 1424920"/>
              <a:gd name="connsiteY4" fmla="*/ 513677 h 990600"/>
              <a:gd name="connsiteX5" fmla="*/ 1103913 w 1424920"/>
              <a:gd name="connsiteY5" fmla="*/ 568689 h 990600"/>
              <a:gd name="connsiteX6" fmla="*/ 1059638 w 1424920"/>
              <a:gd name="connsiteY6" fmla="*/ 568689 h 990600"/>
              <a:gd name="connsiteX7" fmla="*/ 1061780 w 1424920"/>
              <a:gd name="connsiteY7" fmla="*/ 575119 h 990600"/>
              <a:gd name="connsiteX8" fmla="*/ 1109626 w 1424920"/>
              <a:gd name="connsiteY8" fmla="*/ 761587 h 990600"/>
              <a:gd name="connsiteX9" fmla="*/ 935382 w 1424920"/>
              <a:gd name="connsiteY9" fmla="*/ 926623 h 990600"/>
              <a:gd name="connsiteX10" fmla="*/ 789702 w 1424920"/>
              <a:gd name="connsiteY10" fmla="*/ 850178 h 990600"/>
              <a:gd name="connsiteX11" fmla="*/ 754711 w 1424920"/>
              <a:gd name="connsiteY11" fmla="*/ 688715 h 990600"/>
              <a:gd name="connsiteX12" fmla="*/ 751140 w 1424920"/>
              <a:gd name="connsiteY12" fmla="*/ 607983 h 990600"/>
              <a:gd name="connsiteX13" fmla="*/ 746141 w 1424920"/>
              <a:gd name="connsiteY13" fmla="*/ 607269 h 990600"/>
              <a:gd name="connsiteX14" fmla="*/ 729717 w 1424920"/>
              <a:gd name="connsiteY14" fmla="*/ 679427 h 990600"/>
              <a:gd name="connsiteX15" fmla="*/ 730431 w 1424920"/>
              <a:gd name="connsiteY15" fmla="*/ 800882 h 990600"/>
              <a:gd name="connsiteX16" fmla="*/ 729003 w 1424920"/>
              <a:gd name="connsiteY16" fmla="*/ 889472 h 990600"/>
              <a:gd name="connsiteX17" fmla="*/ 724004 w 1424920"/>
              <a:gd name="connsiteY17" fmla="*/ 904475 h 990600"/>
              <a:gd name="connsiteX18" fmla="*/ 699010 w 1424920"/>
              <a:gd name="connsiteY18" fmla="*/ 904475 h 990600"/>
              <a:gd name="connsiteX19" fmla="*/ 691869 w 1424920"/>
              <a:gd name="connsiteY19" fmla="*/ 865181 h 990600"/>
              <a:gd name="connsiteX20" fmla="*/ 695439 w 1424920"/>
              <a:gd name="connsiteY20" fmla="*/ 722293 h 990600"/>
              <a:gd name="connsiteX21" fmla="*/ 671873 w 1424920"/>
              <a:gd name="connsiteY21" fmla="*/ 604411 h 990600"/>
              <a:gd name="connsiteX22" fmla="*/ 668303 w 1424920"/>
              <a:gd name="connsiteY22" fmla="*/ 680856 h 990600"/>
              <a:gd name="connsiteX23" fmla="*/ 636168 w 1424920"/>
              <a:gd name="connsiteY23" fmla="*/ 842319 h 990600"/>
              <a:gd name="connsiteX24" fmla="*/ 533335 w 1424920"/>
              <a:gd name="connsiteY24" fmla="*/ 926623 h 990600"/>
              <a:gd name="connsiteX25" fmla="*/ 338382 w 1424920"/>
              <a:gd name="connsiteY25" fmla="*/ 828745 h 990600"/>
              <a:gd name="connsiteX26" fmla="*/ 329812 w 1424920"/>
              <a:gd name="connsiteY26" fmla="*/ 613699 h 990600"/>
              <a:gd name="connsiteX27" fmla="*/ 363376 w 1424920"/>
              <a:gd name="connsiteY27" fmla="*/ 568689 h 990600"/>
              <a:gd name="connsiteX28" fmla="*/ 319101 w 1424920"/>
              <a:gd name="connsiteY28" fmla="*/ 568689 h 990600"/>
              <a:gd name="connsiteX29" fmla="*/ 251974 w 1424920"/>
              <a:gd name="connsiteY29" fmla="*/ 525822 h 990600"/>
              <a:gd name="connsiteX30" fmla="*/ 64876 w 1424920"/>
              <a:gd name="connsiteY30" fmla="*/ 145026 h 990600"/>
              <a:gd name="connsiteX31" fmla="*/ 62019 w 1424920"/>
              <a:gd name="connsiteY31" fmla="*/ 129309 h 990600"/>
              <a:gd name="connsiteX32" fmla="*/ 107723 w 1424920"/>
              <a:gd name="connsiteY32" fmla="*/ 65723 h 990600"/>
              <a:gd name="connsiteX33" fmla="*/ 259829 w 1424920"/>
              <a:gd name="connsiteY33" fmla="*/ 80727 h 990600"/>
              <a:gd name="connsiteX34" fmla="*/ 472635 w 1424920"/>
              <a:gd name="connsiteY34" fmla="*/ 206468 h 990600"/>
              <a:gd name="connsiteX35" fmla="*/ 624742 w 1424920"/>
              <a:gd name="connsiteY35" fmla="*/ 378648 h 990600"/>
              <a:gd name="connsiteX36" fmla="*/ 669017 w 1424920"/>
              <a:gd name="connsiteY36" fmla="*/ 463666 h 990600"/>
              <a:gd name="connsiteX37" fmla="*/ 683299 w 1424920"/>
              <a:gd name="connsiteY37" fmla="*/ 447234 h 990600"/>
              <a:gd name="connsiteX38" fmla="*/ 699724 w 1424920"/>
              <a:gd name="connsiteY38" fmla="*/ 435803 h 990600"/>
              <a:gd name="connsiteX39" fmla="*/ 689012 w 1424920"/>
              <a:gd name="connsiteY39" fmla="*/ 415084 h 990600"/>
              <a:gd name="connsiteX40" fmla="*/ 674016 w 1424920"/>
              <a:gd name="connsiteY40" fmla="*/ 389364 h 990600"/>
              <a:gd name="connsiteX41" fmla="*/ 656877 w 1424920"/>
              <a:gd name="connsiteY41" fmla="*/ 365074 h 990600"/>
              <a:gd name="connsiteX42" fmla="*/ 648308 w 1424920"/>
              <a:gd name="connsiteY42" fmla="*/ 352928 h 990600"/>
              <a:gd name="connsiteX43" fmla="*/ 639024 w 1424920"/>
              <a:gd name="connsiteY43" fmla="*/ 341497 h 990600"/>
              <a:gd name="connsiteX44" fmla="*/ 619029 w 1424920"/>
              <a:gd name="connsiteY44" fmla="*/ 317921 h 990600"/>
              <a:gd name="connsiteX45" fmla="*/ 602604 w 1424920"/>
              <a:gd name="connsiteY45" fmla="*/ 291486 h 990600"/>
              <a:gd name="connsiteX46" fmla="*/ 591893 w 1424920"/>
              <a:gd name="connsiteY46" fmla="*/ 262194 h 990600"/>
              <a:gd name="connsiteX47" fmla="*/ 586894 w 1424920"/>
              <a:gd name="connsiteY47" fmla="*/ 230759 h 990600"/>
              <a:gd name="connsiteX48" fmla="*/ 589750 w 1424920"/>
              <a:gd name="connsiteY48" fmla="*/ 229330 h 990600"/>
              <a:gd name="connsiteX49" fmla="*/ 611174 w 1424920"/>
              <a:gd name="connsiteY49" fmla="*/ 252192 h 990600"/>
              <a:gd name="connsiteX50" fmla="*/ 629741 w 1424920"/>
              <a:gd name="connsiteY50" fmla="*/ 275769 h 990600"/>
              <a:gd name="connsiteX51" fmla="*/ 645451 w 1424920"/>
              <a:gd name="connsiteY51" fmla="*/ 300774 h 990600"/>
              <a:gd name="connsiteX52" fmla="*/ 659019 w 1424920"/>
              <a:gd name="connsiteY52" fmla="*/ 327208 h 990600"/>
              <a:gd name="connsiteX53" fmla="*/ 667589 w 1424920"/>
              <a:gd name="connsiteY53" fmla="*/ 340068 h 990600"/>
              <a:gd name="connsiteX54" fmla="*/ 674730 w 1424920"/>
              <a:gd name="connsiteY54" fmla="*/ 353643 h 990600"/>
              <a:gd name="connsiteX55" fmla="*/ 687584 w 1424920"/>
              <a:gd name="connsiteY55" fmla="*/ 382220 h 990600"/>
              <a:gd name="connsiteX56" fmla="*/ 704723 w 1424920"/>
              <a:gd name="connsiteY56" fmla="*/ 434374 h 990600"/>
              <a:gd name="connsiteX57" fmla="*/ 711864 w 1424920"/>
              <a:gd name="connsiteY57" fmla="*/ 433660 h 990600"/>
              <a:gd name="connsiteX58" fmla="*/ 713292 w 1424920"/>
              <a:gd name="connsiteY58" fmla="*/ 434374 h 990600"/>
              <a:gd name="connsiteX59" fmla="*/ 718291 w 1424920"/>
              <a:gd name="connsiteY59" fmla="*/ 435089 h 990600"/>
              <a:gd name="connsiteX60" fmla="*/ 735430 w 1424920"/>
              <a:gd name="connsiteY60" fmla="*/ 382220 h 990600"/>
              <a:gd name="connsiteX61" fmla="*/ 748284 w 1424920"/>
              <a:gd name="connsiteY61" fmla="*/ 353643 h 990600"/>
              <a:gd name="connsiteX62" fmla="*/ 755425 w 1424920"/>
              <a:gd name="connsiteY62" fmla="*/ 340068 h 990600"/>
              <a:gd name="connsiteX63" fmla="*/ 763994 w 1424920"/>
              <a:gd name="connsiteY63" fmla="*/ 327208 h 990600"/>
              <a:gd name="connsiteX64" fmla="*/ 777562 w 1424920"/>
              <a:gd name="connsiteY64" fmla="*/ 300774 h 990600"/>
              <a:gd name="connsiteX65" fmla="*/ 793273 w 1424920"/>
              <a:gd name="connsiteY65" fmla="*/ 275769 h 990600"/>
              <a:gd name="connsiteX66" fmla="*/ 811840 w 1424920"/>
              <a:gd name="connsiteY66" fmla="*/ 252192 h 990600"/>
              <a:gd name="connsiteX67" fmla="*/ 833263 w 1424920"/>
              <a:gd name="connsiteY67" fmla="*/ 229330 h 990600"/>
              <a:gd name="connsiteX68" fmla="*/ 836120 w 1424920"/>
              <a:gd name="connsiteY68" fmla="*/ 230759 h 990600"/>
              <a:gd name="connsiteX69" fmla="*/ 831121 w 1424920"/>
              <a:gd name="connsiteY69" fmla="*/ 262194 h 990600"/>
              <a:gd name="connsiteX70" fmla="*/ 820409 w 1424920"/>
              <a:gd name="connsiteY70" fmla="*/ 291486 h 990600"/>
              <a:gd name="connsiteX71" fmla="*/ 803985 w 1424920"/>
              <a:gd name="connsiteY71" fmla="*/ 317921 h 990600"/>
              <a:gd name="connsiteX72" fmla="*/ 783989 w 1424920"/>
              <a:gd name="connsiteY72" fmla="*/ 341497 h 990600"/>
              <a:gd name="connsiteX73" fmla="*/ 774706 w 1424920"/>
              <a:gd name="connsiteY73" fmla="*/ 352928 h 990600"/>
              <a:gd name="connsiteX74" fmla="*/ 766137 w 1424920"/>
              <a:gd name="connsiteY74" fmla="*/ 365074 h 990600"/>
              <a:gd name="connsiteX75" fmla="*/ 748998 w 1424920"/>
              <a:gd name="connsiteY75" fmla="*/ 389364 h 990600"/>
              <a:gd name="connsiteX76" fmla="*/ 734001 w 1424920"/>
              <a:gd name="connsiteY76" fmla="*/ 415084 h 990600"/>
              <a:gd name="connsiteX77" fmla="*/ 722576 w 1424920"/>
              <a:gd name="connsiteY77" fmla="*/ 435803 h 990600"/>
              <a:gd name="connsiteX78" fmla="*/ 739000 w 1424920"/>
              <a:gd name="connsiteY78" fmla="*/ 447234 h 990600"/>
              <a:gd name="connsiteX79" fmla="*/ 755425 w 1424920"/>
              <a:gd name="connsiteY79" fmla="*/ 466524 h 990600"/>
              <a:gd name="connsiteX80" fmla="*/ 766137 w 1424920"/>
              <a:gd name="connsiteY80" fmla="*/ 437232 h 990600"/>
              <a:gd name="connsiteX81" fmla="*/ 875396 w 1424920"/>
              <a:gd name="connsiteY81" fmla="*/ 277912 h 990600"/>
              <a:gd name="connsiteX82" fmla="*/ 1163185 w 1424920"/>
              <a:gd name="connsiteY82" fmla="*/ 80727 h 990600"/>
              <a:gd name="connsiteX83" fmla="*/ 1241023 w 1424920"/>
              <a:gd name="connsiteY83" fmla="*/ 62866 h 990600"/>
              <a:gd name="connsiteX84" fmla="*/ 153739 w 1424920"/>
              <a:gd name="connsiteY84" fmla="*/ 31750 h 990600"/>
              <a:gd name="connsiteX85" fmla="*/ 104492 w 1424920"/>
              <a:gd name="connsiteY85" fmla="*/ 35319 h 990600"/>
              <a:gd name="connsiteX86" fmla="*/ 33121 w 1424920"/>
              <a:gd name="connsiteY86" fmla="*/ 133827 h 990600"/>
              <a:gd name="connsiteX87" fmla="*/ 33121 w 1424920"/>
              <a:gd name="connsiteY87" fmla="*/ 137396 h 990600"/>
              <a:gd name="connsiteX88" fmla="*/ 36689 w 1424920"/>
              <a:gd name="connsiteY88" fmla="*/ 153814 h 990600"/>
              <a:gd name="connsiteX89" fmla="*/ 228679 w 1424920"/>
              <a:gd name="connsiteY89" fmla="*/ 544991 h 990600"/>
              <a:gd name="connsiteX90" fmla="*/ 305046 w 1424920"/>
              <a:gd name="connsiteY90" fmla="*/ 598528 h 990600"/>
              <a:gd name="connsiteX91" fmla="*/ 304332 w 1424920"/>
              <a:gd name="connsiteY91" fmla="*/ 600670 h 990600"/>
              <a:gd name="connsiteX92" fmla="*/ 313611 w 1424920"/>
              <a:gd name="connsiteY92" fmla="*/ 844798 h 990600"/>
              <a:gd name="connsiteX93" fmla="*/ 507741 w 1424920"/>
              <a:gd name="connsiteY93" fmla="*/ 959011 h 990600"/>
              <a:gd name="connsiteX94" fmla="*/ 537003 w 1424920"/>
              <a:gd name="connsiteY94" fmla="*/ 957583 h 990600"/>
              <a:gd name="connsiteX95" fmla="*/ 660476 w 1424920"/>
              <a:gd name="connsiteY95" fmla="*/ 865499 h 990600"/>
              <a:gd name="connsiteX96" fmla="*/ 669754 w 1424920"/>
              <a:gd name="connsiteY96" fmla="*/ 916181 h 990600"/>
              <a:gd name="connsiteX97" fmla="*/ 711150 w 1424920"/>
              <a:gd name="connsiteY97" fmla="*/ 945448 h 990600"/>
              <a:gd name="connsiteX98" fmla="*/ 752545 w 1424920"/>
              <a:gd name="connsiteY98" fmla="*/ 919750 h 990600"/>
              <a:gd name="connsiteX99" fmla="*/ 761110 w 1424920"/>
              <a:gd name="connsiteY99" fmla="*/ 890483 h 990600"/>
              <a:gd name="connsiteX100" fmla="*/ 761823 w 1424920"/>
              <a:gd name="connsiteY100" fmla="*/ 862644 h 990600"/>
              <a:gd name="connsiteX101" fmla="*/ 761823 w 1424920"/>
              <a:gd name="connsiteY101" fmla="*/ 864072 h 990600"/>
              <a:gd name="connsiteX102" fmla="*/ 913845 w 1424920"/>
              <a:gd name="connsiteY102" fmla="*/ 960438 h 990600"/>
              <a:gd name="connsiteX103" fmla="*/ 940966 w 1424920"/>
              <a:gd name="connsiteY103" fmla="*/ 958297 h 990600"/>
              <a:gd name="connsiteX104" fmla="*/ 1140092 w 1424920"/>
              <a:gd name="connsiteY104" fmla="*/ 768419 h 990600"/>
              <a:gd name="connsiteX105" fmla="*/ 1119394 w 1424920"/>
              <a:gd name="connsiteY105" fmla="*/ 597814 h 990600"/>
              <a:gd name="connsiteX106" fmla="*/ 1205040 w 1424920"/>
              <a:gd name="connsiteY106" fmla="*/ 532856 h 990600"/>
              <a:gd name="connsiteX107" fmla="*/ 1347069 w 1424920"/>
              <a:gd name="connsiteY107" fmla="*/ 275165 h 990600"/>
              <a:gd name="connsiteX108" fmla="*/ 1391320 w 1424920"/>
              <a:gd name="connsiteY108" fmla="*/ 128117 h 990600"/>
              <a:gd name="connsiteX109" fmla="*/ 1326372 w 1424920"/>
              <a:gd name="connsiteY109" fmla="*/ 36747 h 990600"/>
              <a:gd name="connsiteX110" fmla="*/ 1269275 w 1424920"/>
              <a:gd name="connsiteY110" fmla="*/ 31750 h 990600"/>
              <a:gd name="connsiteX111" fmla="*/ 1152939 w 1424920"/>
              <a:gd name="connsiteY111" fmla="*/ 51737 h 990600"/>
              <a:gd name="connsiteX112" fmla="*/ 873877 w 1424920"/>
              <a:gd name="connsiteY112" fmla="*/ 235191 h 990600"/>
              <a:gd name="connsiteX113" fmla="*/ 871022 w 1424920"/>
              <a:gd name="connsiteY113" fmla="*/ 235904 h 990600"/>
              <a:gd name="connsiteX114" fmla="*/ 867453 w 1424920"/>
              <a:gd name="connsiteY114" fmla="*/ 232335 h 990600"/>
              <a:gd name="connsiteX115" fmla="*/ 849610 w 1424920"/>
              <a:gd name="connsiteY115" fmla="*/ 203068 h 990600"/>
              <a:gd name="connsiteX116" fmla="*/ 846756 w 1424920"/>
              <a:gd name="connsiteY116" fmla="*/ 202355 h 990600"/>
              <a:gd name="connsiteX117" fmla="*/ 833195 w 1424920"/>
              <a:gd name="connsiteY117" fmla="*/ 198785 h 990600"/>
              <a:gd name="connsiteX118" fmla="*/ 813211 w 1424920"/>
              <a:gd name="connsiteY118" fmla="*/ 206638 h 990600"/>
              <a:gd name="connsiteX119" fmla="*/ 788231 w 1424920"/>
              <a:gd name="connsiteY119" fmla="*/ 232335 h 990600"/>
              <a:gd name="connsiteX120" fmla="*/ 768247 w 1424920"/>
              <a:gd name="connsiteY120" fmla="*/ 258033 h 990600"/>
              <a:gd name="connsiteX121" fmla="*/ 750404 w 1424920"/>
              <a:gd name="connsiteY121" fmla="*/ 287300 h 990600"/>
              <a:gd name="connsiteX122" fmla="*/ 748263 w 1424920"/>
              <a:gd name="connsiteY122" fmla="*/ 291583 h 990600"/>
              <a:gd name="connsiteX123" fmla="*/ 738271 w 1424920"/>
              <a:gd name="connsiteY123" fmla="*/ 310856 h 990600"/>
              <a:gd name="connsiteX124" fmla="*/ 728993 w 1424920"/>
              <a:gd name="connsiteY124" fmla="*/ 325133 h 990600"/>
              <a:gd name="connsiteX125" fmla="*/ 726851 w 1424920"/>
              <a:gd name="connsiteY125" fmla="*/ 328702 h 990600"/>
              <a:gd name="connsiteX126" fmla="*/ 721142 w 1424920"/>
              <a:gd name="connsiteY126" fmla="*/ 340123 h 990600"/>
              <a:gd name="connsiteX127" fmla="*/ 720428 w 1424920"/>
              <a:gd name="connsiteY127" fmla="*/ 340837 h 990600"/>
              <a:gd name="connsiteX128" fmla="*/ 711863 w 1424920"/>
              <a:gd name="connsiteY128" fmla="*/ 345834 h 990600"/>
              <a:gd name="connsiteX129" fmla="*/ 703299 w 1424920"/>
              <a:gd name="connsiteY129" fmla="*/ 340837 h 990600"/>
              <a:gd name="connsiteX130" fmla="*/ 703299 w 1424920"/>
              <a:gd name="connsiteY130" fmla="*/ 340123 h 990600"/>
              <a:gd name="connsiteX131" fmla="*/ 696875 w 1424920"/>
              <a:gd name="connsiteY131" fmla="*/ 328702 h 990600"/>
              <a:gd name="connsiteX132" fmla="*/ 694734 w 1424920"/>
              <a:gd name="connsiteY132" fmla="*/ 325133 h 990600"/>
              <a:gd name="connsiteX133" fmla="*/ 685456 w 1424920"/>
              <a:gd name="connsiteY133" fmla="*/ 310856 h 990600"/>
              <a:gd name="connsiteX134" fmla="*/ 675464 w 1424920"/>
              <a:gd name="connsiteY134" fmla="*/ 291583 h 990600"/>
              <a:gd name="connsiteX135" fmla="*/ 673323 w 1424920"/>
              <a:gd name="connsiteY135" fmla="*/ 287300 h 990600"/>
              <a:gd name="connsiteX136" fmla="*/ 655480 w 1424920"/>
              <a:gd name="connsiteY136" fmla="*/ 258033 h 990600"/>
              <a:gd name="connsiteX137" fmla="*/ 635496 w 1424920"/>
              <a:gd name="connsiteY137" fmla="*/ 232335 h 990600"/>
              <a:gd name="connsiteX138" fmla="*/ 609802 w 1424920"/>
              <a:gd name="connsiteY138" fmla="*/ 206638 h 990600"/>
              <a:gd name="connsiteX139" fmla="*/ 589818 w 1424920"/>
              <a:gd name="connsiteY139" fmla="*/ 198785 h 990600"/>
              <a:gd name="connsiteX140" fmla="*/ 576258 w 1424920"/>
              <a:gd name="connsiteY140" fmla="*/ 202355 h 990600"/>
              <a:gd name="connsiteX141" fmla="*/ 573403 w 1424920"/>
              <a:gd name="connsiteY141" fmla="*/ 203068 h 990600"/>
              <a:gd name="connsiteX142" fmla="*/ 556274 w 1424920"/>
              <a:gd name="connsiteY142" fmla="*/ 232335 h 990600"/>
              <a:gd name="connsiteX143" fmla="*/ 552705 w 1424920"/>
              <a:gd name="connsiteY143" fmla="*/ 235904 h 990600"/>
              <a:gd name="connsiteX144" fmla="*/ 550564 w 1424920"/>
              <a:gd name="connsiteY144" fmla="*/ 235191 h 990600"/>
              <a:gd name="connsiteX145" fmla="*/ 492753 w 1424920"/>
              <a:gd name="connsiteY145" fmla="*/ 183081 h 990600"/>
              <a:gd name="connsiteX146" fmla="*/ 271502 w 1424920"/>
              <a:gd name="connsiteY146" fmla="*/ 51737 h 990600"/>
              <a:gd name="connsiteX147" fmla="*/ 153739 w 1424920"/>
              <a:gd name="connsiteY147" fmla="*/ 31750 h 990600"/>
              <a:gd name="connsiteX148" fmla="*/ 153862 w 1424920"/>
              <a:gd name="connsiteY148" fmla="*/ 0 h 990600"/>
              <a:gd name="connsiteX149" fmla="*/ 281552 w 1424920"/>
              <a:gd name="connsiteY149" fmla="*/ 22124 h 990600"/>
              <a:gd name="connsiteX150" fmla="*/ 513390 w 1424920"/>
              <a:gd name="connsiteY150" fmla="*/ 158439 h 990600"/>
              <a:gd name="connsiteX151" fmla="*/ 544778 w 1424920"/>
              <a:gd name="connsiteY151" fmla="*/ 185559 h 990600"/>
              <a:gd name="connsiteX152" fmla="*/ 561185 w 1424920"/>
              <a:gd name="connsiteY152" fmla="*/ 174140 h 990600"/>
              <a:gd name="connsiteX153" fmla="*/ 563325 w 1424920"/>
              <a:gd name="connsiteY153" fmla="*/ 173427 h 990600"/>
              <a:gd name="connsiteX154" fmla="*/ 590432 w 1424920"/>
              <a:gd name="connsiteY154" fmla="*/ 167003 h 990600"/>
              <a:gd name="connsiteX155" fmla="*/ 631093 w 1424920"/>
              <a:gd name="connsiteY155" fmla="*/ 181991 h 990600"/>
              <a:gd name="connsiteX156" fmla="*/ 659627 w 1424920"/>
              <a:gd name="connsiteY156" fmla="*/ 211252 h 990600"/>
              <a:gd name="connsiteX157" fmla="*/ 659627 w 1424920"/>
              <a:gd name="connsiteY157" fmla="*/ 211966 h 990600"/>
              <a:gd name="connsiteX158" fmla="*/ 681741 w 1424920"/>
              <a:gd name="connsiteY158" fmla="*/ 239800 h 990600"/>
              <a:gd name="connsiteX159" fmla="*/ 701715 w 1424920"/>
              <a:gd name="connsiteY159" fmla="*/ 272629 h 990600"/>
              <a:gd name="connsiteX160" fmla="*/ 703855 w 1424920"/>
              <a:gd name="connsiteY160" fmla="*/ 276911 h 990600"/>
              <a:gd name="connsiteX161" fmla="*/ 712415 w 1424920"/>
              <a:gd name="connsiteY161" fmla="*/ 292613 h 990600"/>
              <a:gd name="connsiteX162" fmla="*/ 720975 w 1424920"/>
              <a:gd name="connsiteY162" fmla="*/ 276911 h 990600"/>
              <a:gd name="connsiteX163" fmla="*/ 723115 w 1424920"/>
              <a:gd name="connsiteY163" fmla="*/ 272629 h 990600"/>
              <a:gd name="connsiteX164" fmla="*/ 743089 w 1424920"/>
              <a:gd name="connsiteY164" fmla="*/ 239800 h 990600"/>
              <a:gd name="connsiteX165" fmla="*/ 765203 w 1424920"/>
              <a:gd name="connsiteY165" fmla="*/ 211966 h 990600"/>
              <a:gd name="connsiteX166" fmla="*/ 793737 w 1424920"/>
              <a:gd name="connsiteY166" fmla="*/ 181991 h 990600"/>
              <a:gd name="connsiteX167" fmla="*/ 833685 w 1424920"/>
              <a:gd name="connsiteY167" fmla="*/ 167003 h 990600"/>
              <a:gd name="connsiteX168" fmla="*/ 860792 w 1424920"/>
              <a:gd name="connsiteY168" fmla="*/ 173427 h 990600"/>
              <a:gd name="connsiteX169" fmla="*/ 863645 w 1424920"/>
              <a:gd name="connsiteY169" fmla="*/ 174140 h 990600"/>
              <a:gd name="connsiteX170" fmla="*/ 880052 w 1424920"/>
              <a:gd name="connsiteY170" fmla="*/ 185559 h 990600"/>
              <a:gd name="connsiteX171" fmla="*/ 1142565 w 1424920"/>
              <a:gd name="connsiteY171" fmla="*/ 22124 h 990600"/>
              <a:gd name="connsiteX172" fmla="*/ 1269541 w 1424920"/>
              <a:gd name="connsiteY172" fmla="*/ 0 h 990600"/>
              <a:gd name="connsiteX173" fmla="*/ 1332316 w 1424920"/>
              <a:gd name="connsiteY173" fmla="*/ 5710 h 990600"/>
              <a:gd name="connsiteX174" fmla="*/ 1405791 w 1424920"/>
              <a:gd name="connsiteY174" fmla="*/ 48531 h 990600"/>
              <a:gd name="connsiteX175" fmla="*/ 1423625 w 1424920"/>
              <a:gd name="connsiteY175" fmla="*/ 131319 h 990600"/>
              <a:gd name="connsiteX176" fmla="*/ 1375831 w 1424920"/>
              <a:gd name="connsiteY176" fmla="*/ 286903 h 990600"/>
              <a:gd name="connsiteX177" fmla="*/ 1231021 w 1424920"/>
              <a:gd name="connsiteY177" fmla="*/ 550968 h 990600"/>
              <a:gd name="connsiteX178" fmla="*/ 1162539 w 1424920"/>
              <a:gd name="connsiteY178" fmla="*/ 615200 h 990600"/>
              <a:gd name="connsiteX179" fmla="*/ 1171099 w 1424920"/>
              <a:gd name="connsiteY179" fmla="*/ 774352 h 990600"/>
              <a:gd name="connsiteX180" fmla="*/ 1094771 w 1424920"/>
              <a:gd name="connsiteY180" fmla="*/ 918518 h 990600"/>
              <a:gd name="connsiteX181" fmla="*/ 947107 w 1424920"/>
              <a:gd name="connsiteY181" fmla="*/ 987745 h 990600"/>
              <a:gd name="connsiteX182" fmla="*/ 914293 w 1424920"/>
              <a:gd name="connsiteY182" fmla="*/ 990600 h 990600"/>
              <a:gd name="connsiteX183" fmla="*/ 778757 w 1424920"/>
              <a:gd name="connsiteY183" fmla="*/ 937073 h 990600"/>
              <a:gd name="connsiteX184" fmla="*/ 711702 w 1424920"/>
              <a:gd name="connsiteY184" fmla="*/ 976326 h 990600"/>
              <a:gd name="connsiteX185" fmla="*/ 646787 w 1424920"/>
              <a:gd name="connsiteY185" fmla="*/ 938501 h 990600"/>
              <a:gd name="connsiteX186" fmla="*/ 540498 w 1424920"/>
              <a:gd name="connsiteY186" fmla="*/ 987745 h 990600"/>
              <a:gd name="connsiteX187" fmla="*/ 508397 w 1424920"/>
              <a:gd name="connsiteY187" fmla="*/ 989173 h 990600"/>
              <a:gd name="connsiteX188" fmla="*/ 378567 w 1424920"/>
              <a:gd name="connsiteY188" fmla="*/ 957057 h 990600"/>
              <a:gd name="connsiteX189" fmla="*/ 286545 w 1424920"/>
              <a:gd name="connsiteY189" fmla="*/ 859995 h 990600"/>
              <a:gd name="connsiteX190" fmla="*/ 245171 w 1424920"/>
              <a:gd name="connsiteY190" fmla="*/ 722253 h 990600"/>
              <a:gd name="connsiteX191" fmla="*/ 263005 w 1424920"/>
              <a:gd name="connsiteY191" fmla="*/ 615914 h 990600"/>
              <a:gd name="connsiteX192" fmla="*/ 203083 w 1424920"/>
              <a:gd name="connsiteY192" fmla="*/ 563101 h 990600"/>
              <a:gd name="connsiteX193" fmla="*/ 6199 w 1424920"/>
              <a:gd name="connsiteY193" fmla="*/ 161294 h 990600"/>
              <a:gd name="connsiteX194" fmla="*/ 2632 w 1424920"/>
              <a:gd name="connsiteY194" fmla="*/ 140597 h 990600"/>
              <a:gd name="connsiteX195" fmla="*/ 1919 w 1424920"/>
              <a:gd name="connsiteY195" fmla="*/ 138456 h 990600"/>
              <a:gd name="connsiteX196" fmla="*/ 99647 w 1424920"/>
              <a:gd name="connsiteY196" fmla="*/ 4282 h 990600"/>
              <a:gd name="connsiteX197" fmla="*/ 153862 w 1424920"/>
              <a:gd name="connsiteY197"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424920" h="990600">
                <a:moveTo>
                  <a:pt x="1241023" y="62866"/>
                </a:moveTo>
                <a:cubicBezTo>
                  <a:pt x="1267445" y="60722"/>
                  <a:pt x="1294582" y="61437"/>
                  <a:pt x="1321718" y="66438"/>
                </a:cubicBezTo>
                <a:cubicBezTo>
                  <a:pt x="1353853" y="72868"/>
                  <a:pt x="1365993" y="90014"/>
                  <a:pt x="1361708" y="123593"/>
                </a:cubicBezTo>
                <a:cubicBezTo>
                  <a:pt x="1355281" y="171460"/>
                  <a:pt x="1337429" y="217185"/>
                  <a:pt x="1318862" y="261480"/>
                </a:cubicBezTo>
                <a:cubicBezTo>
                  <a:pt x="1281013" y="350785"/>
                  <a:pt x="1236738" y="435803"/>
                  <a:pt x="1179609" y="513677"/>
                </a:cubicBezTo>
                <a:cubicBezTo>
                  <a:pt x="1161042" y="540111"/>
                  <a:pt x="1139619" y="564402"/>
                  <a:pt x="1103913" y="568689"/>
                </a:cubicBezTo>
                <a:cubicBezTo>
                  <a:pt x="1089631" y="570118"/>
                  <a:pt x="1075348" y="568689"/>
                  <a:pt x="1059638" y="568689"/>
                </a:cubicBezTo>
                <a:cubicBezTo>
                  <a:pt x="1060352" y="571547"/>
                  <a:pt x="1061066" y="573690"/>
                  <a:pt x="1061780" y="575119"/>
                </a:cubicBezTo>
                <a:cubicBezTo>
                  <a:pt x="1116053" y="627273"/>
                  <a:pt x="1123908" y="692287"/>
                  <a:pt x="1109626" y="761587"/>
                </a:cubicBezTo>
                <a:cubicBezTo>
                  <a:pt x="1090345" y="854465"/>
                  <a:pt x="1028931" y="911620"/>
                  <a:pt x="935382" y="926623"/>
                </a:cubicBezTo>
                <a:cubicBezTo>
                  <a:pt x="876110" y="936625"/>
                  <a:pt x="816125" y="905190"/>
                  <a:pt x="789702" y="850178"/>
                </a:cubicBezTo>
                <a:cubicBezTo>
                  <a:pt x="765422" y="798738"/>
                  <a:pt x="758995" y="743726"/>
                  <a:pt x="754711" y="688715"/>
                </a:cubicBezTo>
                <a:cubicBezTo>
                  <a:pt x="753283" y="661566"/>
                  <a:pt x="752568" y="634417"/>
                  <a:pt x="751140" y="607983"/>
                </a:cubicBezTo>
                <a:cubicBezTo>
                  <a:pt x="748284" y="607269"/>
                  <a:pt x="748998" y="607983"/>
                  <a:pt x="746141" y="607269"/>
                </a:cubicBezTo>
                <a:cubicBezTo>
                  <a:pt x="740428" y="631559"/>
                  <a:pt x="731145" y="655136"/>
                  <a:pt x="729717" y="679427"/>
                </a:cubicBezTo>
                <a:cubicBezTo>
                  <a:pt x="726860" y="719436"/>
                  <a:pt x="730431" y="760159"/>
                  <a:pt x="730431" y="800882"/>
                </a:cubicBezTo>
                <a:cubicBezTo>
                  <a:pt x="730431" y="830174"/>
                  <a:pt x="729717" y="860180"/>
                  <a:pt x="729003" y="889472"/>
                </a:cubicBezTo>
                <a:cubicBezTo>
                  <a:pt x="729003" y="894473"/>
                  <a:pt x="726860" y="899474"/>
                  <a:pt x="724004" y="904475"/>
                </a:cubicBezTo>
                <a:cubicBezTo>
                  <a:pt x="716863" y="916621"/>
                  <a:pt x="704009" y="917335"/>
                  <a:pt x="699010" y="904475"/>
                </a:cubicBezTo>
                <a:cubicBezTo>
                  <a:pt x="694011" y="892330"/>
                  <a:pt x="691154" y="878041"/>
                  <a:pt x="691869" y="865181"/>
                </a:cubicBezTo>
                <a:cubicBezTo>
                  <a:pt x="691869" y="817314"/>
                  <a:pt x="694011" y="770161"/>
                  <a:pt x="695439" y="722293"/>
                </a:cubicBezTo>
                <a:cubicBezTo>
                  <a:pt x="696867" y="682999"/>
                  <a:pt x="691154" y="644419"/>
                  <a:pt x="671873" y="604411"/>
                </a:cubicBezTo>
                <a:cubicBezTo>
                  <a:pt x="670445" y="632988"/>
                  <a:pt x="669731" y="657279"/>
                  <a:pt x="668303" y="680856"/>
                </a:cubicBezTo>
                <a:cubicBezTo>
                  <a:pt x="664732" y="736582"/>
                  <a:pt x="658305" y="790880"/>
                  <a:pt x="636168" y="842319"/>
                </a:cubicBezTo>
                <a:cubicBezTo>
                  <a:pt x="616172" y="888043"/>
                  <a:pt x="584751" y="920907"/>
                  <a:pt x="533335" y="926623"/>
                </a:cubicBezTo>
                <a:cubicBezTo>
                  <a:pt x="449070" y="934482"/>
                  <a:pt x="381229" y="903047"/>
                  <a:pt x="338382" y="828745"/>
                </a:cubicBezTo>
                <a:cubicBezTo>
                  <a:pt x="299819" y="760159"/>
                  <a:pt x="293392" y="686571"/>
                  <a:pt x="329812" y="613699"/>
                </a:cubicBezTo>
                <a:cubicBezTo>
                  <a:pt x="337668" y="597981"/>
                  <a:pt x="350522" y="585121"/>
                  <a:pt x="363376" y="568689"/>
                </a:cubicBezTo>
                <a:cubicBezTo>
                  <a:pt x="347665" y="568689"/>
                  <a:pt x="332669" y="570118"/>
                  <a:pt x="319101" y="568689"/>
                </a:cubicBezTo>
                <a:cubicBezTo>
                  <a:pt x="290536" y="565117"/>
                  <a:pt x="269113" y="548685"/>
                  <a:pt x="251974" y="525822"/>
                </a:cubicBezTo>
                <a:cubicBezTo>
                  <a:pt x="166994" y="410083"/>
                  <a:pt x="102010" y="284342"/>
                  <a:pt x="64876" y="145026"/>
                </a:cubicBezTo>
                <a:cubicBezTo>
                  <a:pt x="63447" y="140025"/>
                  <a:pt x="62733" y="134310"/>
                  <a:pt x="62019" y="129309"/>
                </a:cubicBezTo>
                <a:cubicBezTo>
                  <a:pt x="56306" y="87157"/>
                  <a:pt x="66304" y="72153"/>
                  <a:pt x="107723" y="65723"/>
                </a:cubicBezTo>
                <a:cubicBezTo>
                  <a:pt x="159853" y="57150"/>
                  <a:pt x="209841" y="64295"/>
                  <a:pt x="259829" y="80727"/>
                </a:cubicBezTo>
                <a:cubicBezTo>
                  <a:pt x="338382" y="108590"/>
                  <a:pt x="408365" y="153599"/>
                  <a:pt x="472635" y="206468"/>
                </a:cubicBezTo>
                <a:cubicBezTo>
                  <a:pt x="531193" y="255764"/>
                  <a:pt x="584037" y="312205"/>
                  <a:pt x="624742" y="378648"/>
                </a:cubicBezTo>
                <a:cubicBezTo>
                  <a:pt x="641881" y="405797"/>
                  <a:pt x="654735" y="435803"/>
                  <a:pt x="669017" y="463666"/>
                </a:cubicBezTo>
                <a:cubicBezTo>
                  <a:pt x="673302" y="457951"/>
                  <a:pt x="678300" y="453664"/>
                  <a:pt x="683299" y="447234"/>
                </a:cubicBezTo>
                <a:cubicBezTo>
                  <a:pt x="687584" y="442233"/>
                  <a:pt x="693297" y="437946"/>
                  <a:pt x="699724" y="435803"/>
                </a:cubicBezTo>
                <a:cubicBezTo>
                  <a:pt x="696867" y="428659"/>
                  <a:pt x="692583" y="421514"/>
                  <a:pt x="689012" y="415084"/>
                </a:cubicBezTo>
                <a:cubicBezTo>
                  <a:pt x="684013" y="405797"/>
                  <a:pt x="679015" y="397223"/>
                  <a:pt x="674016" y="389364"/>
                </a:cubicBezTo>
                <a:cubicBezTo>
                  <a:pt x="668303" y="380791"/>
                  <a:pt x="663304" y="372932"/>
                  <a:pt x="656877" y="365074"/>
                </a:cubicBezTo>
                <a:cubicBezTo>
                  <a:pt x="654021" y="360787"/>
                  <a:pt x="651164" y="357215"/>
                  <a:pt x="648308" y="352928"/>
                </a:cubicBezTo>
                <a:cubicBezTo>
                  <a:pt x="648308" y="352928"/>
                  <a:pt x="648308" y="352928"/>
                  <a:pt x="639024" y="341497"/>
                </a:cubicBezTo>
                <a:cubicBezTo>
                  <a:pt x="632597" y="333638"/>
                  <a:pt x="625456" y="325779"/>
                  <a:pt x="619029" y="317921"/>
                </a:cubicBezTo>
                <a:cubicBezTo>
                  <a:pt x="612602" y="309347"/>
                  <a:pt x="606889" y="300774"/>
                  <a:pt x="602604" y="291486"/>
                </a:cubicBezTo>
                <a:cubicBezTo>
                  <a:pt x="598320" y="282199"/>
                  <a:pt x="594749" y="272196"/>
                  <a:pt x="591893" y="262194"/>
                </a:cubicBezTo>
                <a:cubicBezTo>
                  <a:pt x="589036" y="252192"/>
                  <a:pt x="586894" y="242190"/>
                  <a:pt x="586894" y="230759"/>
                </a:cubicBezTo>
                <a:cubicBezTo>
                  <a:pt x="586894" y="230759"/>
                  <a:pt x="586894" y="230759"/>
                  <a:pt x="589750" y="229330"/>
                </a:cubicBezTo>
                <a:cubicBezTo>
                  <a:pt x="597605" y="236474"/>
                  <a:pt x="604747" y="244333"/>
                  <a:pt x="611174" y="252192"/>
                </a:cubicBezTo>
                <a:cubicBezTo>
                  <a:pt x="618315" y="260051"/>
                  <a:pt x="624028" y="267910"/>
                  <a:pt x="629741" y="275769"/>
                </a:cubicBezTo>
                <a:cubicBezTo>
                  <a:pt x="635454" y="283627"/>
                  <a:pt x="640452" y="292201"/>
                  <a:pt x="645451" y="300774"/>
                </a:cubicBezTo>
                <a:cubicBezTo>
                  <a:pt x="649736" y="310062"/>
                  <a:pt x="654021" y="318635"/>
                  <a:pt x="659019" y="327208"/>
                </a:cubicBezTo>
                <a:cubicBezTo>
                  <a:pt x="659019" y="327208"/>
                  <a:pt x="659019" y="327208"/>
                  <a:pt x="667589" y="340068"/>
                </a:cubicBezTo>
                <a:cubicBezTo>
                  <a:pt x="669731" y="344355"/>
                  <a:pt x="672588" y="349356"/>
                  <a:pt x="674730" y="353643"/>
                </a:cubicBezTo>
                <a:cubicBezTo>
                  <a:pt x="679729" y="362930"/>
                  <a:pt x="684013" y="372218"/>
                  <a:pt x="687584" y="382220"/>
                </a:cubicBezTo>
                <a:cubicBezTo>
                  <a:pt x="694725" y="399367"/>
                  <a:pt x="700438" y="416513"/>
                  <a:pt x="704723" y="434374"/>
                </a:cubicBezTo>
                <a:cubicBezTo>
                  <a:pt x="707579" y="434374"/>
                  <a:pt x="709721" y="433660"/>
                  <a:pt x="711864" y="433660"/>
                </a:cubicBezTo>
                <a:cubicBezTo>
                  <a:pt x="712578" y="433660"/>
                  <a:pt x="712578" y="433660"/>
                  <a:pt x="713292" y="434374"/>
                </a:cubicBezTo>
                <a:cubicBezTo>
                  <a:pt x="714720" y="434374"/>
                  <a:pt x="716863" y="434374"/>
                  <a:pt x="718291" y="435089"/>
                </a:cubicBezTo>
                <a:cubicBezTo>
                  <a:pt x="722576" y="416513"/>
                  <a:pt x="728288" y="399367"/>
                  <a:pt x="735430" y="382220"/>
                </a:cubicBezTo>
                <a:cubicBezTo>
                  <a:pt x="739000" y="372218"/>
                  <a:pt x="743285" y="362930"/>
                  <a:pt x="748284" y="353643"/>
                </a:cubicBezTo>
                <a:cubicBezTo>
                  <a:pt x="750426" y="349356"/>
                  <a:pt x="753283" y="344355"/>
                  <a:pt x="755425" y="340068"/>
                </a:cubicBezTo>
                <a:cubicBezTo>
                  <a:pt x="755425" y="340068"/>
                  <a:pt x="755425" y="340068"/>
                  <a:pt x="763994" y="327208"/>
                </a:cubicBezTo>
                <a:cubicBezTo>
                  <a:pt x="768993" y="318635"/>
                  <a:pt x="773278" y="310062"/>
                  <a:pt x="777562" y="300774"/>
                </a:cubicBezTo>
                <a:cubicBezTo>
                  <a:pt x="782561" y="292201"/>
                  <a:pt x="787560" y="283627"/>
                  <a:pt x="793273" y="275769"/>
                </a:cubicBezTo>
                <a:cubicBezTo>
                  <a:pt x="798986" y="267910"/>
                  <a:pt x="804699" y="260051"/>
                  <a:pt x="811840" y="252192"/>
                </a:cubicBezTo>
                <a:cubicBezTo>
                  <a:pt x="818267" y="244333"/>
                  <a:pt x="825408" y="236474"/>
                  <a:pt x="833263" y="229330"/>
                </a:cubicBezTo>
                <a:cubicBezTo>
                  <a:pt x="833263" y="229330"/>
                  <a:pt x="833263" y="229330"/>
                  <a:pt x="836120" y="230759"/>
                </a:cubicBezTo>
                <a:cubicBezTo>
                  <a:pt x="836120" y="242190"/>
                  <a:pt x="833978" y="252192"/>
                  <a:pt x="831121" y="262194"/>
                </a:cubicBezTo>
                <a:cubicBezTo>
                  <a:pt x="828265" y="272196"/>
                  <a:pt x="824694" y="282199"/>
                  <a:pt x="820409" y="291486"/>
                </a:cubicBezTo>
                <a:cubicBezTo>
                  <a:pt x="816125" y="300774"/>
                  <a:pt x="810412" y="309347"/>
                  <a:pt x="803985" y="317921"/>
                </a:cubicBezTo>
                <a:cubicBezTo>
                  <a:pt x="797558" y="325779"/>
                  <a:pt x="790416" y="333638"/>
                  <a:pt x="783989" y="341497"/>
                </a:cubicBezTo>
                <a:cubicBezTo>
                  <a:pt x="783989" y="341497"/>
                  <a:pt x="783989" y="341497"/>
                  <a:pt x="774706" y="352928"/>
                </a:cubicBezTo>
                <a:cubicBezTo>
                  <a:pt x="771849" y="357215"/>
                  <a:pt x="768993" y="360787"/>
                  <a:pt x="766137" y="365074"/>
                </a:cubicBezTo>
                <a:cubicBezTo>
                  <a:pt x="759710" y="372932"/>
                  <a:pt x="754711" y="380791"/>
                  <a:pt x="748998" y="389364"/>
                </a:cubicBezTo>
                <a:cubicBezTo>
                  <a:pt x="743999" y="397223"/>
                  <a:pt x="739000" y="405797"/>
                  <a:pt x="734001" y="415084"/>
                </a:cubicBezTo>
                <a:cubicBezTo>
                  <a:pt x="730431" y="421514"/>
                  <a:pt x="726146" y="428659"/>
                  <a:pt x="722576" y="435803"/>
                </a:cubicBezTo>
                <a:cubicBezTo>
                  <a:pt x="729003" y="437946"/>
                  <a:pt x="734716" y="442233"/>
                  <a:pt x="739000" y="447234"/>
                </a:cubicBezTo>
                <a:cubicBezTo>
                  <a:pt x="744713" y="454378"/>
                  <a:pt x="751854" y="461523"/>
                  <a:pt x="755425" y="466524"/>
                </a:cubicBezTo>
                <a:cubicBezTo>
                  <a:pt x="758995" y="455093"/>
                  <a:pt x="761852" y="446520"/>
                  <a:pt x="766137" y="437232"/>
                </a:cubicBezTo>
                <a:cubicBezTo>
                  <a:pt x="791131" y="375790"/>
                  <a:pt x="830407" y="325065"/>
                  <a:pt x="875396" y="277912"/>
                </a:cubicBezTo>
                <a:cubicBezTo>
                  <a:pt x="956805" y="191465"/>
                  <a:pt x="1049640" y="121450"/>
                  <a:pt x="1163185" y="80727"/>
                </a:cubicBezTo>
                <a:cubicBezTo>
                  <a:pt x="1188893" y="72153"/>
                  <a:pt x="1214601" y="65723"/>
                  <a:pt x="1241023" y="62866"/>
                </a:cubicBezTo>
                <a:close/>
                <a:moveTo>
                  <a:pt x="153739" y="31750"/>
                </a:moveTo>
                <a:cubicBezTo>
                  <a:pt x="137323" y="31750"/>
                  <a:pt x="120908" y="32464"/>
                  <a:pt x="104492" y="35319"/>
                </a:cubicBezTo>
                <a:cubicBezTo>
                  <a:pt x="46681" y="44599"/>
                  <a:pt x="24556" y="74580"/>
                  <a:pt x="33121" y="133827"/>
                </a:cubicBezTo>
                <a:cubicBezTo>
                  <a:pt x="33121" y="135255"/>
                  <a:pt x="33121" y="135969"/>
                  <a:pt x="33121" y="137396"/>
                </a:cubicBezTo>
                <a:cubicBezTo>
                  <a:pt x="33835" y="141679"/>
                  <a:pt x="34548" y="147390"/>
                  <a:pt x="36689" y="153814"/>
                </a:cubicBezTo>
                <a:cubicBezTo>
                  <a:pt x="73089" y="290155"/>
                  <a:pt x="135896" y="417930"/>
                  <a:pt x="228679" y="544991"/>
                </a:cubicBezTo>
                <a:cubicBezTo>
                  <a:pt x="249376" y="573544"/>
                  <a:pt x="275070" y="591390"/>
                  <a:pt x="305046" y="598528"/>
                </a:cubicBezTo>
                <a:cubicBezTo>
                  <a:pt x="305046" y="599242"/>
                  <a:pt x="304332" y="599956"/>
                  <a:pt x="304332" y="600670"/>
                </a:cubicBezTo>
                <a:cubicBezTo>
                  <a:pt x="264364" y="678477"/>
                  <a:pt x="267219" y="763422"/>
                  <a:pt x="313611" y="844798"/>
                </a:cubicBezTo>
                <a:cubicBezTo>
                  <a:pt x="355720" y="919750"/>
                  <a:pt x="422809" y="959011"/>
                  <a:pt x="507741" y="959011"/>
                </a:cubicBezTo>
                <a:cubicBezTo>
                  <a:pt x="517019" y="959011"/>
                  <a:pt x="527011" y="959011"/>
                  <a:pt x="537003" y="957583"/>
                </a:cubicBezTo>
                <a:cubicBezTo>
                  <a:pt x="591246" y="952586"/>
                  <a:pt x="633355" y="921178"/>
                  <a:pt x="660476" y="865499"/>
                </a:cubicBezTo>
                <a:cubicBezTo>
                  <a:pt x="659762" y="881917"/>
                  <a:pt x="663331" y="899763"/>
                  <a:pt x="669754" y="916181"/>
                </a:cubicBezTo>
                <a:cubicBezTo>
                  <a:pt x="676891" y="934027"/>
                  <a:pt x="692593" y="945448"/>
                  <a:pt x="711150" y="945448"/>
                </a:cubicBezTo>
                <a:cubicBezTo>
                  <a:pt x="728279" y="945448"/>
                  <a:pt x="743267" y="936168"/>
                  <a:pt x="752545" y="919750"/>
                </a:cubicBezTo>
                <a:cubicBezTo>
                  <a:pt x="757541" y="909756"/>
                  <a:pt x="760396" y="899763"/>
                  <a:pt x="761110" y="890483"/>
                </a:cubicBezTo>
                <a:cubicBezTo>
                  <a:pt x="761110" y="881917"/>
                  <a:pt x="761110" y="872638"/>
                  <a:pt x="761823" y="862644"/>
                </a:cubicBezTo>
                <a:cubicBezTo>
                  <a:pt x="761823" y="863358"/>
                  <a:pt x="761823" y="863358"/>
                  <a:pt x="761823" y="864072"/>
                </a:cubicBezTo>
                <a:cubicBezTo>
                  <a:pt x="789658" y="922605"/>
                  <a:pt x="848897" y="960438"/>
                  <a:pt x="913845" y="960438"/>
                </a:cubicBezTo>
                <a:cubicBezTo>
                  <a:pt x="923123" y="960438"/>
                  <a:pt x="932401" y="959724"/>
                  <a:pt x="940966" y="958297"/>
                </a:cubicBezTo>
                <a:cubicBezTo>
                  <a:pt x="1048023" y="940451"/>
                  <a:pt x="1118681" y="873351"/>
                  <a:pt x="1140092" y="768419"/>
                </a:cubicBezTo>
                <a:cubicBezTo>
                  <a:pt x="1153653" y="700605"/>
                  <a:pt x="1147229" y="644927"/>
                  <a:pt x="1119394" y="597814"/>
                </a:cubicBezTo>
                <a:cubicBezTo>
                  <a:pt x="1159362" y="589248"/>
                  <a:pt x="1184343" y="562123"/>
                  <a:pt x="1205040" y="532856"/>
                </a:cubicBezTo>
                <a:cubicBezTo>
                  <a:pt x="1257855" y="460046"/>
                  <a:pt x="1302105" y="377956"/>
                  <a:pt x="1347069" y="275165"/>
                </a:cubicBezTo>
                <a:cubicBezTo>
                  <a:pt x="1365626" y="230194"/>
                  <a:pt x="1384896" y="181654"/>
                  <a:pt x="1391320" y="128117"/>
                </a:cubicBezTo>
                <a:cubicBezTo>
                  <a:pt x="1397743" y="77435"/>
                  <a:pt x="1374904" y="46027"/>
                  <a:pt x="1326372" y="36747"/>
                </a:cubicBezTo>
                <a:cubicBezTo>
                  <a:pt x="1307101" y="33178"/>
                  <a:pt x="1288545" y="31750"/>
                  <a:pt x="1269275" y="31750"/>
                </a:cubicBezTo>
                <a:cubicBezTo>
                  <a:pt x="1231448" y="31750"/>
                  <a:pt x="1192193" y="38175"/>
                  <a:pt x="1152939" y="51737"/>
                </a:cubicBezTo>
                <a:cubicBezTo>
                  <a:pt x="1053019" y="86715"/>
                  <a:pt x="961664" y="147390"/>
                  <a:pt x="873877" y="235191"/>
                </a:cubicBezTo>
                <a:cubicBezTo>
                  <a:pt x="873163" y="235904"/>
                  <a:pt x="871736" y="235904"/>
                  <a:pt x="871022" y="235904"/>
                </a:cubicBezTo>
                <a:cubicBezTo>
                  <a:pt x="869594" y="235904"/>
                  <a:pt x="867453" y="234477"/>
                  <a:pt x="867453" y="232335"/>
                </a:cubicBezTo>
                <a:cubicBezTo>
                  <a:pt x="868167" y="220200"/>
                  <a:pt x="861030" y="208779"/>
                  <a:pt x="849610" y="203068"/>
                </a:cubicBezTo>
                <a:cubicBezTo>
                  <a:pt x="849610" y="203068"/>
                  <a:pt x="849610" y="203068"/>
                  <a:pt x="846756" y="202355"/>
                </a:cubicBezTo>
                <a:cubicBezTo>
                  <a:pt x="842473" y="200213"/>
                  <a:pt x="838191" y="198785"/>
                  <a:pt x="833195" y="198785"/>
                </a:cubicBezTo>
                <a:cubicBezTo>
                  <a:pt x="826058" y="198785"/>
                  <a:pt x="818921" y="201641"/>
                  <a:pt x="813211" y="206638"/>
                </a:cubicBezTo>
                <a:cubicBezTo>
                  <a:pt x="802505" y="215203"/>
                  <a:pt x="795368" y="224483"/>
                  <a:pt x="788231" y="232335"/>
                </a:cubicBezTo>
                <a:cubicBezTo>
                  <a:pt x="781094" y="240901"/>
                  <a:pt x="774670" y="249467"/>
                  <a:pt x="768247" y="258033"/>
                </a:cubicBezTo>
                <a:cubicBezTo>
                  <a:pt x="761823" y="268027"/>
                  <a:pt x="755400" y="277306"/>
                  <a:pt x="750404" y="287300"/>
                </a:cubicBezTo>
                <a:cubicBezTo>
                  <a:pt x="750404" y="287300"/>
                  <a:pt x="750404" y="287300"/>
                  <a:pt x="748263" y="291583"/>
                </a:cubicBezTo>
                <a:cubicBezTo>
                  <a:pt x="744694" y="298721"/>
                  <a:pt x="741839" y="305146"/>
                  <a:pt x="738271" y="310856"/>
                </a:cubicBezTo>
                <a:cubicBezTo>
                  <a:pt x="738271" y="310856"/>
                  <a:pt x="738271" y="310856"/>
                  <a:pt x="728993" y="325133"/>
                </a:cubicBezTo>
                <a:cubicBezTo>
                  <a:pt x="728993" y="325133"/>
                  <a:pt x="728993" y="325133"/>
                  <a:pt x="726851" y="328702"/>
                </a:cubicBezTo>
                <a:cubicBezTo>
                  <a:pt x="724710" y="332271"/>
                  <a:pt x="722569" y="336554"/>
                  <a:pt x="721142" y="340123"/>
                </a:cubicBezTo>
                <a:cubicBezTo>
                  <a:pt x="720428" y="340123"/>
                  <a:pt x="720428" y="340123"/>
                  <a:pt x="720428" y="340837"/>
                </a:cubicBezTo>
                <a:cubicBezTo>
                  <a:pt x="719001" y="344406"/>
                  <a:pt x="715432" y="345834"/>
                  <a:pt x="711863" y="345834"/>
                </a:cubicBezTo>
                <a:cubicBezTo>
                  <a:pt x="708295" y="345834"/>
                  <a:pt x="704726" y="344406"/>
                  <a:pt x="703299" y="340837"/>
                </a:cubicBezTo>
                <a:cubicBezTo>
                  <a:pt x="703299" y="340123"/>
                  <a:pt x="703299" y="340123"/>
                  <a:pt x="703299" y="340123"/>
                </a:cubicBezTo>
                <a:cubicBezTo>
                  <a:pt x="701158" y="336554"/>
                  <a:pt x="699017" y="332271"/>
                  <a:pt x="696875" y="328702"/>
                </a:cubicBezTo>
                <a:cubicBezTo>
                  <a:pt x="696875" y="328702"/>
                  <a:pt x="696875" y="328702"/>
                  <a:pt x="694734" y="325133"/>
                </a:cubicBezTo>
                <a:cubicBezTo>
                  <a:pt x="694734" y="325133"/>
                  <a:pt x="694734" y="325133"/>
                  <a:pt x="685456" y="310856"/>
                </a:cubicBezTo>
                <a:cubicBezTo>
                  <a:pt x="681887" y="305146"/>
                  <a:pt x="679033" y="298721"/>
                  <a:pt x="675464" y="291583"/>
                </a:cubicBezTo>
                <a:cubicBezTo>
                  <a:pt x="675464" y="291583"/>
                  <a:pt x="675464" y="291583"/>
                  <a:pt x="673323" y="287300"/>
                </a:cubicBezTo>
                <a:cubicBezTo>
                  <a:pt x="668327" y="277306"/>
                  <a:pt x="661903" y="268027"/>
                  <a:pt x="655480" y="258033"/>
                </a:cubicBezTo>
                <a:cubicBezTo>
                  <a:pt x="649057" y="249467"/>
                  <a:pt x="642633" y="240901"/>
                  <a:pt x="635496" y="232335"/>
                </a:cubicBezTo>
                <a:cubicBezTo>
                  <a:pt x="628359" y="224483"/>
                  <a:pt x="620508" y="215203"/>
                  <a:pt x="609802" y="206638"/>
                </a:cubicBezTo>
                <a:cubicBezTo>
                  <a:pt x="604093" y="201641"/>
                  <a:pt x="596955" y="198785"/>
                  <a:pt x="589818" y="198785"/>
                </a:cubicBezTo>
                <a:cubicBezTo>
                  <a:pt x="584822" y="198785"/>
                  <a:pt x="580540" y="200213"/>
                  <a:pt x="576258" y="202355"/>
                </a:cubicBezTo>
                <a:cubicBezTo>
                  <a:pt x="576258" y="202355"/>
                  <a:pt x="576258" y="202355"/>
                  <a:pt x="573403" y="203068"/>
                </a:cubicBezTo>
                <a:cubicBezTo>
                  <a:pt x="561983" y="208779"/>
                  <a:pt x="555560" y="220200"/>
                  <a:pt x="556274" y="232335"/>
                </a:cubicBezTo>
                <a:cubicBezTo>
                  <a:pt x="556274" y="234477"/>
                  <a:pt x="554132" y="235904"/>
                  <a:pt x="552705" y="235904"/>
                </a:cubicBezTo>
                <a:cubicBezTo>
                  <a:pt x="551991" y="235904"/>
                  <a:pt x="551278" y="235904"/>
                  <a:pt x="550564" y="235191"/>
                </a:cubicBezTo>
                <a:cubicBezTo>
                  <a:pt x="532721" y="217345"/>
                  <a:pt x="513451" y="200213"/>
                  <a:pt x="492753" y="183081"/>
                </a:cubicBezTo>
                <a:cubicBezTo>
                  <a:pt x="418527" y="120265"/>
                  <a:pt x="345728" y="77435"/>
                  <a:pt x="271502" y="51737"/>
                </a:cubicBezTo>
                <a:cubicBezTo>
                  <a:pt x="230820" y="38175"/>
                  <a:pt x="192279" y="31750"/>
                  <a:pt x="153739" y="31750"/>
                </a:cubicBezTo>
                <a:close/>
                <a:moveTo>
                  <a:pt x="153862" y="0"/>
                </a:moveTo>
                <a:cubicBezTo>
                  <a:pt x="195950" y="0"/>
                  <a:pt x="237324" y="7137"/>
                  <a:pt x="281552" y="22124"/>
                </a:cubicBezTo>
                <a:cubicBezTo>
                  <a:pt x="359307" y="49245"/>
                  <a:pt x="435635" y="93493"/>
                  <a:pt x="513390" y="158439"/>
                </a:cubicBezTo>
                <a:cubicBezTo>
                  <a:pt x="524091" y="167717"/>
                  <a:pt x="534791" y="176995"/>
                  <a:pt x="544778" y="185559"/>
                </a:cubicBezTo>
                <a:cubicBezTo>
                  <a:pt x="549771" y="181277"/>
                  <a:pt x="555478" y="177709"/>
                  <a:pt x="561185" y="174140"/>
                </a:cubicBezTo>
                <a:cubicBezTo>
                  <a:pt x="561185" y="174140"/>
                  <a:pt x="561185" y="174140"/>
                  <a:pt x="563325" y="173427"/>
                </a:cubicBezTo>
                <a:cubicBezTo>
                  <a:pt x="571885" y="169144"/>
                  <a:pt x="581159" y="167003"/>
                  <a:pt x="590432" y="167003"/>
                </a:cubicBezTo>
                <a:cubicBezTo>
                  <a:pt x="604699" y="167003"/>
                  <a:pt x="619680" y="172713"/>
                  <a:pt x="631093" y="181991"/>
                </a:cubicBezTo>
                <a:cubicBezTo>
                  <a:pt x="643220" y="192696"/>
                  <a:pt x="652494" y="202688"/>
                  <a:pt x="659627" y="211252"/>
                </a:cubicBezTo>
                <a:cubicBezTo>
                  <a:pt x="659627" y="211252"/>
                  <a:pt x="659627" y="211252"/>
                  <a:pt x="659627" y="211966"/>
                </a:cubicBezTo>
                <a:cubicBezTo>
                  <a:pt x="667474" y="220530"/>
                  <a:pt x="674608" y="229808"/>
                  <a:pt x="681741" y="239800"/>
                </a:cubicBezTo>
                <a:cubicBezTo>
                  <a:pt x="689588" y="250505"/>
                  <a:pt x="696008" y="261924"/>
                  <a:pt x="701715" y="272629"/>
                </a:cubicBezTo>
                <a:cubicBezTo>
                  <a:pt x="701715" y="272629"/>
                  <a:pt x="701715" y="272629"/>
                  <a:pt x="703855" y="276911"/>
                </a:cubicBezTo>
                <a:cubicBezTo>
                  <a:pt x="706708" y="282621"/>
                  <a:pt x="709562" y="288330"/>
                  <a:pt x="712415" y="292613"/>
                </a:cubicBezTo>
                <a:cubicBezTo>
                  <a:pt x="715269" y="288330"/>
                  <a:pt x="718122" y="282621"/>
                  <a:pt x="720975" y="276911"/>
                </a:cubicBezTo>
                <a:cubicBezTo>
                  <a:pt x="720975" y="276911"/>
                  <a:pt x="720975" y="276911"/>
                  <a:pt x="723115" y="272629"/>
                </a:cubicBezTo>
                <a:cubicBezTo>
                  <a:pt x="728822" y="261924"/>
                  <a:pt x="735242" y="250505"/>
                  <a:pt x="743089" y="239800"/>
                </a:cubicBezTo>
                <a:cubicBezTo>
                  <a:pt x="750223" y="229808"/>
                  <a:pt x="757356" y="220530"/>
                  <a:pt x="765203" y="211966"/>
                </a:cubicBezTo>
                <a:cubicBezTo>
                  <a:pt x="772337" y="202688"/>
                  <a:pt x="781610" y="192696"/>
                  <a:pt x="793737" y="181991"/>
                </a:cubicBezTo>
                <a:cubicBezTo>
                  <a:pt x="804437" y="172713"/>
                  <a:pt x="819418" y="167003"/>
                  <a:pt x="833685" y="167003"/>
                </a:cubicBezTo>
                <a:cubicBezTo>
                  <a:pt x="842958" y="167003"/>
                  <a:pt x="852232" y="169144"/>
                  <a:pt x="860792" y="173427"/>
                </a:cubicBezTo>
                <a:cubicBezTo>
                  <a:pt x="860792" y="173427"/>
                  <a:pt x="860792" y="173427"/>
                  <a:pt x="863645" y="174140"/>
                </a:cubicBezTo>
                <a:cubicBezTo>
                  <a:pt x="869352" y="177709"/>
                  <a:pt x="875059" y="181277"/>
                  <a:pt x="880052" y="185559"/>
                </a:cubicBezTo>
                <a:cubicBezTo>
                  <a:pt x="962801" y="108481"/>
                  <a:pt x="1049116" y="54954"/>
                  <a:pt x="1142565" y="22124"/>
                </a:cubicBezTo>
                <a:cubicBezTo>
                  <a:pt x="1185366" y="7137"/>
                  <a:pt x="1228167" y="0"/>
                  <a:pt x="1269541" y="0"/>
                </a:cubicBezTo>
                <a:cubicBezTo>
                  <a:pt x="1290229" y="0"/>
                  <a:pt x="1311629" y="1428"/>
                  <a:pt x="1332316" y="5710"/>
                </a:cubicBezTo>
                <a:cubicBezTo>
                  <a:pt x="1364417" y="11419"/>
                  <a:pt x="1390098" y="26407"/>
                  <a:pt x="1405791" y="48531"/>
                </a:cubicBezTo>
                <a:cubicBezTo>
                  <a:pt x="1421485" y="69942"/>
                  <a:pt x="1427905" y="98489"/>
                  <a:pt x="1423625" y="131319"/>
                </a:cubicBezTo>
                <a:cubicBezTo>
                  <a:pt x="1416492" y="189128"/>
                  <a:pt x="1395804" y="239800"/>
                  <a:pt x="1375831" y="286903"/>
                </a:cubicBezTo>
                <a:cubicBezTo>
                  <a:pt x="1330890" y="391815"/>
                  <a:pt x="1284522" y="476031"/>
                  <a:pt x="1231021" y="550968"/>
                </a:cubicBezTo>
                <a:cubicBezTo>
                  <a:pt x="1213900" y="574520"/>
                  <a:pt x="1192500" y="598785"/>
                  <a:pt x="1162539" y="615200"/>
                </a:cubicBezTo>
                <a:cubicBezTo>
                  <a:pt x="1180373" y="661590"/>
                  <a:pt x="1183226" y="714403"/>
                  <a:pt x="1171099" y="774352"/>
                </a:cubicBezTo>
                <a:cubicBezTo>
                  <a:pt x="1158972" y="832875"/>
                  <a:pt x="1133292" y="881406"/>
                  <a:pt x="1094771" y="918518"/>
                </a:cubicBezTo>
                <a:cubicBezTo>
                  <a:pt x="1055536" y="954916"/>
                  <a:pt x="1006315" y="978467"/>
                  <a:pt x="947107" y="987745"/>
                </a:cubicBezTo>
                <a:cubicBezTo>
                  <a:pt x="936407" y="989886"/>
                  <a:pt x="924993" y="990600"/>
                  <a:pt x="914293" y="990600"/>
                </a:cubicBezTo>
                <a:cubicBezTo>
                  <a:pt x="862932" y="990600"/>
                  <a:pt x="814424" y="971331"/>
                  <a:pt x="778757" y="937073"/>
                </a:cubicBezTo>
                <a:cubicBezTo>
                  <a:pt x="763776" y="962053"/>
                  <a:pt x="738809" y="976326"/>
                  <a:pt x="711702" y="976326"/>
                </a:cubicBezTo>
                <a:cubicBezTo>
                  <a:pt x="684594" y="976326"/>
                  <a:pt x="660341" y="962053"/>
                  <a:pt x="646787" y="938501"/>
                </a:cubicBezTo>
                <a:cubicBezTo>
                  <a:pt x="618253" y="967762"/>
                  <a:pt x="581872" y="983463"/>
                  <a:pt x="540498" y="987745"/>
                </a:cubicBezTo>
                <a:cubicBezTo>
                  <a:pt x="529798" y="989173"/>
                  <a:pt x="519097" y="989173"/>
                  <a:pt x="508397" y="989173"/>
                </a:cubicBezTo>
                <a:cubicBezTo>
                  <a:pt x="460603" y="989173"/>
                  <a:pt x="416375" y="979181"/>
                  <a:pt x="378567" y="957057"/>
                </a:cubicBezTo>
                <a:cubicBezTo>
                  <a:pt x="340760" y="934932"/>
                  <a:pt x="310086" y="902103"/>
                  <a:pt x="286545" y="859995"/>
                </a:cubicBezTo>
                <a:cubicBezTo>
                  <a:pt x="260865" y="815033"/>
                  <a:pt x="247311" y="768643"/>
                  <a:pt x="245171" y="722253"/>
                </a:cubicBezTo>
                <a:cubicBezTo>
                  <a:pt x="243744" y="685855"/>
                  <a:pt x="249451" y="650884"/>
                  <a:pt x="263005" y="615914"/>
                </a:cubicBezTo>
                <a:cubicBezTo>
                  <a:pt x="240177" y="603781"/>
                  <a:pt x="220204" y="586652"/>
                  <a:pt x="203083" y="563101"/>
                </a:cubicBezTo>
                <a:cubicBezTo>
                  <a:pt x="108208" y="432496"/>
                  <a:pt x="44006" y="301890"/>
                  <a:pt x="6199" y="161294"/>
                </a:cubicBezTo>
                <a:cubicBezTo>
                  <a:pt x="4059" y="153443"/>
                  <a:pt x="3345" y="146306"/>
                  <a:pt x="2632" y="140597"/>
                </a:cubicBezTo>
                <a:cubicBezTo>
                  <a:pt x="2632" y="139883"/>
                  <a:pt x="1919" y="139169"/>
                  <a:pt x="1919" y="138456"/>
                </a:cubicBezTo>
                <a:cubicBezTo>
                  <a:pt x="-8782" y="62091"/>
                  <a:pt x="25459" y="16415"/>
                  <a:pt x="99647" y="4282"/>
                </a:cubicBezTo>
                <a:cubicBezTo>
                  <a:pt x="117481" y="1428"/>
                  <a:pt x="136028" y="0"/>
                  <a:pt x="1538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spTree>
    <p:extLst>
      <p:ext uri="{BB962C8B-B14F-4D97-AF65-F5344CB8AC3E}">
        <p14:creationId xmlns:p14="http://schemas.microsoft.com/office/powerpoint/2010/main" val="611322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347" name="think-cell Slide" r:id="rId5" imgW="286" imgH="286" progId="TCLayout.ActiveDocument.1">
                  <p:embed/>
                </p:oleObj>
              </mc:Choice>
              <mc:Fallback>
                <p:oleObj name="think-cell Slide" r:id="rId5"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a:xfrm>
            <a:off x="630000" y="622800"/>
            <a:ext cx="10933350" cy="332399"/>
          </a:xfrm>
        </p:spPr>
        <p:txBody>
          <a:bodyPr vert="horz"/>
          <a:lstStyle/>
          <a:p>
            <a:r>
              <a:rPr lang="en-US" dirty="0">
                <a:latin typeface="+mj-lt"/>
              </a:rPr>
              <a:t>Chapter 3: Program referrals and work capacity assessment</a:t>
            </a:r>
            <a:endParaRPr lang="en-US" dirty="0">
              <a:latin typeface="+mj-lt"/>
              <a:sym typeface="Georgia" panose="02040502050405020303" pitchFamily="18" charset="0"/>
            </a:endParaRPr>
          </a:p>
        </p:txBody>
      </p:sp>
      <p:pic>
        <p:nvPicPr>
          <p:cNvPr id="7" name="Picture 6" descr="Current section: Conduct ESAt: program recommendations and work capacity assessment">
            <a:extLst>
              <a:ext uri="{FF2B5EF4-FFF2-40B4-BE49-F238E27FC236}">
                <a16:creationId xmlns:a16="http://schemas.microsoft.com/office/drawing/2014/main" id="{93F79BD3-E59B-4CA5-A212-5BA258CD6336}"/>
              </a:ext>
            </a:extLst>
          </p:cNvPr>
          <p:cNvPicPr>
            <a:picLocks noChangeAspect="1"/>
          </p:cNvPicPr>
          <p:nvPr/>
        </p:nvPicPr>
        <p:blipFill>
          <a:blip r:embed="rId7"/>
          <a:stretch>
            <a:fillRect/>
          </a:stretch>
        </p:blipFill>
        <p:spPr>
          <a:xfrm>
            <a:off x="488115" y="1216455"/>
            <a:ext cx="10725912" cy="5451348"/>
          </a:xfrm>
          <a:prstGeom prst="rect">
            <a:avLst/>
          </a:prstGeom>
        </p:spPr>
      </p:pic>
      <p:sp>
        <p:nvSpPr>
          <p:cNvPr id="86" name="NavigationTriangle">
            <a:extLst>
              <a:ext uri="{FF2B5EF4-FFF2-40B4-BE49-F238E27FC236}">
                <a16:creationId xmlns:a16="http://schemas.microsoft.com/office/drawing/2014/main" id="{519CC19A-3673-4AAF-864B-A598AD35C9C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89" name="NavigationIcon">
            <a:extLst>
              <a:ext uri="{FF2B5EF4-FFF2-40B4-BE49-F238E27FC236}">
                <a16:creationId xmlns:a16="http://schemas.microsoft.com/office/drawing/2014/main" id="{9DF9268F-1590-44F2-B0A7-5969189E0C5B}"/>
              </a:ext>
              <a:ext uri="{C183D7F6-B498-43B3-948B-1728B52AA6E4}">
                <adec:decorative xmlns:adec="http://schemas.microsoft.com/office/drawing/2017/decorative" val="1"/>
              </a:ext>
            </a:extLst>
          </p:cNvPr>
          <p:cNvSpPr>
            <a:spLocks noChangeAspect="1" noEditPoints="1"/>
          </p:cNvSpPr>
          <p:nvPr/>
        </p:nvSpPr>
        <p:spPr bwMode="auto">
          <a:xfrm>
            <a:off x="11791625" y="132877"/>
            <a:ext cx="163597" cy="365760"/>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rgbClr val="FFFFFF">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275D38">
                  <a:lumMod val="100000"/>
                </a:srgbClr>
              </a:solidFill>
              <a:sym typeface="Georgia" panose="02040502050405020303" pitchFamily="18" charset="0"/>
            </a:endParaRPr>
          </a:p>
        </p:txBody>
      </p:sp>
    </p:spTree>
    <p:extLst>
      <p:ext uri="{BB962C8B-B14F-4D97-AF65-F5344CB8AC3E}">
        <p14:creationId xmlns:p14="http://schemas.microsoft.com/office/powerpoint/2010/main" val="1388742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71"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vert="horz"/>
          <a:lstStyle/>
          <a:p>
            <a:r>
              <a:rPr lang="en-US" sz="2800" dirty="0">
                <a:solidFill>
                  <a:srgbClr val="FF9221"/>
                </a:solidFill>
                <a:latin typeface="+mj-lt"/>
                <a:sym typeface="Georgia" panose="02040502050405020303" pitchFamily="18" charset="0"/>
              </a:rPr>
              <a:t>Section 3.1</a:t>
            </a:r>
            <a:br>
              <a:rPr lang="en-US" sz="2800" dirty="0">
                <a:latin typeface="+mj-lt"/>
                <a:sym typeface="Georgia" panose="02040502050405020303" pitchFamily="18" charset="0"/>
              </a:rPr>
            </a:br>
            <a:r>
              <a:rPr lang="en-US" sz="2800" dirty="0">
                <a:latin typeface="+mj-lt"/>
                <a:sym typeface="Georgia" panose="02040502050405020303" pitchFamily="18" charset="0"/>
              </a:rPr>
              <a:t>ESAt </a:t>
            </a:r>
            <a:br>
              <a:rPr lang="en-US" sz="2800" dirty="0">
                <a:latin typeface="+mj-lt"/>
                <a:sym typeface="Georgia" panose="02040502050405020303" pitchFamily="18" charset="0"/>
              </a:rPr>
            </a:br>
            <a:r>
              <a:rPr lang="en-US" sz="2800" dirty="0">
                <a:latin typeface="+mj-lt"/>
                <a:sym typeface="Georgia" panose="02040502050405020303" pitchFamily="18" charset="0"/>
              </a:rPr>
              <a:t>decision-making: observations and recommendations</a:t>
            </a:r>
          </a:p>
        </p:txBody>
      </p:sp>
      <p:sp>
        <p:nvSpPr>
          <p:cNvPr id="47" name="TextBox 46">
            <a:extLst>
              <a:ext uri="{FF2B5EF4-FFF2-40B4-BE49-F238E27FC236}">
                <a16:creationId xmlns:a16="http://schemas.microsoft.com/office/drawing/2014/main" id="{293187C5-E332-4159-8BBB-C29B9FDF72AF}"/>
              </a:ext>
            </a:extLst>
          </p:cNvPr>
          <p:cNvSpPr txBox="1"/>
          <p:nvPr/>
        </p:nvSpPr>
        <p:spPr>
          <a:xfrm>
            <a:off x="5947265" y="875257"/>
            <a:ext cx="5471456" cy="2400657"/>
          </a:xfrm>
          <a:prstGeom prst="rect">
            <a:avLst/>
          </a:prstGeom>
          <a:noFill/>
        </p:spPr>
        <p:txBody>
          <a:bodyPr wrap="square" lIns="0" tIns="0" rIns="0" bIns="0" rtlCol="0" anchor="t">
            <a:spAutoFit/>
          </a:bodyPr>
          <a:lstStyle/>
          <a:p>
            <a:pPr>
              <a:spcBef>
                <a:spcPts val="200"/>
              </a:spcBef>
            </a:pPr>
            <a:r>
              <a:rPr lang="en-US" sz="1400" b="1" dirty="0">
                <a:solidFill>
                  <a:srgbClr val="275D38"/>
                </a:solidFill>
                <a:sym typeface="Georgia" panose="02040502050405020303" pitchFamily="18" charset="0"/>
              </a:rPr>
              <a:t>Observations</a:t>
            </a:r>
            <a:endParaRPr lang="en-US" sz="1400" dirty="0">
              <a:solidFill>
                <a:srgbClr val="275D38"/>
              </a:solidFill>
              <a:sym typeface="Georgia" panose="02040502050405020303" pitchFamily="18" charset="0"/>
            </a:endParaRPr>
          </a:p>
          <a:p>
            <a:pPr>
              <a:spcBef>
                <a:spcPts val="200"/>
              </a:spcBef>
            </a:pPr>
            <a:r>
              <a:rPr lang="en-US" sz="1200" dirty="0">
                <a:solidFill>
                  <a:srgbClr val="275D38"/>
                </a:solidFill>
                <a:sym typeface="Georgia" panose="02040502050405020303" pitchFamily="18" charset="0"/>
              </a:rPr>
              <a:t>Broad program guidelines naturally lead to variation </a:t>
            </a:r>
            <a:br>
              <a:rPr lang="en-US" sz="1200" dirty="0">
                <a:solidFill>
                  <a:srgbClr val="275D38"/>
                </a:solidFill>
                <a:sym typeface="Georgia" panose="02040502050405020303" pitchFamily="18" charset="0"/>
              </a:rPr>
            </a:br>
            <a:r>
              <a:rPr lang="en-US" sz="1200" dirty="0">
                <a:solidFill>
                  <a:srgbClr val="275D38"/>
                </a:solidFill>
                <a:sym typeface="Georgia" panose="02040502050405020303" pitchFamily="18" charset="0"/>
              </a:rPr>
              <a:t>between assessors</a:t>
            </a:r>
          </a:p>
          <a:p>
            <a:pPr marL="324000" lvl="1" indent="-216000">
              <a:spcBef>
                <a:spcPts val="200"/>
              </a:spcBef>
              <a:buClr>
                <a:srgbClr val="275D38">
                  <a:lumMod val="100000"/>
                </a:srgbClr>
              </a:buClr>
              <a:buSzPct val="100000"/>
              <a:buFont typeface="Trebuchet MS" panose="020B0603020202020204" pitchFamily="34" charset="0"/>
              <a:buChar char="•"/>
            </a:pPr>
            <a:r>
              <a:rPr lang="en-AU" sz="1200" dirty="0">
                <a:solidFill>
                  <a:srgbClr val="000000">
                    <a:lumMod val="100000"/>
                  </a:srgbClr>
                </a:solidFill>
                <a:sym typeface="Georgia" panose="02040502050405020303" pitchFamily="18" charset="0"/>
              </a:rPr>
              <a:t>Observations of ESAt assessments demonstrated that ESAts are performed to a high standard by appropriately qualified professionals</a:t>
            </a:r>
            <a:endParaRPr lang="en-US" sz="1200" dirty="0">
              <a:solidFill>
                <a:srgbClr val="000000">
                  <a:lumMod val="100000"/>
                </a:srgbClr>
              </a:solidFill>
              <a:sym typeface="Georgia" panose="02040502050405020303" pitchFamily="18" charset="0"/>
            </a:endParaRPr>
          </a:p>
          <a:p>
            <a:pPr marL="324000" lvl="1" indent="-216000">
              <a:spcBef>
                <a:spcPts val="200"/>
              </a:spcBef>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Guidelines for program recommendations and work capacity assessments are broad, require professional judgement</a:t>
            </a:r>
          </a:p>
          <a:p>
            <a:pPr marL="324000" lvl="1" indent="-216000">
              <a:spcBef>
                <a:spcPts val="200"/>
              </a:spcBef>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Data shows statistically significant variability between assessors</a:t>
            </a:r>
          </a:p>
          <a:p>
            <a:pPr marL="324000" lvl="1" indent="-216000">
              <a:spcBef>
                <a:spcPts val="200"/>
              </a:spcBef>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Assessor observations highlight differing interpretations of the program recommendation guidelines</a:t>
            </a:r>
          </a:p>
          <a:p>
            <a:pPr marL="324000" lvl="1" indent="-216000">
              <a:spcBef>
                <a:spcPts val="200"/>
              </a:spcBef>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Incentives encourage assessors to be conservative in work capacity assessments</a:t>
            </a:r>
          </a:p>
        </p:txBody>
      </p:sp>
      <p:sp>
        <p:nvSpPr>
          <p:cNvPr id="33" name="TextBox 32">
            <a:extLst>
              <a:ext uri="{FF2B5EF4-FFF2-40B4-BE49-F238E27FC236}">
                <a16:creationId xmlns:a16="http://schemas.microsoft.com/office/drawing/2014/main" id="{057F0C4E-4FCB-4670-B9D3-462ED96A8BD3}"/>
              </a:ext>
            </a:extLst>
          </p:cNvPr>
          <p:cNvSpPr txBox="1"/>
          <p:nvPr/>
        </p:nvSpPr>
        <p:spPr>
          <a:xfrm>
            <a:off x="5947265" y="3851561"/>
            <a:ext cx="5471456" cy="2667397"/>
          </a:xfrm>
          <a:prstGeom prst="rect">
            <a:avLst/>
          </a:prstGeom>
          <a:noFill/>
        </p:spPr>
        <p:txBody>
          <a:bodyPr wrap="square" lIns="0" tIns="0" rIns="0" bIns="0" rtlCol="0" anchor="t">
            <a:spAutoFit/>
          </a:bodyPr>
          <a:lstStyle/>
          <a:p>
            <a:pPr>
              <a:spcBef>
                <a:spcPts val="200"/>
              </a:spcBef>
            </a:pPr>
            <a:r>
              <a:rPr lang="en-US" sz="1400" b="1" dirty="0">
                <a:solidFill>
                  <a:srgbClr val="275D38"/>
                </a:solidFill>
                <a:sym typeface="Georgia" panose="02040502050405020303" pitchFamily="18" charset="0"/>
              </a:rPr>
              <a:t>Recommendations</a:t>
            </a:r>
          </a:p>
          <a:p>
            <a:pPr marL="450900" lvl="1" indent="-342900">
              <a:spcBef>
                <a:spcPts val="200"/>
              </a:spcBef>
              <a:buClr>
                <a:srgbClr val="275D38">
                  <a:lumMod val="100000"/>
                </a:srgbClr>
              </a:buClr>
              <a:buSzPct val="100000"/>
              <a:buFont typeface="+mj-lt"/>
              <a:buAutoNum type="arabicPeriod" startAt="8"/>
            </a:pPr>
            <a:r>
              <a:rPr lang="en-AU" sz="1200" dirty="0">
                <a:solidFill>
                  <a:srgbClr val="000000">
                    <a:lumMod val="100000"/>
                  </a:srgbClr>
                </a:solidFill>
                <a:sym typeface="Georgia" panose="02040502050405020303" pitchFamily="18" charset="0"/>
              </a:rPr>
              <a:t>Update ESAt guidelines to be clearer and have more specific criteria. </a:t>
            </a:r>
            <a:br>
              <a:rPr lang="en-AU" sz="1200" dirty="0">
                <a:solidFill>
                  <a:srgbClr val="000000">
                    <a:lumMod val="100000"/>
                  </a:srgbClr>
                </a:solidFill>
                <a:sym typeface="Georgia" panose="02040502050405020303" pitchFamily="18" charset="0"/>
              </a:rPr>
            </a:br>
            <a:r>
              <a:rPr lang="en-AU" sz="1200" dirty="0">
                <a:solidFill>
                  <a:srgbClr val="000000">
                    <a:lumMod val="100000"/>
                  </a:srgbClr>
                </a:solidFill>
                <a:sym typeface="Georgia" panose="02040502050405020303" pitchFamily="18" charset="0"/>
              </a:rPr>
              <a:t>For example:</a:t>
            </a:r>
          </a:p>
          <a:p>
            <a:pPr marL="910800" lvl="3" indent="-151200">
              <a:buClr>
                <a:srgbClr val="275D38">
                  <a:lumMod val="100000"/>
                </a:srgbClr>
              </a:buClr>
              <a:buSzPct val="100000"/>
              <a:buFont typeface="Trebuchet MS" panose="020B0603020202020204" pitchFamily="34" charset="0"/>
              <a:buChar char="–"/>
              <a:defRPr/>
            </a:pPr>
            <a:r>
              <a:rPr lang="en-US" sz="1200" dirty="0">
                <a:solidFill>
                  <a:srgbClr val="000000">
                    <a:lumMod val="100000"/>
                  </a:srgbClr>
                </a:solidFill>
                <a:sym typeface="Georgia" panose="02040502050405020303" pitchFamily="18" charset="0"/>
              </a:rPr>
              <a:t>Criteria which should not be considered e.g. employment service, duration in employment service, age</a:t>
            </a:r>
          </a:p>
          <a:p>
            <a:pPr marL="910800" lvl="3" indent="-151200">
              <a:buClr>
                <a:srgbClr val="275D38">
                  <a:lumMod val="100000"/>
                </a:srgbClr>
              </a:buClr>
              <a:buSzPct val="100000"/>
              <a:buFont typeface="Trebuchet MS" panose="020B0603020202020204" pitchFamily="34" charset="0"/>
              <a:buChar char="–"/>
              <a:defRPr/>
            </a:pPr>
            <a:r>
              <a:rPr lang="en-US" sz="1200" dirty="0">
                <a:solidFill>
                  <a:srgbClr val="000000">
                    <a:lumMod val="100000"/>
                  </a:srgbClr>
                </a:solidFill>
                <a:sym typeface="Georgia" panose="02040502050405020303" pitchFamily="18" charset="0"/>
              </a:rPr>
              <a:t>More detail on when a medical condition should the primary barrier to employment compared to other factors (e.g. vocational barriers, other non-medical barriers, macroeconomic conditions)</a:t>
            </a:r>
          </a:p>
          <a:p>
            <a:pPr marL="910800" lvl="3" indent="-151200">
              <a:buClr>
                <a:srgbClr val="275D38">
                  <a:lumMod val="100000"/>
                </a:srgbClr>
              </a:buClr>
              <a:buSzPct val="100000"/>
              <a:buFont typeface="Trebuchet MS" panose="020B0603020202020204" pitchFamily="34" charset="0"/>
              <a:buChar char="–"/>
              <a:defRPr/>
            </a:pPr>
            <a:r>
              <a:rPr lang="en-US" sz="1200" dirty="0" err="1">
                <a:solidFill>
                  <a:srgbClr val="000000">
                    <a:lumMod val="100000"/>
                  </a:srgbClr>
                </a:solidFill>
                <a:sym typeface="Georgia" panose="02040502050405020303" pitchFamily="18" charset="0"/>
              </a:rPr>
              <a:t>Emphasise</a:t>
            </a:r>
            <a:r>
              <a:rPr lang="en-US" sz="1200" dirty="0">
                <a:solidFill>
                  <a:srgbClr val="000000">
                    <a:lumMod val="100000"/>
                  </a:srgbClr>
                </a:solidFill>
                <a:sym typeface="Georgia" panose="02040502050405020303" pitchFamily="18" charset="0"/>
              </a:rPr>
              <a:t> that </a:t>
            </a:r>
            <a:r>
              <a:rPr lang="en-US" sz="1200" dirty="0" err="1">
                <a:solidFill>
                  <a:srgbClr val="000000">
                    <a:lumMod val="100000"/>
                  </a:srgbClr>
                </a:solidFill>
                <a:sym typeface="Georgia" panose="02040502050405020303" pitchFamily="18" charset="0"/>
              </a:rPr>
              <a:t>ESS</a:t>
            </a:r>
            <a:r>
              <a:rPr lang="en-US" sz="1200" dirty="0">
                <a:solidFill>
                  <a:srgbClr val="000000">
                    <a:lumMod val="100000"/>
                  </a:srgbClr>
                </a:solidFill>
                <a:sym typeface="Georgia" panose="02040502050405020303" pitchFamily="18" charset="0"/>
              </a:rPr>
              <a:t> eligibility should require substantive reasons to believe that a participant will require moderate to high DES ongoing support (rather than flexible ongoing support)</a:t>
            </a:r>
          </a:p>
          <a:p>
            <a:pPr marL="910800" lvl="3" indent="-151200">
              <a:buClr>
                <a:srgbClr val="275D38">
                  <a:lumMod val="100000"/>
                </a:srgbClr>
              </a:buClr>
              <a:buSzPct val="100000"/>
              <a:buFont typeface="Trebuchet MS" panose="020B0603020202020204" pitchFamily="34" charset="0"/>
              <a:buChar char="–"/>
              <a:defRPr/>
            </a:pPr>
            <a:r>
              <a:rPr lang="en-AU" sz="1200" dirty="0">
                <a:solidFill>
                  <a:srgbClr val="000000">
                    <a:lumMod val="100000"/>
                  </a:srgbClr>
                </a:solidFill>
                <a:sym typeface="Georgia" panose="02040502050405020303" pitchFamily="18" charset="0"/>
              </a:rPr>
              <a:t>Clarifications on the treatment of the "post-</a:t>
            </a:r>
            <a:r>
              <a:rPr lang="en-AU" sz="1200" dirty="0" err="1">
                <a:solidFill>
                  <a:srgbClr val="000000">
                    <a:lumMod val="100000"/>
                  </a:srgbClr>
                </a:solidFill>
                <a:sym typeface="Georgia" panose="02040502050405020303" pitchFamily="18" charset="0"/>
              </a:rPr>
              <a:t>COVID</a:t>
            </a:r>
            <a:r>
              <a:rPr lang="en-AU" sz="1200" dirty="0">
                <a:solidFill>
                  <a:srgbClr val="000000">
                    <a:lumMod val="100000"/>
                  </a:srgbClr>
                </a:solidFill>
                <a:sym typeface="Georgia" panose="02040502050405020303" pitchFamily="18" charset="0"/>
              </a:rPr>
              <a:t>" cohort</a:t>
            </a:r>
          </a:p>
          <a:p>
            <a:pPr marL="450900" lvl="1" indent="-342900">
              <a:spcBef>
                <a:spcPts val="200"/>
              </a:spcBef>
              <a:buClr>
                <a:srgbClr val="275D38">
                  <a:lumMod val="100000"/>
                </a:srgbClr>
              </a:buClr>
              <a:buSzPct val="100000"/>
              <a:buFont typeface="+mj-lt"/>
              <a:buAutoNum type="arabicPeriod" startAt="8"/>
            </a:pPr>
            <a:r>
              <a:rPr lang="en-AU" sz="1200" dirty="0">
                <a:solidFill>
                  <a:srgbClr val="000000">
                    <a:lumMod val="100000"/>
                  </a:srgbClr>
                </a:solidFill>
                <a:sym typeface="Georgia" panose="02040502050405020303" pitchFamily="18" charset="0"/>
              </a:rPr>
              <a:t>Provide more examples of correct ESAt decisions, aligned to updated program guidelines and covering more "borderline" cases </a:t>
            </a:r>
          </a:p>
        </p:txBody>
      </p:sp>
      <p:grpSp>
        <p:nvGrpSpPr>
          <p:cNvPr id="7" name="Group 6">
            <a:extLst>
              <a:ext uri="{FF2B5EF4-FFF2-40B4-BE49-F238E27FC236}">
                <a16:creationId xmlns:a16="http://schemas.microsoft.com/office/drawing/2014/main" id="{AA1AAF34-00B1-4BCB-B5C5-66C4FCD8376C}"/>
              </a:ext>
              <a:ext uri="{C183D7F6-B498-43B3-948B-1728B52AA6E4}">
                <adec:decorative xmlns:adec="http://schemas.microsoft.com/office/drawing/2017/decorative" val="1"/>
              </a:ext>
            </a:extLst>
          </p:cNvPr>
          <p:cNvGrpSpPr/>
          <p:nvPr/>
        </p:nvGrpSpPr>
        <p:grpSpPr>
          <a:xfrm>
            <a:off x="4686651" y="3907080"/>
            <a:ext cx="869363" cy="869363"/>
            <a:chOff x="4686651" y="4220087"/>
            <a:chExt cx="869363" cy="869363"/>
          </a:xfrm>
        </p:grpSpPr>
        <p:sp>
          <p:nvSpPr>
            <p:cNvPr id="38" name="Oval 37">
              <a:extLst>
                <a:ext uri="{FF2B5EF4-FFF2-40B4-BE49-F238E27FC236}">
                  <a16:creationId xmlns:a16="http://schemas.microsoft.com/office/drawing/2014/main" id="{66885DC9-01A5-4845-890D-CF8D459F7BF6}"/>
                </a:ext>
              </a:extLst>
            </p:cNvPr>
            <p:cNvSpPr/>
            <p:nvPr/>
          </p:nvSpPr>
          <p:spPr>
            <a:xfrm>
              <a:off x="4686651" y="4220087"/>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37" name="bcgIcons_Scalable">
              <a:extLst>
                <a:ext uri="{FF2B5EF4-FFF2-40B4-BE49-F238E27FC236}">
                  <a16:creationId xmlns:a16="http://schemas.microsoft.com/office/drawing/2014/main" id="{E59259D8-A1F0-42B6-8BC3-40376E12AF51}"/>
                </a:ext>
              </a:extLst>
            </p:cNvPr>
            <p:cNvGrpSpPr>
              <a:grpSpLocks noChangeAspect="1"/>
            </p:cNvGrpSpPr>
            <p:nvPr/>
          </p:nvGrpSpPr>
          <p:grpSpPr bwMode="auto">
            <a:xfrm>
              <a:off x="4810557" y="4343704"/>
              <a:ext cx="621552" cy="622128"/>
              <a:chOff x="1682" y="0"/>
              <a:chExt cx="4316" cy="4320"/>
            </a:xfrm>
          </p:grpSpPr>
          <p:sp>
            <p:nvSpPr>
              <p:cNvPr id="39" name="AutoShape 18">
                <a:extLst>
                  <a:ext uri="{FF2B5EF4-FFF2-40B4-BE49-F238E27FC236}">
                    <a16:creationId xmlns:a16="http://schemas.microsoft.com/office/drawing/2014/main" id="{891863D0-79F1-410C-9207-FC267173BE1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0" name="Freeform 20">
                <a:extLst>
                  <a:ext uri="{FF2B5EF4-FFF2-40B4-BE49-F238E27FC236}">
                    <a16:creationId xmlns:a16="http://schemas.microsoft.com/office/drawing/2014/main" id="{104F914E-54D5-425B-A875-FB2DFAF1C8E6}"/>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1" name="Freeform 21">
                <a:extLst>
                  <a:ext uri="{FF2B5EF4-FFF2-40B4-BE49-F238E27FC236}">
                    <a16:creationId xmlns:a16="http://schemas.microsoft.com/office/drawing/2014/main" id="{6A182F6B-D2BD-430B-9359-10B09F09562E}"/>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nvGrpSpPr>
          <p:cNvPr id="6" name="Group 5">
            <a:extLst>
              <a:ext uri="{FF2B5EF4-FFF2-40B4-BE49-F238E27FC236}">
                <a16:creationId xmlns:a16="http://schemas.microsoft.com/office/drawing/2014/main" id="{E4E5CB3D-CB64-45B2-B581-CB117122A161}"/>
              </a:ext>
              <a:ext uri="{C183D7F6-B498-43B3-948B-1728B52AA6E4}">
                <adec:decorative xmlns:adec="http://schemas.microsoft.com/office/drawing/2017/decorative" val="1"/>
              </a:ext>
            </a:extLst>
          </p:cNvPr>
          <p:cNvGrpSpPr/>
          <p:nvPr/>
        </p:nvGrpSpPr>
        <p:grpSpPr>
          <a:xfrm>
            <a:off x="5916168" y="3429000"/>
            <a:ext cx="5760720" cy="306171"/>
            <a:chOff x="5916168" y="3940591"/>
            <a:chExt cx="5760720" cy="306171"/>
          </a:xfrm>
        </p:grpSpPr>
        <p:cxnSp>
          <p:nvCxnSpPr>
            <p:cNvPr id="25" name="Straight Connector 24">
              <a:extLst>
                <a:ext uri="{FF2B5EF4-FFF2-40B4-BE49-F238E27FC236}">
                  <a16:creationId xmlns:a16="http://schemas.microsoft.com/office/drawing/2014/main" id="{89A19662-3AEE-4C07-A630-3DDE07E475A6}"/>
                </a:ext>
              </a:extLst>
            </p:cNvPr>
            <p:cNvCxnSpPr/>
            <p:nvPr/>
          </p:nvCxnSpPr>
          <p:spPr>
            <a:xfrm rot="5400000">
              <a:off x="8796528" y="1213317"/>
              <a:ext cx="0" cy="5760720"/>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039DDD9-148E-4A30-9C56-F778D725CFCD}"/>
                </a:ext>
              </a:extLst>
            </p:cNvPr>
            <p:cNvGrpSpPr/>
            <p:nvPr/>
          </p:nvGrpSpPr>
          <p:grpSpPr>
            <a:xfrm rot="5400000">
              <a:off x="8643443" y="3940222"/>
              <a:ext cx="306171" cy="306910"/>
              <a:chOff x="5937564" y="3833745"/>
              <a:chExt cx="306171" cy="306910"/>
            </a:xfrm>
          </p:grpSpPr>
          <p:sp>
            <p:nvSpPr>
              <p:cNvPr id="27" name="Freeform 94">
                <a:extLst>
                  <a:ext uri="{FF2B5EF4-FFF2-40B4-BE49-F238E27FC236}">
                    <a16:creationId xmlns:a16="http://schemas.microsoft.com/office/drawing/2014/main" id="{EE6F4527-B282-473F-B16E-2927302BC8F9}"/>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28" name="Freeform 95">
                <a:extLst>
                  <a:ext uri="{FF2B5EF4-FFF2-40B4-BE49-F238E27FC236}">
                    <a16:creationId xmlns:a16="http://schemas.microsoft.com/office/drawing/2014/main" id="{131AE582-FAFB-45AA-9D25-5358502A82B2}"/>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grpSp>
        <p:nvGrpSpPr>
          <p:cNvPr id="8" name="Group 7">
            <a:extLst>
              <a:ext uri="{C183D7F6-B498-43B3-948B-1728B52AA6E4}">
                <adec:decorative xmlns:adec="http://schemas.microsoft.com/office/drawing/2017/decorative" val="1"/>
              </a:ext>
            </a:extLst>
          </p:cNvPr>
          <p:cNvGrpSpPr/>
          <p:nvPr/>
        </p:nvGrpSpPr>
        <p:grpSpPr>
          <a:xfrm>
            <a:off x="4686651" y="903919"/>
            <a:ext cx="869363" cy="869363"/>
            <a:chOff x="4686651" y="903919"/>
            <a:chExt cx="869363" cy="869363"/>
          </a:xfrm>
        </p:grpSpPr>
        <p:sp>
          <p:nvSpPr>
            <p:cNvPr id="31" name="Oval 30">
              <a:extLst>
                <a:ext uri="{FF2B5EF4-FFF2-40B4-BE49-F238E27FC236}">
                  <a16:creationId xmlns:a16="http://schemas.microsoft.com/office/drawing/2014/main" id="{ABEB8EAE-ED8A-463D-BFE9-E3C59B830A1B}"/>
                </a:ext>
              </a:extLst>
            </p:cNvPr>
            <p:cNvSpPr/>
            <p:nvPr/>
          </p:nvSpPr>
          <p:spPr>
            <a:xfrm>
              <a:off x="4686651" y="903919"/>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30" name="bcgIcons_MagnifyingGlassSearch">
              <a:extLst>
                <a:ext uri="{FF2B5EF4-FFF2-40B4-BE49-F238E27FC236}">
                  <a16:creationId xmlns:a16="http://schemas.microsoft.com/office/drawing/2014/main" id="{29E14DC8-B901-4A62-9085-05DAA1DC8BD3}"/>
                </a:ext>
              </a:extLst>
            </p:cNvPr>
            <p:cNvGrpSpPr>
              <a:grpSpLocks noChangeAspect="1"/>
            </p:cNvGrpSpPr>
            <p:nvPr/>
          </p:nvGrpSpPr>
          <p:grpSpPr bwMode="auto">
            <a:xfrm>
              <a:off x="4810557" y="1027537"/>
              <a:ext cx="621551" cy="622127"/>
              <a:chOff x="1682" y="0"/>
              <a:chExt cx="4316" cy="4320"/>
            </a:xfrm>
          </p:grpSpPr>
          <p:sp>
            <p:nvSpPr>
              <p:cNvPr id="32" name="AutoShape 8">
                <a:extLst>
                  <a:ext uri="{FF2B5EF4-FFF2-40B4-BE49-F238E27FC236}">
                    <a16:creationId xmlns:a16="http://schemas.microsoft.com/office/drawing/2014/main" id="{9E270B9D-DCC2-4140-83A2-80AF576E7F1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4" name="Freeform 10">
                <a:extLst>
                  <a:ext uri="{FF2B5EF4-FFF2-40B4-BE49-F238E27FC236}">
                    <a16:creationId xmlns:a16="http://schemas.microsoft.com/office/drawing/2014/main" id="{7CB2DF39-6D30-49BD-AC27-DA63E5C34DD3}"/>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35" name="Freeform 11">
                <a:extLst>
                  <a:ext uri="{FF2B5EF4-FFF2-40B4-BE49-F238E27FC236}">
                    <a16:creationId xmlns:a16="http://schemas.microsoft.com/office/drawing/2014/main" id="{DC4DA2C8-076A-4432-ACFC-27D64BC1B057}"/>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sp>
        <p:nvSpPr>
          <p:cNvPr id="22" name="NavigationTriangle">
            <a:extLst>
              <a:ext uri="{FF2B5EF4-FFF2-40B4-BE49-F238E27FC236}">
                <a16:creationId xmlns:a16="http://schemas.microsoft.com/office/drawing/2014/main" id="{281219C6-43FB-4E4C-9E48-038607FAAF72}"/>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3" name="NavigationIcon">
            <a:extLst>
              <a:ext uri="{FF2B5EF4-FFF2-40B4-BE49-F238E27FC236}">
                <a16:creationId xmlns:a16="http://schemas.microsoft.com/office/drawing/2014/main" id="{FF335C51-D7FE-47B1-9C82-0A365987C4A9}"/>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custDataLst>
      <p:tags r:id="rId2"/>
    </p:custDataLst>
    <p:extLst>
      <p:ext uri="{BB962C8B-B14F-4D97-AF65-F5344CB8AC3E}">
        <p14:creationId xmlns:p14="http://schemas.microsoft.com/office/powerpoint/2010/main" val="2667209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395" name="think-cell Slide" r:id="rId6" imgW="286" imgH="286" progId="TCLayout.ActiveDocument.1">
                  <p:embed/>
                </p:oleObj>
              </mc:Choice>
              <mc:Fallback>
                <p:oleObj name="think-cell Slide" r:id="rId6"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vert="horz"/>
          <a:lstStyle/>
          <a:p>
            <a:r>
              <a:rPr lang="en-US" dirty="0">
                <a:latin typeface="+mj-lt"/>
                <a:sym typeface="Georgia" panose="02040502050405020303" pitchFamily="18" charset="0"/>
              </a:rPr>
              <a:t>Assessment observations highlighted opportunities to clarify guidelines</a:t>
            </a:r>
          </a:p>
        </p:txBody>
      </p:sp>
      <p:sp>
        <p:nvSpPr>
          <p:cNvPr id="4" name="TextBox 3">
            <a:extLst>
              <a:ext uri="{FF2B5EF4-FFF2-40B4-BE49-F238E27FC236}">
                <a16:creationId xmlns:a16="http://schemas.microsoft.com/office/drawing/2014/main" id="{77AAF3A6-FDA6-4C4E-AC05-1A309689F939}"/>
              </a:ext>
            </a:extLst>
          </p:cNvPr>
          <p:cNvSpPr txBox="1"/>
          <p:nvPr/>
        </p:nvSpPr>
        <p:spPr>
          <a:xfrm>
            <a:off x="5241621" y="449138"/>
            <a:ext cx="6362116" cy="1731243"/>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8BE20"/>
                </a:solidFill>
                <a:prstDash val="solid"/>
                <a:round/>
                <a:headEnd type="none" w="med" len="med"/>
                <a:tailEnd type="none" w="med" len="med"/>
              </a14:hiddenLine>
            </a:ext>
          </a:extLst>
        </p:spPr>
        <p:txBody>
          <a:bodyPr wrap="square" lIns="0" tIns="0" rIns="0" bIns="0" rtlCol="0" anchor="t">
            <a:spAutoFit/>
          </a:bodyPr>
          <a:lstStyle/>
          <a:p>
            <a:pPr>
              <a:spcAft>
                <a:spcPts val="500"/>
              </a:spcAft>
            </a:pPr>
            <a:r>
              <a:rPr lang="en-AU" sz="1600" b="1" dirty="0">
                <a:solidFill>
                  <a:srgbClr val="275D38"/>
                </a:solidFill>
                <a:sym typeface="Georgia" panose="02040502050405020303" pitchFamily="18" charset="0"/>
              </a:rPr>
              <a:t>Assessors report they are confident in most cases</a:t>
            </a:r>
          </a:p>
          <a:p>
            <a:pPr marL="342900" indent="-342900">
              <a:spcAft>
                <a:spcPts val="500"/>
              </a:spcAft>
              <a:buClr>
                <a:schemeClr val="tx2"/>
              </a:buClr>
              <a:buFont typeface="+mj-lt"/>
              <a:buAutoNum type="alphaUcPeriod"/>
            </a:pPr>
            <a:r>
              <a:rPr lang="en-AU" sz="1400" dirty="0">
                <a:solidFill>
                  <a:srgbClr val="000000"/>
                </a:solidFill>
                <a:sym typeface="Georgia" panose="02040502050405020303" pitchFamily="18" charset="0"/>
              </a:rPr>
              <a:t>Assessors appear suitably </a:t>
            </a:r>
            <a:r>
              <a:rPr lang="en-AU" sz="1400" dirty="0">
                <a:solidFill>
                  <a:schemeClr val="accent1">
                    <a:lumMod val="75000"/>
                    <a:lumOff val="25000"/>
                  </a:schemeClr>
                </a:solidFill>
                <a:sym typeface="Georgia" panose="02040502050405020303" pitchFamily="18" charset="0"/>
              </a:rPr>
              <a:t>qualified and highly competent</a:t>
            </a:r>
          </a:p>
          <a:p>
            <a:pPr marL="342900" indent="-342900">
              <a:spcAft>
                <a:spcPts val="500"/>
              </a:spcAft>
              <a:buClr>
                <a:schemeClr val="tx2"/>
              </a:buClr>
              <a:buFont typeface="+mj-lt"/>
              <a:buAutoNum type="alphaUcPeriod"/>
            </a:pPr>
            <a:r>
              <a:rPr lang="en-AU" sz="1400" dirty="0">
                <a:solidFill>
                  <a:srgbClr val="000000"/>
                </a:solidFill>
                <a:sym typeface="Georgia" panose="02040502050405020303" pitchFamily="18" charset="0"/>
              </a:rPr>
              <a:t>Individual assessors usually have </a:t>
            </a:r>
            <a:r>
              <a:rPr lang="en-AU" sz="1400" dirty="0">
                <a:solidFill>
                  <a:schemeClr val="accent1">
                    <a:lumMod val="75000"/>
                    <a:lumOff val="25000"/>
                  </a:schemeClr>
                </a:solidFill>
                <a:sym typeface="Georgia" panose="02040502050405020303" pitchFamily="18" charset="0"/>
              </a:rPr>
              <a:t>clear view of recommended program </a:t>
            </a:r>
            <a:r>
              <a:rPr lang="en-AU" sz="1400" dirty="0">
                <a:solidFill>
                  <a:srgbClr val="000000"/>
                </a:solidFill>
                <a:sym typeface="Georgia" panose="02040502050405020303" pitchFamily="18" charset="0"/>
              </a:rPr>
              <a:t>between streams; participants with medical evidence and no major non-medical barriers streamed to DES</a:t>
            </a:r>
          </a:p>
          <a:p>
            <a:pPr marL="342900" indent="-342900">
              <a:spcAft>
                <a:spcPts val="500"/>
              </a:spcAft>
              <a:buClr>
                <a:schemeClr val="tx2"/>
              </a:buClr>
              <a:buFont typeface="+mj-lt"/>
              <a:buAutoNum type="alphaUcPeriod"/>
            </a:pPr>
            <a:r>
              <a:rPr lang="en-AU" sz="1400" dirty="0">
                <a:solidFill>
                  <a:srgbClr val="000000"/>
                </a:solidFill>
                <a:sym typeface="Georgia" panose="02040502050405020303" pitchFamily="18" charset="0"/>
              </a:rPr>
              <a:t>Borderline decisions involve difficult judgement on </a:t>
            </a:r>
            <a:r>
              <a:rPr lang="en-AU" sz="1400" dirty="0">
                <a:solidFill>
                  <a:schemeClr val="accent1">
                    <a:lumMod val="75000"/>
                    <a:lumOff val="25000"/>
                  </a:schemeClr>
                </a:solidFill>
                <a:sym typeface="Georgia" panose="02040502050405020303" pitchFamily="18" charset="0"/>
              </a:rPr>
              <a:t>comparative impact of medical and non-medical barriers</a:t>
            </a:r>
            <a:endParaRPr lang="en-US" sz="1400" dirty="0">
              <a:solidFill>
                <a:schemeClr val="accent1">
                  <a:lumMod val="75000"/>
                  <a:lumOff val="25000"/>
                </a:schemeClr>
              </a:solidFill>
              <a:sym typeface="Georgia" panose="02040502050405020303" pitchFamily="18" charset="0"/>
            </a:endParaRPr>
          </a:p>
        </p:txBody>
      </p:sp>
      <p:sp>
        <p:nvSpPr>
          <p:cNvPr id="31" name="TextBox 30">
            <a:extLst>
              <a:ext uri="{FF2B5EF4-FFF2-40B4-BE49-F238E27FC236}">
                <a16:creationId xmlns:a16="http://schemas.microsoft.com/office/drawing/2014/main" id="{77AAF3A6-FDA6-4C4E-AC05-1A309689F939}"/>
              </a:ext>
            </a:extLst>
          </p:cNvPr>
          <p:cNvSpPr txBox="1"/>
          <p:nvPr/>
        </p:nvSpPr>
        <p:spPr>
          <a:xfrm>
            <a:off x="5241620" y="2468460"/>
            <a:ext cx="6362116" cy="2569934"/>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8BE20"/>
                </a:solidFill>
                <a:prstDash val="solid"/>
                <a:round/>
                <a:headEnd type="none" w="med" len="med"/>
                <a:tailEnd type="none" w="med" len="med"/>
              </a14:hiddenLine>
            </a:ext>
          </a:extLst>
        </p:spPr>
        <p:txBody>
          <a:bodyPr wrap="square" lIns="0" tIns="0" rIns="0" bIns="0" rtlCol="0" anchor="t">
            <a:spAutoFit/>
          </a:bodyPr>
          <a:lstStyle/>
          <a:p>
            <a:pPr>
              <a:spcAft>
                <a:spcPts val="500"/>
              </a:spcAft>
            </a:pPr>
            <a:r>
              <a:rPr lang="en-AU" sz="1600" b="1" dirty="0">
                <a:solidFill>
                  <a:srgbClr val="275D38"/>
                </a:solidFill>
                <a:sym typeface="Georgia" panose="02040502050405020303" pitchFamily="18" charset="0"/>
              </a:rPr>
              <a:t>Decision criteria based on ambiguous guidelines</a:t>
            </a:r>
          </a:p>
          <a:p>
            <a:pPr marL="342900" indent="-342900">
              <a:spcAft>
                <a:spcPts val="500"/>
              </a:spcAft>
              <a:buClr>
                <a:schemeClr val="tx2"/>
              </a:buClr>
              <a:buFont typeface="+mj-lt"/>
              <a:buAutoNum type="alphaUcPeriod" startAt="4"/>
            </a:pPr>
            <a:r>
              <a:rPr lang="en-AU" sz="1400" dirty="0">
                <a:solidFill>
                  <a:schemeClr val="accent1">
                    <a:lumMod val="75000"/>
                    <a:lumOff val="25000"/>
                  </a:schemeClr>
                </a:solidFill>
                <a:sym typeface="Georgia" panose="02040502050405020303" pitchFamily="18" charset="0"/>
              </a:rPr>
              <a:t>Participant input </a:t>
            </a:r>
            <a:r>
              <a:rPr lang="en-AU" sz="1400" dirty="0">
                <a:solidFill>
                  <a:srgbClr val="000000"/>
                </a:solidFill>
                <a:sym typeface="Georgia" panose="02040502050405020303" pitchFamily="18" charset="0"/>
              </a:rPr>
              <a:t>informs whether medical condition impacts their employment, if non-medical barriers are the more significant barrier</a:t>
            </a:r>
          </a:p>
          <a:p>
            <a:pPr marL="342900" indent="-342900">
              <a:spcAft>
                <a:spcPts val="500"/>
              </a:spcAft>
              <a:buClr>
                <a:schemeClr val="tx2"/>
              </a:buClr>
              <a:buFont typeface="+mj-lt"/>
              <a:buAutoNum type="alphaUcPeriod" startAt="4"/>
            </a:pPr>
            <a:r>
              <a:rPr lang="en-US" sz="1400" dirty="0">
                <a:solidFill>
                  <a:srgbClr val="000000"/>
                </a:solidFill>
                <a:sym typeface="Georgia" panose="02040502050405020303" pitchFamily="18" charset="0"/>
              </a:rPr>
              <a:t>Some assessors refer from </a:t>
            </a:r>
            <a:r>
              <a:rPr lang="en-US" sz="1400" dirty="0">
                <a:solidFill>
                  <a:schemeClr val="accent1">
                    <a:lumMod val="75000"/>
                    <a:lumOff val="25000"/>
                  </a:schemeClr>
                </a:solidFill>
                <a:sym typeface="Georgia" panose="02040502050405020303" pitchFamily="18" charset="0"/>
              </a:rPr>
              <a:t>Stream C to DES to "try something different"</a:t>
            </a:r>
          </a:p>
          <a:p>
            <a:pPr marL="342900" indent="-342900">
              <a:spcAft>
                <a:spcPts val="500"/>
              </a:spcAft>
              <a:buClr>
                <a:schemeClr val="tx2"/>
              </a:buClr>
              <a:buFont typeface="+mj-lt"/>
              <a:buAutoNum type="alphaUcPeriod" startAt="4"/>
            </a:pPr>
            <a:r>
              <a:rPr lang="en-AU" sz="1400" dirty="0">
                <a:solidFill>
                  <a:srgbClr val="000000"/>
                </a:solidFill>
                <a:sym typeface="Georgia" panose="02040502050405020303" pitchFamily="18" charset="0"/>
              </a:rPr>
              <a:t>Assessors more likely to recommend </a:t>
            </a:r>
            <a:r>
              <a:rPr lang="en-AU" sz="1400" dirty="0">
                <a:solidFill>
                  <a:schemeClr val="accent1">
                    <a:lumMod val="75000"/>
                    <a:lumOff val="25000"/>
                  </a:schemeClr>
                </a:solidFill>
                <a:sym typeface="Georgia" panose="02040502050405020303" pitchFamily="18" charset="0"/>
              </a:rPr>
              <a:t>older participants </a:t>
            </a:r>
            <a:r>
              <a:rPr lang="en-AU" sz="1400" dirty="0">
                <a:solidFill>
                  <a:srgbClr val="000000"/>
                </a:solidFill>
                <a:sym typeface="Georgia" panose="02040502050405020303" pitchFamily="18" charset="0"/>
              </a:rPr>
              <a:t>into DES</a:t>
            </a:r>
          </a:p>
          <a:p>
            <a:pPr marL="342900" indent="-342900">
              <a:spcAft>
                <a:spcPts val="500"/>
              </a:spcAft>
              <a:buClr>
                <a:schemeClr val="tx2"/>
              </a:buClr>
              <a:buFont typeface="+mj-lt"/>
              <a:buAutoNum type="alphaUcPeriod" startAt="4"/>
            </a:pPr>
            <a:r>
              <a:rPr lang="en-US" sz="1400" dirty="0">
                <a:solidFill>
                  <a:srgbClr val="000000"/>
                </a:solidFill>
                <a:sym typeface="Georgia" panose="02040502050405020303" pitchFamily="18" charset="0"/>
              </a:rPr>
              <a:t>Some assessors may refer to </a:t>
            </a:r>
            <a:r>
              <a:rPr lang="en-US" sz="1400" dirty="0">
                <a:solidFill>
                  <a:schemeClr val="accent1">
                    <a:lumMod val="75000"/>
                    <a:lumOff val="25000"/>
                  </a:schemeClr>
                </a:solidFill>
                <a:sym typeface="Georgia" panose="02040502050405020303" pitchFamily="18" charset="0"/>
              </a:rPr>
              <a:t>DES </a:t>
            </a:r>
            <a:r>
              <a:rPr lang="en-US" sz="1400" dirty="0" err="1">
                <a:solidFill>
                  <a:schemeClr val="accent1">
                    <a:lumMod val="75000"/>
                    <a:lumOff val="25000"/>
                  </a:schemeClr>
                </a:solidFill>
                <a:sym typeface="Georgia" panose="02040502050405020303" pitchFamily="18" charset="0"/>
              </a:rPr>
              <a:t>ESS</a:t>
            </a:r>
            <a:r>
              <a:rPr lang="en-US" sz="1400" dirty="0">
                <a:solidFill>
                  <a:schemeClr val="accent1">
                    <a:lumMod val="75000"/>
                    <a:lumOff val="25000"/>
                  </a:schemeClr>
                </a:solidFill>
                <a:sym typeface="Georgia" panose="02040502050405020303" pitchFamily="18" charset="0"/>
              </a:rPr>
              <a:t> </a:t>
            </a:r>
            <a:r>
              <a:rPr lang="en-US" sz="1400" dirty="0">
                <a:solidFill>
                  <a:srgbClr val="000000"/>
                </a:solidFill>
                <a:sym typeface="Georgia" panose="02040502050405020303" pitchFamily="18" charset="0"/>
              </a:rPr>
              <a:t>based on </a:t>
            </a:r>
            <a:r>
              <a:rPr lang="en-US" sz="1400" dirty="0">
                <a:solidFill>
                  <a:schemeClr val="accent1">
                    <a:lumMod val="75000"/>
                    <a:lumOff val="25000"/>
                  </a:schemeClr>
                </a:solidFill>
                <a:sym typeface="Georgia" panose="02040502050405020303" pitchFamily="18" charset="0"/>
              </a:rPr>
              <a:t>permanence and complexity </a:t>
            </a:r>
            <a:r>
              <a:rPr lang="en-US" sz="1400" dirty="0">
                <a:solidFill>
                  <a:srgbClr val="000000"/>
                </a:solidFill>
                <a:sym typeface="Georgia" panose="02040502050405020303" pitchFamily="18" charset="0"/>
              </a:rPr>
              <a:t>of medical conditions rather than the need for </a:t>
            </a:r>
            <a:r>
              <a:rPr lang="en-US" sz="1400" dirty="0">
                <a:solidFill>
                  <a:schemeClr val="accent1">
                    <a:lumMod val="75000"/>
                    <a:lumOff val="25000"/>
                  </a:schemeClr>
                </a:solidFill>
                <a:sym typeface="Georgia" panose="02040502050405020303" pitchFamily="18" charset="0"/>
              </a:rPr>
              <a:t>ongoing support</a:t>
            </a:r>
          </a:p>
          <a:p>
            <a:pPr marL="342900" indent="-342900">
              <a:spcAft>
                <a:spcPts val="500"/>
              </a:spcAft>
              <a:buClr>
                <a:schemeClr val="tx2"/>
              </a:buClr>
              <a:buFont typeface="+mj-lt"/>
              <a:buAutoNum type="alphaUcPeriod" startAt="4"/>
            </a:pPr>
            <a:r>
              <a:rPr lang="en-US" sz="1400" dirty="0">
                <a:solidFill>
                  <a:srgbClr val="000000"/>
                </a:solidFill>
                <a:sym typeface="Georgia" panose="02040502050405020303" pitchFamily="18" charset="0"/>
              </a:rPr>
              <a:t>Current assessment implicitly incorporates participant </a:t>
            </a:r>
            <a:r>
              <a:rPr lang="en-US" sz="1400" dirty="0">
                <a:solidFill>
                  <a:schemeClr val="accent1">
                    <a:lumMod val="75000"/>
                    <a:lumOff val="25000"/>
                  </a:schemeClr>
                </a:solidFill>
                <a:sym typeface="Georgia" panose="02040502050405020303" pitchFamily="18" charset="0"/>
              </a:rPr>
              <a:t>motivation</a:t>
            </a:r>
            <a:r>
              <a:rPr lang="en-US" sz="1400" dirty="0">
                <a:solidFill>
                  <a:srgbClr val="000000"/>
                </a:solidFill>
                <a:sym typeface="Georgia" panose="02040502050405020303" pitchFamily="18" charset="0"/>
              </a:rPr>
              <a:t>, despite not being part of the assessment criteria</a:t>
            </a:r>
          </a:p>
          <a:p>
            <a:pPr marL="342900" indent="-342900">
              <a:spcAft>
                <a:spcPts val="500"/>
              </a:spcAft>
              <a:buClr>
                <a:schemeClr val="tx2"/>
              </a:buClr>
              <a:buFont typeface="+mj-lt"/>
              <a:buAutoNum type="alphaUcPeriod" startAt="4"/>
            </a:pPr>
            <a:r>
              <a:rPr lang="en-US" sz="1400" dirty="0">
                <a:solidFill>
                  <a:schemeClr val="accent1">
                    <a:lumMod val="75000"/>
                    <a:lumOff val="25000"/>
                  </a:schemeClr>
                </a:solidFill>
                <a:sym typeface="Georgia" panose="02040502050405020303" pitchFamily="18" charset="0"/>
              </a:rPr>
              <a:t>Employment experience </a:t>
            </a:r>
            <a:r>
              <a:rPr lang="en-US" sz="1400" dirty="0">
                <a:solidFill>
                  <a:srgbClr val="000000"/>
                </a:solidFill>
                <a:sym typeface="Georgia" panose="02040502050405020303" pitchFamily="18" charset="0"/>
              </a:rPr>
              <a:t>not explicitly included in DES referral guidelines</a:t>
            </a:r>
          </a:p>
        </p:txBody>
      </p:sp>
      <p:sp>
        <p:nvSpPr>
          <p:cNvPr id="32" name="TextBox 31">
            <a:extLst>
              <a:ext uri="{FF2B5EF4-FFF2-40B4-BE49-F238E27FC236}">
                <a16:creationId xmlns:a16="http://schemas.microsoft.com/office/drawing/2014/main" id="{77AAF3A6-FDA6-4C4E-AC05-1A309689F939}"/>
              </a:ext>
            </a:extLst>
          </p:cNvPr>
          <p:cNvSpPr txBox="1"/>
          <p:nvPr/>
        </p:nvSpPr>
        <p:spPr>
          <a:xfrm>
            <a:off x="5241621" y="5375540"/>
            <a:ext cx="6362116" cy="95667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8BE20"/>
                </a:solidFill>
                <a:prstDash val="solid"/>
                <a:round/>
                <a:headEnd type="none" w="med" len="med"/>
                <a:tailEnd type="none" w="med" len="med"/>
              </a14:hiddenLine>
            </a:ext>
          </a:extLst>
        </p:spPr>
        <p:txBody>
          <a:bodyPr wrap="square" lIns="0" tIns="0" rIns="0" bIns="0" rtlCol="0" anchor="t">
            <a:spAutoFit/>
          </a:bodyPr>
          <a:lstStyle/>
          <a:p>
            <a:pPr>
              <a:spcAft>
                <a:spcPts val="500"/>
              </a:spcAft>
            </a:pPr>
            <a:r>
              <a:rPr lang="en-AU" sz="1600" b="1" dirty="0">
                <a:solidFill>
                  <a:srgbClr val="275D38"/>
                </a:solidFill>
                <a:sym typeface="Georgia" panose="02040502050405020303" pitchFamily="18" charset="0"/>
              </a:rPr>
              <a:t>Participant demographics changed post COVID-19</a:t>
            </a:r>
            <a:endParaRPr lang="en-US" sz="1600" b="1" dirty="0">
              <a:solidFill>
                <a:srgbClr val="275D38"/>
              </a:solidFill>
              <a:sym typeface="Georgia" panose="02040502050405020303" pitchFamily="18" charset="0"/>
            </a:endParaRPr>
          </a:p>
          <a:p>
            <a:pPr marL="342900" indent="-342900">
              <a:spcAft>
                <a:spcPts val="500"/>
              </a:spcAft>
              <a:buClr>
                <a:schemeClr val="tx2"/>
              </a:buClr>
              <a:buFont typeface="+mj-lt"/>
              <a:buAutoNum type="alphaUcPeriod" startAt="10"/>
            </a:pPr>
            <a:r>
              <a:rPr lang="en-US" sz="1400" dirty="0">
                <a:solidFill>
                  <a:schemeClr val="accent1">
                    <a:lumMod val="75000"/>
                    <a:lumOff val="25000"/>
                  </a:schemeClr>
                </a:solidFill>
                <a:sym typeface="Georgia" panose="02040502050405020303" pitchFamily="18" charset="0"/>
              </a:rPr>
              <a:t>Post-</a:t>
            </a:r>
            <a:r>
              <a:rPr lang="en-US" sz="1400" dirty="0" err="1">
                <a:solidFill>
                  <a:schemeClr val="accent1">
                    <a:lumMod val="75000"/>
                    <a:lumOff val="25000"/>
                  </a:schemeClr>
                </a:solidFill>
                <a:sym typeface="Georgia" panose="02040502050405020303" pitchFamily="18" charset="0"/>
              </a:rPr>
              <a:t>COVID</a:t>
            </a:r>
            <a:r>
              <a:rPr lang="en-US" sz="1400" dirty="0">
                <a:solidFill>
                  <a:schemeClr val="accent1">
                    <a:lumMod val="75000"/>
                    <a:lumOff val="25000"/>
                  </a:schemeClr>
                </a:solidFill>
                <a:sym typeface="Georgia" panose="02040502050405020303" pitchFamily="18" charset="0"/>
              </a:rPr>
              <a:t> cohort </a:t>
            </a:r>
            <a:r>
              <a:rPr lang="en-US" sz="1400" dirty="0">
                <a:solidFill>
                  <a:srgbClr val="000000"/>
                </a:solidFill>
                <a:sym typeface="Georgia" panose="02040502050405020303" pitchFamily="18" charset="0"/>
              </a:rPr>
              <a:t>is seen as more employable, experienced and motivated. Assessors have not yet been given additional referral guidance for this cohort</a:t>
            </a:r>
          </a:p>
        </p:txBody>
      </p:sp>
      <p:sp>
        <p:nvSpPr>
          <p:cNvPr id="40" name="ee4pFootnotes">
            <a:extLst>
              <a:ext uri="{FF2B5EF4-FFF2-40B4-BE49-F238E27FC236}">
                <a16:creationId xmlns:a16="http://schemas.microsoft.com/office/drawing/2014/main" id="{6CC6A0DB-8481-40D8-BE7F-44CBB188FE0F}"/>
              </a:ext>
            </a:extLst>
          </p:cNvPr>
          <p:cNvSpPr>
            <a:spLocks noChangeArrowheads="1"/>
          </p:cNvSpPr>
          <p:nvPr/>
        </p:nvSpPr>
        <p:spPr bwMode="auto">
          <a:xfrm>
            <a:off x="4571445" y="6282941"/>
            <a:ext cx="61200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BCG observations of 11 ESAts conducted by 6 different assessors</a:t>
            </a:r>
          </a:p>
        </p:txBody>
      </p:sp>
      <p:grpSp>
        <p:nvGrpSpPr>
          <p:cNvPr id="10" name="Group 9">
            <a:extLst>
              <a:ext uri="{C183D7F6-B498-43B3-948B-1728B52AA6E4}">
                <adec:decorative xmlns:adec="http://schemas.microsoft.com/office/drawing/2017/decorative" val="1"/>
              </a:ext>
            </a:extLst>
          </p:cNvPr>
          <p:cNvGrpSpPr/>
          <p:nvPr/>
        </p:nvGrpSpPr>
        <p:grpSpPr>
          <a:xfrm>
            <a:off x="4334812" y="5457865"/>
            <a:ext cx="718482" cy="718482"/>
            <a:chOff x="4334812" y="5457865"/>
            <a:chExt cx="718482" cy="718482"/>
          </a:xfrm>
        </p:grpSpPr>
        <p:sp>
          <p:nvSpPr>
            <p:cNvPr id="29" name="Oval 28">
              <a:extLst>
                <a:ext uri="{FF2B5EF4-FFF2-40B4-BE49-F238E27FC236}">
                  <a16:creationId xmlns:a16="http://schemas.microsoft.com/office/drawing/2014/main" id="{0D16A416-A796-464C-9C7B-7B05E8546B56}"/>
                </a:ext>
              </a:extLst>
            </p:cNvPr>
            <p:cNvSpPr>
              <a:spLocks noChangeAspect="1"/>
            </p:cNvSpPr>
            <p:nvPr/>
          </p:nvSpPr>
          <p:spPr>
            <a:xfrm>
              <a:off x="4334812" y="5457865"/>
              <a:ext cx="718482" cy="71848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23" name="Group 22">
              <a:extLst>
                <a:ext uri="{FF2B5EF4-FFF2-40B4-BE49-F238E27FC236}">
                  <a16:creationId xmlns:a16="http://schemas.microsoft.com/office/drawing/2014/main" id="{4C10D774-08B0-499F-877F-7234DF03ABF2}"/>
                </a:ext>
              </a:extLst>
            </p:cNvPr>
            <p:cNvGrpSpPr>
              <a:grpSpLocks noChangeAspect="1"/>
            </p:cNvGrpSpPr>
            <p:nvPr/>
          </p:nvGrpSpPr>
          <p:grpSpPr>
            <a:xfrm>
              <a:off x="4481407" y="5604263"/>
              <a:ext cx="425294" cy="425686"/>
              <a:chOff x="5273803" y="2606040"/>
              <a:chExt cx="1644396" cy="1645920"/>
            </a:xfrm>
          </p:grpSpPr>
          <p:sp>
            <p:nvSpPr>
              <p:cNvPr id="24" name="AutoShape 18">
                <a:extLst>
                  <a:ext uri="{FF2B5EF4-FFF2-40B4-BE49-F238E27FC236}">
                    <a16:creationId xmlns:a16="http://schemas.microsoft.com/office/drawing/2014/main" id="{C9DC983E-614E-4161-BE98-490FB7B6C4E7}"/>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85" tIns="23043" rIns="46085" bIns="23043" numCol="1" anchor="t" anchorCtr="0" compatLnSpc="1">
                <a:prstTxWarp prst="textNoShape">
                  <a:avLst/>
                </a:prstTxWarp>
              </a:bodyPr>
              <a:lstStyle/>
              <a:p>
                <a:endParaRPr lang="en-US" dirty="0">
                  <a:sym typeface="Georgia" panose="02040502050405020303" pitchFamily="18" charset="0"/>
                </a:endParaRPr>
              </a:p>
            </p:txBody>
          </p:sp>
          <p:grpSp>
            <p:nvGrpSpPr>
              <p:cNvPr id="33" name="Group 32">
                <a:extLst>
                  <a:ext uri="{FF2B5EF4-FFF2-40B4-BE49-F238E27FC236}">
                    <a16:creationId xmlns:a16="http://schemas.microsoft.com/office/drawing/2014/main" id="{82322555-837F-4BFB-8A29-22530201A464}"/>
                  </a:ext>
                </a:extLst>
              </p:cNvPr>
              <p:cNvGrpSpPr/>
              <p:nvPr/>
            </p:nvGrpSpPr>
            <p:grpSpPr>
              <a:xfrm>
                <a:off x="5336668" y="2770251"/>
                <a:ext cx="1515999" cy="1311783"/>
                <a:chOff x="5336668" y="2770251"/>
                <a:chExt cx="1515999" cy="1311783"/>
              </a:xfrm>
            </p:grpSpPr>
            <p:sp>
              <p:nvSpPr>
                <p:cNvPr id="34" name="Freeform 20">
                  <a:extLst>
                    <a:ext uri="{FF2B5EF4-FFF2-40B4-BE49-F238E27FC236}">
                      <a16:creationId xmlns:a16="http://schemas.microsoft.com/office/drawing/2014/main" id="{0DF0B788-5DBF-4215-9F81-F78D171A36AD}"/>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6085" tIns="23043" rIns="46085" bIns="23043" numCol="1" anchor="t" anchorCtr="0" compatLnSpc="1">
                  <a:prstTxWarp prst="textNoShape">
                    <a:avLst/>
                  </a:prstTxWarp>
                </a:bodyPr>
                <a:lstStyle/>
                <a:p>
                  <a:endParaRPr lang="en-US" dirty="0">
                    <a:sym typeface="Georgia" panose="02040502050405020303" pitchFamily="18" charset="0"/>
                  </a:endParaRPr>
                </a:p>
              </p:txBody>
            </p:sp>
            <p:sp>
              <p:nvSpPr>
                <p:cNvPr id="35" name="Freeform 21">
                  <a:extLst>
                    <a:ext uri="{FF2B5EF4-FFF2-40B4-BE49-F238E27FC236}">
                      <a16:creationId xmlns:a16="http://schemas.microsoft.com/office/drawing/2014/main" id="{21DCD7FE-7263-44D6-A510-1DC7D2BB6D30}"/>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lumMod val="100000"/>
                  </a:schemeClr>
                </a:solidFill>
                <a:ln>
                  <a:noFill/>
                </a:ln>
              </p:spPr>
              <p:txBody>
                <a:bodyPr vert="horz" wrap="square" lIns="46085" tIns="23043" rIns="46085" bIns="23043" numCol="1" anchor="t" anchorCtr="0" compatLnSpc="1">
                  <a:prstTxWarp prst="textNoShape">
                    <a:avLst/>
                  </a:prstTxWarp>
                </a:bodyPr>
                <a:lstStyle/>
                <a:p>
                  <a:endParaRPr lang="en-US" dirty="0">
                    <a:sym typeface="Georgia" panose="02040502050405020303" pitchFamily="18" charset="0"/>
                  </a:endParaRPr>
                </a:p>
              </p:txBody>
            </p:sp>
          </p:grpSp>
        </p:grpSp>
      </p:grpSp>
      <p:cxnSp>
        <p:nvCxnSpPr>
          <p:cNvPr id="30" name="Straight Connector 29">
            <a:extLst>
              <a:ext uri="{FF2B5EF4-FFF2-40B4-BE49-F238E27FC236}">
                <a16:creationId xmlns:a16="http://schemas.microsoft.com/office/drawing/2014/main" id="{1671D605-0E7B-4CB8-ADDB-7727F0C25608}"/>
              </a:ext>
              <a:ext uri="{C183D7F6-B498-43B3-948B-1728B52AA6E4}">
                <adec:decorative xmlns:adec="http://schemas.microsoft.com/office/drawing/2017/decorative" val="1"/>
              </a:ext>
            </a:extLst>
          </p:cNvPr>
          <p:cNvCxnSpPr/>
          <p:nvPr/>
        </p:nvCxnSpPr>
        <p:spPr>
          <a:xfrm>
            <a:off x="5241620" y="5254357"/>
            <a:ext cx="6405659" cy="0"/>
          </a:xfrm>
          <a:prstGeom prst="line">
            <a:avLst/>
          </a:prstGeom>
          <a:ln w="9525" cap="rnd">
            <a:solidFill>
              <a:srgbClr val="6E6F73"/>
            </a:solidFill>
            <a:prstDash val="sysDot"/>
            <a:round/>
          </a:ln>
        </p:spPr>
        <p:style>
          <a:lnRef idx="1">
            <a:schemeClr val="accent1"/>
          </a:lnRef>
          <a:fillRef idx="0">
            <a:schemeClr val="accent1"/>
          </a:fillRef>
          <a:effectRef idx="0">
            <a:schemeClr val="accent1"/>
          </a:effectRef>
          <a:fontRef idx="minor">
            <a:schemeClr val="tx1"/>
          </a:fontRef>
        </p:style>
      </p:cxnSp>
      <p:grpSp>
        <p:nvGrpSpPr>
          <p:cNvPr id="9" name="Group 8">
            <a:extLst>
              <a:ext uri="{C183D7F6-B498-43B3-948B-1728B52AA6E4}">
                <adec:decorative xmlns:adec="http://schemas.microsoft.com/office/drawing/2017/decorative" val="1"/>
              </a:ext>
            </a:extLst>
          </p:cNvPr>
          <p:cNvGrpSpPr/>
          <p:nvPr/>
        </p:nvGrpSpPr>
        <p:grpSpPr>
          <a:xfrm>
            <a:off x="4334812" y="2547177"/>
            <a:ext cx="718482" cy="718482"/>
            <a:chOff x="4334812" y="2547177"/>
            <a:chExt cx="718482" cy="718482"/>
          </a:xfrm>
        </p:grpSpPr>
        <p:sp>
          <p:nvSpPr>
            <p:cNvPr id="28" name="Oval 27">
              <a:extLst>
                <a:ext uri="{FF2B5EF4-FFF2-40B4-BE49-F238E27FC236}">
                  <a16:creationId xmlns:a16="http://schemas.microsoft.com/office/drawing/2014/main" id="{C6104A5F-9102-4A33-BB7C-ECE024033E07}"/>
                </a:ext>
              </a:extLst>
            </p:cNvPr>
            <p:cNvSpPr>
              <a:spLocks noChangeAspect="1"/>
            </p:cNvSpPr>
            <p:nvPr/>
          </p:nvSpPr>
          <p:spPr>
            <a:xfrm>
              <a:off x="4334812" y="2547177"/>
              <a:ext cx="718482" cy="71848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36" name="Group 35">
              <a:extLst>
                <a:ext uri="{FF2B5EF4-FFF2-40B4-BE49-F238E27FC236}">
                  <a16:creationId xmlns:a16="http://schemas.microsoft.com/office/drawing/2014/main" id="{1941D1EC-1D8E-4246-B890-7D3AE9D3CF2A}"/>
                </a:ext>
              </a:extLst>
            </p:cNvPr>
            <p:cNvGrpSpPr>
              <a:grpSpLocks noChangeAspect="1"/>
            </p:cNvGrpSpPr>
            <p:nvPr/>
          </p:nvGrpSpPr>
          <p:grpSpPr>
            <a:xfrm>
              <a:off x="4436513" y="2648878"/>
              <a:ext cx="515081" cy="515081"/>
              <a:chOff x="6299993" y="2600325"/>
              <a:chExt cx="1657350" cy="1657350"/>
            </a:xfrm>
          </p:grpSpPr>
          <p:sp>
            <p:nvSpPr>
              <p:cNvPr id="37" name="AutoShape 9">
                <a:extLst>
                  <a:ext uri="{FF2B5EF4-FFF2-40B4-BE49-F238E27FC236}">
                    <a16:creationId xmlns:a16="http://schemas.microsoft.com/office/drawing/2014/main" id="{EFEC6266-9CAC-443A-B0C2-BA90D3F7F86A}"/>
                  </a:ext>
                </a:extLst>
              </p:cNvPr>
              <p:cNvSpPr>
                <a:spLocks noChangeAspect="1" noChangeArrowheads="1" noTextEdit="1"/>
              </p:cNvSpPr>
              <p:nvPr/>
            </p:nvSpPr>
            <p:spPr bwMode="auto">
              <a:xfrm>
                <a:off x="6299993" y="26003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85" tIns="23043" rIns="46085" bIns="23043" numCol="1" anchor="t" anchorCtr="0" compatLnSpc="1">
                <a:prstTxWarp prst="textNoShape">
                  <a:avLst/>
                </a:prstTxWarp>
              </a:bodyPr>
              <a:lstStyle/>
              <a:p>
                <a:endParaRPr lang="en-US" dirty="0">
                  <a:sym typeface="Georgia" panose="02040502050405020303" pitchFamily="18" charset="0"/>
                </a:endParaRPr>
              </a:p>
            </p:txBody>
          </p:sp>
          <p:sp>
            <p:nvSpPr>
              <p:cNvPr id="38" name="Freeform 17">
                <a:extLst>
                  <a:ext uri="{FF2B5EF4-FFF2-40B4-BE49-F238E27FC236}">
                    <a16:creationId xmlns:a16="http://schemas.microsoft.com/office/drawing/2014/main" id="{B5D3C053-8FB8-4508-AC10-E03432EBC14D}"/>
                  </a:ext>
                </a:extLst>
              </p:cNvPr>
              <p:cNvSpPr>
                <a:spLocks/>
              </p:cNvSpPr>
              <p:nvPr/>
            </p:nvSpPr>
            <p:spPr bwMode="auto">
              <a:xfrm>
                <a:off x="6471443" y="2771775"/>
                <a:ext cx="1314451" cy="1082675"/>
              </a:xfrm>
              <a:custGeom>
                <a:avLst/>
                <a:gdLst>
                  <a:gd name="connsiteX0" fmla="*/ 589643 w 1314451"/>
                  <a:gd name="connsiteY0" fmla="*/ 765175 h 1082675"/>
                  <a:gd name="connsiteX1" fmla="*/ 602602 w 1314451"/>
                  <a:gd name="connsiteY1" fmla="*/ 811972 h 1082675"/>
                  <a:gd name="connsiteX2" fmla="*/ 514768 w 1314451"/>
                  <a:gd name="connsiteY2" fmla="*/ 917086 h 1082675"/>
                  <a:gd name="connsiteX3" fmla="*/ 233986 w 1314451"/>
                  <a:gd name="connsiteY3" fmla="*/ 1016439 h 1082675"/>
                  <a:gd name="connsiteX4" fmla="*/ 47517 w 1314451"/>
                  <a:gd name="connsiteY4" fmla="*/ 1016439 h 1082675"/>
                  <a:gd name="connsiteX5" fmla="*/ 31678 w 1314451"/>
                  <a:gd name="connsiteY5" fmla="*/ 1033718 h 1082675"/>
                  <a:gd name="connsiteX6" fmla="*/ 47517 w 1314451"/>
                  <a:gd name="connsiteY6" fmla="*/ 1050997 h 1082675"/>
                  <a:gd name="connsiteX7" fmla="*/ 233986 w 1314451"/>
                  <a:gd name="connsiteY7" fmla="*/ 1050997 h 1082675"/>
                  <a:gd name="connsiteX8" fmla="*/ 534207 w 1314451"/>
                  <a:gd name="connsiteY8" fmla="*/ 944444 h 1082675"/>
                  <a:gd name="connsiteX9" fmla="*/ 617721 w 1314451"/>
                  <a:gd name="connsiteY9" fmla="*/ 849410 h 1082675"/>
                  <a:gd name="connsiteX10" fmla="*/ 631400 w 1314451"/>
                  <a:gd name="connsiteY10" fmla="*/ 876048 h 1082675"/>
                  <a:gd name="connsiteX11" fmla="*/ 635000 w 1314451"/>
                  <a:gd name="connsiteY11" fmla="*/ 881088 h 1082675"/>
                  <a:gd name="connsiteX12" fmla="*/ 554365 w 1314451"/>
                  <a:gd name="connsiteY12" fmla="*/ 968922 h 1082675"/>
                  <a:gd name="connsiteX13" fmla="*/ 233986 w 1314451"/>
                  <a:gd name="connsiteY13" fmla="*/ 1082675 h 1082675"/>
                  <a:gd name="connsiteX14" fmla="*/ 47517 w 1314451"/>
                  <a:gd name="connsiteY14" fmla="*/ 1082675 h 1082675"/>
                  <a:gd name="connsiteX15" fmla="*/ 0 w 1314451"/>
                  <a:gd name="connsiteY15" fmla="*/ 1033718 h 1082675"/>
                  <a:gd name="connsiteX16" fmla="*/ 47517 w 1314451"/>
                  <a:gd name="connsiteY16" fmla="*/ 984761 h 1082675"/>
                  <a:gd name="connsiteX17" fmla="*/ 233986 w 1314451"/>
                  <a:gd name="connsiteY17" fmla="*/ 984761 h 1082675"/>
                  <a:gd name="connsiteX18" fmla="*/ 494609 w 1314451"/>
                  <a:gd name="connsiteY18" fmla="*/ 892607 h 1082675"/>
                  <a:gd name="connsiteX19" fmla="*/ 589643 w 1314451"/>
                  <a:gd name="connsiteY19" fmla="*/ 765175 h 1082675"/>
                  <a:gd name="connsiteX20" fmla="*/ 1031098 w 1314451"/>
                  <a:gd name="connsiteY20" fmla="*/ 0 h 1082675"/>
                  <a:gd name="connsiteX21" fmla="*/ 1064180 w 1314451"/>
                  <a:gd name="connsiteY21" fmla="*/ 13671 h 1082675"/>
                  <a:gd name="connsiteX22" fmla="*/ 1300068 w 1314451"/>
                  <a:gd name="connsiteY22" fmla="*/ 245369 h 1082675"/>
                  <a:gd name="connsiteX23" fmla="*/ 1300068 w 1314451"/>
                  <a:gd name="connsiteY23" fmla="*/ 246089 h 1082675"/>
                  <a:gd name="connsiteX24" fmla="*/ 1302225 w 1314451"/>
                  <a:gd name="connsiteY24" fmla="*/ 248247 h 1082675"/>
                  <a:gd name="connsiteX25" fmla="*/ 1303664 w 1314451"/>
                  <a:gd name="connsiteY25" fmla="*/ 249687 h 1082675"/>
                  <a:gd name="connsiteX26" fmla="*/ 1305102 w 1314451"/>
                  <a:gd name="connsiteY26" fmla="*/ 251845 h 1082675"/>
                  <a:gd name="connsiteX27" fmla="*/ 1305821 w 1314451"/>
                  <a:gd name="connsiteY27" fmla="*/ 253284 h 1082675"/>
                  <a:gd name="connsiteX28" fmla="*/ 1307979 w 1314451"/>
                  <a:gd name="connsiteY28" fmla="*/ 256882 h 1082675"/>
                  <a:gd name="connsiteX29" fmla="*/ 1308698 w 1314451"/>
                  <a:gd name="connsiteY29" fmla="*/ 257602 h 1082675"/>
                  <a:gd name="connsiteX30" fmla="*/ 1314451 w 1314451"/>
                  <a:gd name="connsiteY30" fmla="*/ 281347 h 1082675"/>
                  <a:gd name="connsiteX31" fmla="*/ 1308698 w 1314451"/>
                  <a:gd name="connsiteY31" fmla="*/ 304373 h 1082675"/>
                  <a:gd name="connsiteX32" fmla="*/ 1307979 w 1314451"/>
                  <a:gd name="connsiteY32" fmla="*/ 305812 h 1082675"/>
                  <a:gd name="connsiteX33" fmla="*/ 1305821 w 1314451"/>
                  <a:gd name="connsiteY33" fmla="*/ 308690 h 1082675"/>
                  <a:gd name="connsiteX34" fmla="*/ 1305102 w 1314451"/>
                  <a:gd name="connsiteY34" fmla="*/ 310129 h 1082675"/>
                  <a:gd name="connsiteX35" fmla="*/ 1303664 w 1314451"/>
                  <a:gd name="connsiteY35" fmla="*/ 312288 h 1082675"/>
                  <a:gd name="connsiteX36" fmla="*/ 1302225 w 1314451"/>
                  <a:gd name="connsiteY36" fmla="*/ 313727 h 1082675"/>
                  <a:gd name="connsiteX37" fmla="*/ 1300068 w 1314451"/>
                  <a:gd name="connsiteY37" fmla="*/ 315886 h 1082675"/>
                  <a:gd name="connsiteX38" fmla="*/ 1300068 w 1314451"/>
                  <a:gd name="connsiteY38" fmla="*/ 316605 h 1082675"/>
                  <a:gd name="connsiteX39" fmla="*/ 1064180 w 1314451"/>
                  <a:gd name="connsiteY39" fmla="*/ 548303 h 1082675"/>
                  <a:gd name="connsiteX40" fmla="*/ 1031098 w 1314451"/>
                  <a:gd name="connsiteY40" fmla="*/ 561975 h 1082675"/>
                  <a:gd name="connsiteX41" fmla="*/ 997297 w 1314451"/>
                  <a:gd name="connsiteY41" fmla="*/ 546864 h 1082675"/>
                  <a:gd name="connsiteX42" fmla="*/ 998736 w 1314451"/>
                  <a:gd name="connsiteY42" fmla="*/ 477787 h 1082675"/>
                  <a:gd name="connsiteX43" fmla="*/ 1149042 w 1314451"/>
                  <a:gd name="connsiteY43" fmla="*/ 330277 h 1082675"/>
                  <a:gd name="connsiteX44" fmla="*/ 1065618 w 1314451"/>
                  <a:gd name="connsiteY44" fmla="*/ 330277 h 1082675"/>
                  <a:gd name="connsiteX45" fmla="*/ 850587 w 1314451"/>
                  <a:gd name="connsiteY45" fmla="*/ 391440 h 1082675"/>
                  <a:gd name="connsiteX46" fmla="*/ 721136 w 1314451"/>
                  <a:gd name="connsiteY46" fmla="*/ 547584 h 1082675"/>
                  <a:gd name="connsiteX47" fmla="*/ 706033 w 1314451"/>
                  <a:gd name="connsiteY47" fmla="*/ 500812 h 1082675"/>
                  <a:gd name="connsiteX48" fmla="*/ 833326 w 1314451"/>
                  <a:gd name="connsiteY48" fmla="*/ 364816 h 1082675"/>
                  <a:gd name="connsiteX49" fmla="*/ 1065618 w 1314451"/>
                  <a:gd name="connsiteY49" fmla="*/ 298617 h 1082675"/>
                  <a:gd name="connsiteX50" fmla="*/ 1149042 w 1314451"/>
                  <a:gd name="connsiteY50" fmla="*/ 298617 h 1082675"/>
                  <a:gd name="connsiteX51" fmla="*/ 1177809 w 1314451"/>
                  <a:gd name="connsiteY51" fmla="*/ 318045 h 1082675"/>
                  <a:gd name="connsiteX52" fmla="*/ 1170617 w 1314451"/>
                  <a:gd name="connsiteY52" fmla="*/ 352583 h 1082675"/>
                  <a:gd name="connsiteX53" fmla="*/ 1021030 w 1314451"/>
                  <a:gd name="connsiteY53" fmla="*/ 500093 h 1082675"/>
                  <a:gd name="connsiteX54" fmla="*/ 1020311 w 1314451"/>
                  <a:gd name="connsiteY54" fmla="*/ 525277 h 1082675"/>
                  <a:gd name="connsiteX55" fmla="*/ 1031098 w 1314451"/>
                  <a:gd name="connsiteY55" fmla="*/ 530314 h 1082675"/>
                  <a:gd name="connsiteX56" fmla="*/ 1041886 w 1314451"/>
                  <a:gd name="connsiteY56" fmla="*/ 525997 h 1082675"/>
                  <a:gd name="connsiteX57" fmla="*/ 1277054 w 1314451"/>
                  <a:gd name="connsiteY57" fmla="*/ 294299 h 1082675"/>
                  <a:gd name="connsiteX58" fmla="*/ 1277774 w 1314451"/>
                  <a:gd name="connsiteY58" fmla="*/ 293580 h 1082675"/>
                  <a:gd name="connsiteX59" fmla="*/ 1278493 w 1314451"/>
                  <a:gd name="connsiteY59" fmla="*/ 293580 h 1082675"/>
                  <a:gd name="connsiteX60" fmla="*/ 1278493 w 1314451"/>
                  <a:gd name="connsiteY60" fmla="*/ 292860 h 1082675"/>
                  <a:gd name="connsiteX61" fmla="*/ 1279212 w 1314451"/>
                  <a:gd name="connsiteY61" fmla="*/ 292141 h 1082675"/>
                  <a:gd name="connsiteX62" fmla="*/ 1279212 w 1314451"/>
                  <a:gd name="connsiteY62" fmla="*/ 291421 h 1082675"/>
                  <a:gd name="connsiteX63" fmla="*/ 1279931 w 1314451"/>
                  <a:gd name="connsiteY63" fmla="*/ 290701 h 1082675"/>
                  <a:gd name="connsiteX64" fmla="*/ 1280650 w 1314451"/>
                  <a:gd name="connsiteY64" fmla="*/ 289982 h 1082675"/>
                  <a:gd name="connsiteX65" fmla="*/ 1280650 w 1314451"/>
                  <a:gd name="connsiteY65" fmla="*/ 289262 h 1082675"/>
                  <a:gd name="connsiteX66" fmla="*/ 1282808 w 1314451"/>
                  <a:gd name="connsiteY66" fmla="*/ 281347 h 1082675"/>
                  <a:gd name="connsiteX67" fmla="*/ 1280650 w 1314451"/>
                  <a:gd name="connsiteY67" fmla="*/ 272712 h 1082675"/>
                  <a:gd name="connsiteX68" fmla="*/ 1280650 w 1314451"/>
                  <a:gd name="connsiteY68" fmla="*/ 271993 h 1082675"/>
                  <a:gd name="connsiteX69" fmla="*/ 1279931 w 1314451"/>
                  <a:gd name="connsiteY69" fmla="*/ 271273 h 1082675"/>
                  <a:gd name="connsiteX70" fmla="*/ 1279212 w 1314451"/>
                  <a:gd name="connsiteY70" fmla="*/ 270554 h 1082675"/>
                  <a:gd name="connsiteX71" fmla="*/ 1279212 w 1314451"/>
                  <a:gd name="connsiteY71" fmla="*/ 269834 h 1082675"/>
                  <a:gd name="connsiteX72" fmla="*/ 1278493 w 1314451"/>
                  <a:gd name="connsiteY72" fmla="*/ 269115 h 1082675"/>
                  <a:gd name="connsiteX73" fmla="*/ 1277774 w 1314451"/>
                  <a:gd name="connsiteY73" fmla="*/ 268395 h 1082675"/>
                  <a:gd name="connsiteX74" fmla="*/ 1277054 w 1314451"/>
                  <a:gd name="connsiteY74" fmla="*/ 267676 h 1082675"/>
                  <a:gd name="connsiteX75" fmla="*/ 1041886 w 1314451"/>
                  <a:gd name="connsiteY75" fmla="*/ 35978 h 1082675"/>
                  <a:gd name="connsiteX76" fmla="*/ 1031098 w 1314451"/>
                  <a:gd name="connsiteY76" fmla="*/ 31660 h 1082675"/>
                  <a:gd name="connsiteX77" fmla="*/ 1020311 w 1314451"/>
                  <a:gd name="connsiteY77" fmla="*/ 36697 h 1082675"/>
                  <a:gd name="connsiteX78" fmla="*/ 1021030 w 1314451"/>
                  <a:gd name="connsiteY78" fmla="*/ 61882 h 1082675"/>
                  <a:gd name="connsiteX79" fmla="*/ 1170617 w 1314451"/>
                  <a:gd name="connsiteY79" fmla="*/ 209391 h 1082675"/>
                  <a:gd name="connsiteX80" fmla="*/ 1177809 w 1314451"/>
                  <a:gd name="connsiteY80" fmla="*/ 243930 h 1082675"/>
                  <a:gd name="connsiteX81" fmla="*/ 1149042 w 1314451"/>
                  <a:gd name="connsiteY81" fmla="*/ 264078 h 1082675"/>
                  <a:gd name="connsiteX82" fmla="*/ 1065618 w 1314451"/>
                  <a:gd name="connsiteY82" fmla="*/ 264078 h 1082675"/>
                  <a:gd name="connsiteX83" fmla="*/ 817505 w 1314451"/>
                  <a:gd name="connsiteY83" fmla="*/ 334594 h 1082675"/>
                  <a:gd name="connsiteX84" fmla="*/ 689492 w 1314451"/>
                  <a:gd name="connsiteY84" fmla="*/ 464115 h 1082675"/>
                  <a:gd name="connsiteX85" fmla="*/ 671513 w 1314451"/>
                  <a:gd name="connsiteY85" fmla="*/ 433174 h 1082675"/>
                  <a:gd name="connsiteX86" fmla="*/ 800245 w 1314451"/>
                  <a:gd name="connsiteY86" fmla="*/ 307971 h 1082675"/>
                  <a:gd name="connsiteX87" fmla="*/ 1065618 w 1314451"/>
                  <a:gd name="connsiteY87" fmla="*/ 232417 h 1082675"/>
                  <a:gd name="connsiteX88" fmla="*/ 1149042 w 1314451"/>
                  <a:gd name="connsiteY88" fmla="*/ 232417 h 1082675"/>
                  <a:gd name="connsiteX89" fmla="*/ 998736 w 1314451"/>
                  <a:gd name="connsiteY89" fmla="*/ 84188 h 1082675"/>
                  <a:gd name="connsiteX90" fmla="*/ 997297 w 1314451"/>
                  <a:gd name="connsiteY90" fmla="*/ 15111 h 1082675"/>
                  <a:gd name="connsiteX91" fmla="*/ 1031098 w 1314451"/>
                  <a:gd name="connsiteY9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14451" h="1082675">
                    <a:moveTo>
                      <a:pt x="589643" y="765175"/>
                    </a:moveTo>
                    <a:cubicBezTo>
                      <a:pt x="593243" y="781014"/>
                      <a:pt x="597563" y="796133"/>
                      <a:pt x="602602" y="811972"/>
                    </a:cubicBezTo>
                    <a:cubicBezTo>
                      <a:pt x="581724" y="850850"/>
                      <a:pt x="552205" y="886128"/>
                      <a:pt x="514768" y="917086"/>
                    </a:cubicBezTo>
                    <a:cubicBezTo>
                      <a:pt x="437733" y="981162"/>
                      <a:pt x="337659" y="1016439"/>
                      <a:pt x="233986" y="1016439"/>
                    </a:cubicBezTo>
                    <a:cubicBezTo>
                      <a:pt x="233986" y="1016439"/>
                      <a:pt x="233986" y="1016439"/>
                      <a:pt x="47517" y="1016439"/>
                    </a:cubicBezTo>
                    <a:cubicBezTo>
                      <a:pt x="38878" y="1016439"/>
                      <a:pt x="31678" y="1024359"/>
                      <a:pt x="31678" y="1033718"/>
                    </a:cubicBezTo>
                    <a:cubicBezTo>
                      <a:pt x="31678" y="1043798"/>
                      <a:pt x="38878" y="1050997"/>
                      <a:pt x="47517" y="1050997"/>
                    </a:cubicBezTo>
                    <a:cubicBezTo>
                      <a:pt x="47517" y="1050997"/>
                      <a:pt x="47517" y="1050997"/>
                      <a:pt x="233986" y="1050997"/>
                    </a:cubicBezTo>
                    <a:cubicBezTo>
                      <a:pt x="344859" y="1050997"/>
                      <a:pt x="451412" y="1013559"/>
                      <a:pt x="534207" y="944444"/>
                    </a:cubicBezTo>
                    <a:cubicBezTo>
                      <a:pt x="568044" y="916366"/>
                      <a:pt x="596123" y="883968"/>
                      <a:pt x="617721" y="849410"/>
                    </a:cubicBezTo>
                    <a:cubicBezTo>
                      <a:pt x="622041" y="858049"/>
                      <a:pt x="627081" y="867409"/>
                      <a:pt x="631400" y="876048"/>
                    </a:cubicBezTo>
                    <a:cubicBezTo>
                      <a:pt x="632840" y="877488"/>
                      <a:pt x="633560" y="879648"/>
                      <a:pt x="635000" y="881088"/>
                    </a:cubicBezTo>
                    <a:cubicBezTo>
                      <a:pt x="612682" y="913486"/>
                      <a:pt x="586043" y="942284"/>
                      <a:pt x="554365" y="968922"/>
                    </a:cubicBezTo>
                    <a:cubicBezTo>
                      <a:pt x="465811" y="1042358"/>
                      <a:pt x="352058" y="1082675"/>
                      <a:pt x="233986" y="1082675"/>
                    </a:cubicBezTo>
                    <a:cubicBezTo>
                      <a:pt x="233986" y="1082675"/>
                      <a:pt x="233986" y="1082675"/>
                      <a:pt x="47517" y="1082675"/>
                    </a:cubicBezTo>
                    <a:cubicBezTo>
                      <a:pt x="21599" y="1082675"/>
                      <a:pt x="0" y="1061077"/>
                      <a:pt x="0" y="1033718"/>
                    </a:cubicBezTo>
                    <a:cubicBezTo>
                      <a:pt x="0" y="1007080"/>
                      <a:pt x="21599" y="984761"/>
                      <a:pt x="47517" y="984761"/>
                    </a:cubicBezTo>
                    <a:cubicBezTo>
                      <a:pt x="47517" y="984761"/>
                      <a:pt x="47517" y="984761"/>
                      <a:pt x="233986" y="984761"/>
                    </a:cubicBezTo>
                    <a:cubicBezTo>
                      <a:pt x="330459" y="984761"/>
                      <a:pt x="423334" y="952363"/>
                      <a:pt x="494609" y="892607"/>
                    </a:cubicBezTo>
                    <a:cubicBezTo>
                      <a:pt x="539246" y="855889"/>
                      <a:pt x="570924" y="813412"/>
                      <a:pt x="589643" y="765175"/>
                    </a:cubicBezTo>
                    <a:close/>
                    <a:moveTo>
                      <a:pt x="1031098" y="0"/>
                    </a:moveTo>
                    <a:cubicBezTo>
                      <a:pt x="1043324" y="0"/>
                      <a:pt x="1054831" y="4317"/>
                      <a:pt x="1064180" y="13671"/>
                    </a:cubicBezTo>
                    <a:cubicBezTo>
                      <a:pt x="1064180" y="13671"/>
                      <a:pt x="1064180" y="13671"/>
                      <a:pt x="1300068" y="245369"/>
                    </a:cubicBezTo>
                    <a:cubicBezTo>
                      <a:pt x="1300068" y="246089"/>
                      <a:pt x="1300068" y="246089"/>
                      <a:pt x="1300068" y="246089"/>
                    </a:cubicBezTo>
                    <a:cubicBezTo>
                      <a:pt x="1300787" y="246808"/>
                      <a:pt x="1301506" y="247528"/>
                      <a:pt x="1302225" y="248247"/>
                    </a:cubicBezTo>
                    <a:cubicBezTo>
                      <a:pt x="1302225" y="248967"/>
                      <a:pt x="1302944" y="248967"/>
                      <a:pt x="1303664" y="249687"/>
                    </a:cubicBezTo>
                    <a:cubicBezTo>
                      <a:pt x="1303664" y="250406"/>
                      <a:pt x="1304383" y="251126"/>
                      <a:pt x="1305102" y="251845"/>
                    </a:cubicBezTo>
                    <a:cubicBezTo>
                      <a:pt x="1305102" y="252565"/>
                      <a:pt x="1305821" y="253284"/>
                      <a:pt x="1305821" y="253284"/>
                    </a:cubicBezTo>
                    <a:cubicBezTo>
                      <a:pt x="1306540" y="254723"/>
                      <a:pt x="1307260" y="255443"/>
                      <a:pt x="1307979" y="256882"/>
                    </a:cubicBezTo>
                    <a:cubicBezTo>
                      <a:pt x="1307979" y="256882"/>
                      <a:pt x="1308698" y="256882"/>
                      <a:pt x="1308698" y="257602"/>
                    </a:cubicBezTo>
                    <a:cubicBezTo>
                      <a:pt x="1312294" y="264797"/>
                      <a:pt x="1314451" y="272712"/>
                      <a:pt x="1314451" y="281347"/>
                    </a:cubicBezTo>
                    <a:cubicBezTo>
                      <a:pt x="1314451" y="289982"/>
                      <a:pt x="1312294" y="297897"/>
                      <a:pt x="1308698" y="304373"/>
                    </a:cubicBezTo>
                    <a:cubicBezTo>
                      <a:pt x="1308698" y="305093"/>
                      <a:pt x="1307979" y="305093"/>
                      <a:pt x="1307979" y="305812"/>
                    </a:cubicBezTo>
                    <a:cubicBezTo>
                      <a:pt x="1307260" y="306532"/>
                      <a:pt x="1306540" y="307971"/>
                      <a:pt x="1305821" y="308690"/>
                    </a:cubicBezTo>
                    <a:cubicBezTo>
                      <a:pt x="1305821" y="309410"/>
                      <a:pt x="1305102" y="309410"/>
                      <a:pt x="1305102" y="310129"/>
                    </a:cubicBezTo>
                    <a:cubicBezTo>
                      <a:pt x="1304383" y="310849"/>
                      <a:pt x="1303664" y="311569"/>
                      <a:pt x="1303664" y="312288"/>
                    </a:cubicBezTo>
                    <a:cubicBezTo>
                      <a:pt x="1302944" y="313008"/>
                      <a:pt x="1302225" y="313727"/>
                      <a:pt x="1302225" y="313727"/>
                    </a:cubicBezTo>
                    <a:cubicBezTo>
                      <a:pt x="1301506" y="314447"/>
                      <a:pt x="1300787" y="315166"/>
                      <a:pt x="1300068" y="315886"/>
                    </a:cubicBezTo>
                    <a:cubicBezTo>
                      <a:pt x="1300068" y="315886"/>
                      <a:pt x="1300068" y="316605"/>
                      <a:pt x="1300068" y="316605"/>
                    </a:cubicBezTo>
                    <a:cubicBezTo>
                      <a:pt x="1300068" y="316605"/>
                      <a:pt x="1300068" y="316605"/>
                      <a:pt x="1064180" y="548303"/>
                    </a:cubicBezTo>
                    <a:cubicBezTo>
                      <a:pt x="1054831" y="557657"/>
                      <a:pt x="1043324" y="561975"/>
                      <a:pt x="1031098" y="561975"/>
                    </a:cubicBezTo>
                    <a:cubicBezTo>
                      <a:pt x="1018872" y="561975"/>
                      <a:pt x="1006646" y="556938"/>
                      <a:pt x="997297" y="546864"/>
                    </a:cubicBezTo>
                    <a:cubicBezTo>
                      <a:pt x="979318" y="527436"/>
                      <a:pt x="980037" y="496495"/>
                      <a:pt x="998736" y="477787"/>
                    </a:cubicBezTo>
                    <a:cubicBezTo>
                      <a:pt x="998736" y="477787"/>
                      <a:pt x="998736" y="477787"/>
                      <a:pt x="1149042" y="330277"/>
                    </a:cubicBezTo>
                    <a:cubicBezTo>
                      <a:pt x="1149042" y="330277"/>
                      <a:pt x="1149042" y="330277"/>
                      <a:pt x="1065618" y="330277"/>
                    </a:cubicBezTo>
                    <a:cubicBezTo>
                      <a:pt x="987948" y="330277"/>
                      <a:pt x="913154" y="351144"/>
                      <a:pt x="850587" y="391440"/>
                    </a:cubicBezTo>
                    <a:cubicBezTo>
                      <a:pt x="785861" y="432454"/>
                      <a:pt x="742711" y="484263"/>
                      <a:pt x="721136" y="547584"/>
                    </a:cubicBezTo>
                    <a:cubicBezTo>
                      <a:pt x="716821" y="531753"/>
                      <a:pt x="711787" y="515923"/>
                      <a:pt x="706033" y="500812"/>
                    </a:cubicBezTo>
                    <a:cubicBezTo>
                      <a:pt x="732643" y="447565"/>
                      <a:pt x="775074" y="401513"/>
                      <a:pt x="833326" y="364816"/>
                    </a:cubicBezTo>
                    <a:cubicBezTo>
                      <a:pt x="901648" y="320923"/>
                      <a:pt x="981476" y="298617"/>
                      <a:pt x="1065618" y="298617"/>
                    </a:cubicBezTo>
                    <a:cubicBezTo>
                      <a:pt x="1065618" y="298617"/>
                      <a:pt x="1065618" y="298617"/>
                      <a:pt x="1149042" y="298617"/>
                    </a:cubicBezTo>
                    <a:cubicBezTo>
                      <a:pt x="1161268" y="298617"/>
                      <a:pt x="1173494" y="305812"/>
                      <a:pt x="1177809" y="318045"/>
                    </a:cubicBezTo>
                    <a:cubicBezTo>
                      <a:pt x="1182843" y="329558"/>
                      <a:pt x="1179966" y="343229"/>
                      <a:pt x="1170617" y="352583"/>
                    </a:cubicBezTo>
                    <a:cubicBezTo>
                      <a:pt x="1170617" y="352583"/>
                      <a:pt x="1170617" y="352583"/>
                      <a:pt x="1021030" y="500093"/>
                    </a:cubicBezTo>
                    <a:cubicBezTo>
                      <a:pt x="1013838" y="507288"/>
                      <a:pt x="1013838" y="518801"/>
                      <a:pt x="1020311" y="525277"/>
                    </a:cubicBezTo>
                    <a:cubicBezTo>
                      <a:pt x="1023187" y="528875"/>
                      <a:pt x="1027502" y="530314"/>
                      <a:pt x="1031098" y="530314"/>
                    </a:cubicBezTo>
                    <a:cubicBezTo>
                      <a:pt x="1033975" y="530314"/>
                      <a:pt x="1038290" y="529595"/>
                      <a:pt x="1041886" y="525997"/>
                    </a:cubicBezTo>
                    <a:cubicBezTo>
                      <a:pt x="1041886" y="525997"/>
                      <a:pt x="1041886" y="525997"/>
                      <a:pt x="1277054" y="294299"/>
                    </a:cubicBezTo>
                    <a:cubicBezTo>
                      <a:pt x="1277054" y="294299"/>
                      <a:pt x="1277054" y="294299"/>
                      <a:pt x="1277774" y="293580"/>
                    </a:cubicBezTo>
                    <a:cubicBezTo>
                      <a:pt x="1277774" y="293580"/>
                      <a:pt x="1277774" y="293580"/>
                      <a:pt x="1278493" y="293580"/>
                    </a:cubicBezTo>
                    <a:cubicBezTo>
                      <a:pt x="1278493" y="293580"/>
                      <a:pt x="1278493" y="293580"/>
                      <a:pt x="1278493" y="292860"/>
                    </a:cubicBezTo>
                    <a:cubicBezTo>
                      <a:pt x="1278493" y="292860"/>
                      <a:pt x="1278493" y="292860"/>
                      <a:pt x="1279212" y="292141"/>
                    </a:cubicBezTo>
                    <a:cubicBezTo>
                      <a:pt x="1279212" y="292141"/>
                      <a:pt x="1279212" y="292141"/>
                      <a:pt x="1279212" y="291421"/>
                    </a:cubicBezTo>
                    <a:cubicBezTo>
                      <a:pt x="1279931" y="291421"/>
                      <a:pt x="1279931" y="291421"/>
                      <a:pt x="1279931" y="290701"/>
                    </a:cubicBezTo>
                    <a:cubicBezTo>
                      <a:pt x="1279931" y="290701"/>
                      <a:pt x="1279931" y="290701"/>
                      <a:pt x="1280650" y="289982"/>
                    </a:cubicBezTo>
                    <a:cubicBezTo>
                      <a:pt x="1280650" y="289982"/>
                      <a:pt x="1280650" y="289262"/>
                      <a:pt x="1280650" y="289262"/>
                    </a:cubicBezTo>
                    <a:cubicBezTo>
                      <a:pt x="1282089" y="286384"/>
                      <a:pt x="1282808" y="284225"/>
                      <a:pt x="1282808" y="281347"/>
                    </a:cubicBezTo>
                    <a:cubicBezTo>
                      <a:pt x="1282808" y="278469"/>
                      <a:pt x="1282089" y="275591"/>
                      <a:pt x="1280650" y="272712"/>
                    </a:cubicBezTo>
                    <a:cubicBezTo>
                      <a:pt x="1280650" y="272712"/>
                      <a:pt x="1280650" y="271993"/>
                      <a:pt x="1280650" y="271993"/>
                    </a:cubicBezTo>
                    <a:cubicBezTo>
                      <a:pt x="1279931" y="271993"/>
                      <a:pt x="1279931" y="271273"/>
                      <a:pt x="1279931" y="271273"/>
                    </a:cubicBezTo>
                    <a:cubicBezTo>
                      <a:pt x="1279931" y="271273"/>
                      <a:pt x="1279931" y="270554"/>
                      <a:pt x="1279212" y="270554"/>
                    </a:cubicBezTo>
                    <a:cubicBezTo>
                      <a:pt x="1279212" y="269834"/>
                      <a:pt x="1279212" y="269834"/>
                      <a:pt x="1279212" y="269834"/>
                    </a:cubicBezTo>
                    <a:cubicBezTo>
                      <a:pt x="1279212" y="269834"/>
                      <a:pt x="1279212" y="269834"/>
                      <a:pt x="1278493" y="269115"/>
                    </a:cubicBezTo>
                    <a:cubicBezTo>
                      <a:pt x="1277774" y="268395"/>
                      <a:pt x="1277774" y="268395"/>
                      <a:pt x="1277774" y="268395"/>
                    </a:cubicBezTo>
                    <a:cubicBezTo>
                      <a:pt x="1277054" y="268395"/>
                      <a:pt x="1277054" y="267676"/>
                      <a:pt x="1277054" y="267676"/>
                    </a:cubicBezTo>
                    <a:cubicBezTo>
                      <a:pt x="1277054" y="267676"/>
                      <a:pt x="1277054" y="267676"/>
                      <a:pt x="1041886" y="35978"/>
                    </a:cubicBezTo>
                    <a:cubicBezTo>
                      <a:pt x="1038290" y="32380"/>
                      <a:pt x="1033975" y="31660"/>
                      <a:pt x="1031098" y="31660"/>
                    </a:cubicBezTo>
                    <a:cubicBezTo>
                      <a:pt x="1027502" y="31660"/>
                      <a:pt x="1023187" y="33100"/>
                      <a:pt x="1020311" y="36697"/>
                    </a:cubicBezTo>
                    <a:cubicBezTo>
                      <a:pt x="1013838" y="43893"/>
                      <a:pt x="1013838" y="55406"/>
                      <a:pt x="1021030" y="61882"/>
                    </a:cubicBezTo>
                    <a:cubicBezTo>
                      <a:pt x="1021030" y="61882"/>
                      <a:pt x="1021030" y="61882"/>
                      <a:pt x="1170617" y="209391"/>
                    </a:cubicBezTo>
                    <a:cubicBezTo>
                      <a:pt x="1179966" y="218746"/>
                      <a:pt x="1182843" y="232417"/>
                      <a:pt x="1177809" y="243930"/>
                    </a:cubicBezTo>
                    <a:cubicBezTo>
                      <a:pt x="1173494" y="256163"/>
                      <a:pt x="1161268" y="264078"/>
                      <a:pt x="1149042" y="264078"/>
                    </a:cubicBezTo>
                    <a:cubicBezTo>
                      <a:pt x="1149042" y="264078"/>
                      <a:pt x="1149042" y="264078"/>
                      <a:pt x="1065618" y="264078"/>
                    </a:cubicBezTo>
                    <a:cubicBezTo>
                      <a:pt x="976441" y="264078"/>
                      <a:pt x="890141" y="288543"/>
                      <a:pt x="817505" y="334594"/>
                    </a:cubicBezTo>
                    <a:cubicBezTo>
                      <a:pt x="762129" y="369853"/>
                      <a:pt x="718978" y="413746"/>
                      <a:pt x="689492" y="464115"/>
                    </a:cubicBezTo>
                    <a:cubicBezTo>
                      <a:pt x="683739" y="454041"/>
                      <a:pt x="677986" y="443248"/>
                      <a:pt x="671513" y="433174"/>
                    </a:cubicBezTo>
                    <a:cubicBezTo>
                      <a:pt x="703157" y="384964"/>
                      <a:pt x="746307" y="342510"/>
                      <a:pt x="800245" y="307971"/>
                    </a:cubicBezTo>
                    <a:cubicBezTo>
                      <a:pt x="878634" y="258321"/>
                      <a:pt x="969969" y="232417"/>
                      <a:pt x="1065618" y="232417"/>
                    </a:cubicBezTo>
                    <a:cubicBezTo>
                      <a:pt x="1065618" y="232417"/>
                      <a:pt x="1065618" y="232417"/>
                      <a:pt x="1149042" y="232417"/>
                    </a:cubicBezTo>
                    <a:cubicBezTo>
                      <a:pt x="1149042" y="232417"/>
                      <a:pt x="1149042" y="232417"/>
                      <a:pt x="998736" y="84188"/>
                    </a:cubicBezTo>
                    <a:cubicBezTo>
                      <a:pt x="980037" y="65480"/>
                      <a:pt x="979318" y="34539"/>
                      <a:pt x="997297" y="15111"/>
                    </a:cubicBezTo>
                    <a:cubicBezTo>
                      <a:pt x="1006646" y="5037"/>
                      <a:pt x="1018872" y="0"/>
                      <a:pt x="1031098" y="0"/>
                    </a:cubicBezTo>
                    <a:close/>
                  </a:path>
                </a:pathLst>
              </a:custGeom>
              <a:solidFill>
                <a:schemeClr val="accent1">
                  <a:lumMod val="100000"/>
                </a:schemeClr>
              </a:solidFill>
              <a:ln>
                <a:noFill/>
              </a:ln>
            </p:spPr>
            <p:txBody>
              <a:bodyPr vert="horz" wrap="square" lIns="46085" tIns="23043" rIns="46085" bIns="23043" numCol="1" anchor="t" anchorCtr="0" compatLnSpc="1">
                <a:prstTxWarp prst="textNoShape">
                  <a:avLst/>
                </a:prstTxWarp>
                <a:noAutofit/>
              </a:bodyPr>
              <a:lstStyle/>
              <a:p>
                <a:endParaRPr lang="en-US" dirty="0">
                  <a:sym typeface="Georgia" panose="02040502050405020303" pitchFamily="18" charset="0"/>
                </a:endParaRPr>
              </a:p>
            </p:txBody>
          </p:sp>
          <p:sp>
            <p:nvSpPr>
              <p:cNvPr id="39" name="Freeform 13">
                <a:extLst>
                  <a:ext uri="{FF2B5EF4-FFF2-40B4-BE49-F238E27FC236}">
                    <a16:creationId xmlns:a16="http://schemas.microsoft.com/office/drawing/2014/main" id="{A81E4829-7CB3-469C-8902-02F58859FF10}"/>
                  </a:ext>
                </a:extLst>
              </p:cNvPr>
              <p:cNvSpPr>
                <a:spLocks/>
              </p:cNvSpPr>
              <p:nvPr/>
            </p:nvSpPr>
            <p:spPr bwMode="auto">
              <a:xfrm>
                <a:off x="6471443" y="3005138"/>
                <a:ext cx="1314450" cy="1082675"/>
              </a:xfrm>
              <a:custGeom>
                <a:avLst/>
                <a:gdLst>
                  <a:gd name="T0" fmla="*/ 1820 w 1828"/>
                  <a:gd name="T1" fmla="*/ 1082 h 1505"/>
                  <a:gd name="T2" fmla="*/ 1819 w 1828"/>
                  <a:gd name="T3" fmla="*/ 1080 h 1505"/>
                  <a:gd name="T4" fmla="*/ 1816 w 1828"/>
                  <a:gd name="T5" fmla="*/ 1076 h 1505"/>
                  <a:gd name="T6" fmla="*/ 1815 w 1828"/>
                  <a:gd name="T7" fmla="*/ 1074 h 1505"/>
                  <a:gd name="T8" fmla="*/ 1813 w 1828"/>
                  <a:gd name="T9" fmla="*/ 1071 h 1505"/>
                  <a:gd name="T10" fmla="*/ 1811 w 1828"/>
                  <a:gd name="T11" fmla="*/ 1069 h 1505"/>
                  <a:gd name="T12" fmla="*/ 1808 w 1828"/>
                  <a:gd name="T13" fmla="*/ 1066 h 1505"/>
                  <a:gd name="T14" fmla="*/ 1808 w 1828"/>
                  <a:gd name="T15" fmla="*/ 1065 h 1505"/>
                  <a:gd name="T16" fmla="*/ 1480 w 1828"/>
                  <a:gd name="T17" fmla="*/ 743 h 1505"/>
                  <a:gd name="T18" fmla="*/ 1434 w 1828"/>
                  <a:gd name="T19" fmla="*/ 724 h 1505"/>
                  <a:gd name="T20" fmla="*/ 1387 w 1828"/>
                  <a:gd name="T21" fmla="*/ 745 h 1505"/>
                  <a:gd name="T22" fmla="*/ 1389 w 1828"/>
                  <a:gd name="T23" fmla="*/ 841 h 1505"/>
                  <a:gd name="T24" fmla="*/ 1598 w 1828"/>
                  <a:gd name="T25" fmla="*/ 1046 h 1505"/>
                  <a:gd name="T26" fmla="*/ 1482 w 1828"/>
                  <a:gd name="T27" fmla="*/ 1046 h 1505"/>
                  <a:gd name="T28" fmla="*/ 1183 w 1828"/>
                  <a:gd name="T29" fmla="*/ 961 h 1505"/>
                  <a:gd name="T30" fmla="*/ 980 w 1828"/>
                  <a:gd name="T31" fmla="*/ 602 h 1505"/>
                  <a:gd name="T32" fmla="*/ 980 w 1828"/>
                  <a:gd name="T33" fmla="*/ 591 h 1505"/>
                  <a:gd name="T34" fmla="*/ 957 w 1828"/>
                  <a:gd name="T35" fmla="*/ 436 h 1505"/>
                  <a:gd name="T36" fmla="*/ 933 w 1828"/>
                  <a:gd name="T37" fmla="*/ 372 h 1505"/>
                  <a:gd name="T38" fmla="*/ 908 w 1828"/>
                  <a:gd name="T39" fmla="*/ 322 h 1505"/>
                  <a:gd name="T40" fmla="*/ 770 w 1828"/>
                  <a:gd name="T41" fmla="*/ 158 h 1505"/>
                  <a:gd name="T42" fmla="*/ 325 w 1828"/>
                  <a:gd name="T43" fmla="*/ 0 h 1505"/>
                  <a:gd name="T44" fmla="*/ 66 w 1828"/>
                  <a:gd name="T45" fmla="*/ 0 h 1505"/>
                  <a:gd name="T46" fmla="*/ 0 w 1828"/>
                  <a:gd name="T47" fmla="*/ 68 h 1505"/>
                  <a:gd name="T48" fmla="*/ 66 w 1828"/>
                  <a:gd name="T49" fmla="*/ 136 h 1505"/>
                  <a:gd name="T50" fmla="*/ 325 w 1828"/>
                  <a:gd name="T51" fmla="*/ 136 h 1505"/>
                  <a:gd name="T52" fmla="*/ 687 w 1828"/>
                  <a:gd name="T53" fmla="*/ 264 h 1505"/>
                  <a:gd name="T54" fmla="*/ 848 w 1828"/>
                  <a:gd name="T55" fmla="*/ 591 h 1505"/>
                  <a:gd name="T56" fmla="*/ 848 w 1828"/>
                  <a:gd name="T57" fmla="*/ 602 h 1505"/>
                  <a:gd name="T58" fmla="*/ 865 w 1828"/>
                  <a:gd name="T59" fmla="*/ 744 h 1505"/>
                  <a:gd name="T60" fmla="*/ 885 w 1828"/>
                  <a:gd name="T61" fmla="*/ 809 h 1505"/>
                  <a:gd name="T62" fmla="*/ 908 w 1828"/>
                  <a:gd name="T63" fmla="*/ 860 h 1505"/>
                  <a:gd name="T64" fmla="*/ 1113 w 1828"/>
                  <a:gd name="T65" fmla="*/ 1077 h 1505"/>
                  <a:gd name="T66" fmla="*/ 1482 w 1828"/>
                  <a:gd name="T67" fmla="*/ 1182 h 1505"/>
                  <a:gd name="T68" fmla="*/ 1598 w 1828"/>
                  <a:gd name="T69" fmla="*/ 1182 h 1505"/>
                  <a:gd name="T70" fmla="*/ 1389 w 1828"/>
                  <a:gd name="T71" fmla="*/ 1388 h 1505"/>
                  <a:gd name="T72" fmla="*/ 1387 w 1828"/>
                  <a:gd name="T73" fmla="*/ 1484 h 1505"/>
                  <a:gd name="T74" fmla="*/ 1434 w 1828"/>
                  <a:gd name="T75" fmla="*/ 1505 h 1505"/>
                  <a:gd name="T76" fmla="*/ 1480 w 1828"/>
                  <a:gd name="T77" fmla="*/ 1486 h 1505"/>
                  <a:gd name="T78" fmla="*/ 1808 w 1828"/>
                  <a:gd name="T79" fmla="*/ 1164 h 1505"/>
                  <a:gd name="T80" fmla="*/ 1808 w 1828"/>
                  <a:gd name="T81" fmla="*/ 1163 h 1505"/>
                  <a:gd name="T82" fmla="*/ 1811 w 1828"/>
                  <a:gd name="T83" fmla="*/ 1160 h 1505"/>
                  <a:gd name="T84" fmla="*/ 1813 w 1828"/>
                  <a:gd name="T85" fmla="*/ 1158 h 1505"/>
                  <a:gd name="T86" fmla="*/ 1815 w 1828"/>
                  <a:gd name="T87" fmla="*/ 1155 h 1505"/>
                  <a:gd name="T88" fmla="*/ 1816 w 1828"/>
                  <a:gd name="T89" fmla="*/ 1153 h 1505"/>
                  <a:gd name="T90" fmla="*/ 1819 w 1828"/>
                  <a:gd name="T91" fmla="*/ 1148 h 1505"/>
                  <a:gd name="T92" fmla="*/ 1820 w 1828"/>
                  <a:gd name="T93" fmla="*/ 1147 h 1505"/>
                  <a:gd name="T94" fmla="*/ 1828 w 1828"/>
                  <a:gd name="T95" fmla="*/ 1114 h 1505"/>
                  <a:gd name="T96" fmla="*/ 1820 w 1828"/>
                  <a:gd name="T97" fmla="*/ 108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8" h="1505">
                    <a:moveTo>
                      <a:pt x="1820" y="1082"/>
                    </a:moveTo>
                    <a:cubicBezTo>
                      <a:pt x="1820" y="1081"/>
                      <a:pt x="1819" y="1081"/>
                      <a:pt x="1819" y="1080"/>
                    </a:cubicBezTo>
                    <a:cubicBezTo>
                      <a:pt x="1818" y="1079"/>
                      <a:pt x="1817" y="1077"/>
                      <a:pt x="1816" y="1076"/>
                    </a:cubicBezTo>
                    <a:cubicBezTo>
                      <a:pt x="1816" y="1075"/>
                      <a:pt x="1815" y="1075"/>
                      <a:pt x="1815" y="1074"/>
                    </a:cubicBezTo>
                    <a:cubicBezTo>
                      <a:pt x="1814" y="1073"/>
                      <a:pt x="1813" y="1072"/>
                      <a:pt x="1813" y="1071"/>
                    </a:cubicBezTo>
                    <a:cubicBezTo>
                      <a:pt x="1812" y="1070"/>
                      <a:pt x="1811" y="1069"/>
                      <a:pt x="1811" y="1069"/>
                    </a:cubicBezTo>
                    <a:cubicBezTo>
                      <a:pt x="1810" y="1068"/>
                      <a:pt x="1809" y="1067"/>
                      <a:pt x="1808" y="1066"/>
                    </a:cubicBezTo>
                    <a:cubicBezTo>
                      <a:pt x="1808" y="1066"/>
                      <a:pt x="1808" y="1065"/>
                      <a:pt x="1808" y="1065"/>
                    </a:cubicBezTo>
                    <a:cubicBezTo>
                      <a:pt x="1480" y="743"/>
                      <a:pt x="1480" y="743"/>
                      <a:pt x="1480" y="743"/>
                    </a:cubicBezTo>
                    <a:cubicBezTo>
                      <a:pt x="1467" y="730"/>
                      <a:pt x="1451" y="724"/>
                      <a:pt x="1434" y="724"/>
                    </a:cubicBezTo>
                    <a:cubicBezTo>
                      <a:pt x="1417" y="724"/>
                      <a:pt x="1400" y="731"/>
                      <a:pt x="1387" y="745"/>
                    </a:cubicBezTo>
                    <a:cubicBezTo>
                      <a:pt x="1362" y="772"/>
                      <a:pt x="1363" y="815"/>
                      <a:pt x="1389" y="841"/>
                    </a:cubicBezTo>
                    <a:cubicBezTo>
                      <a:pt x="1598" y="1046"/>
                      <a:pt x="1598" y="1046"/>
                      <a:pt x="1598" y="1046"/>
                    </a:cubicBezTo>
                    <a:cubicBezTo>
                      <a:pt x="1482" y="1046"/>
                      <a:pt x="1482" y="1046"/>
                      <a:pt x="1482" y="1046"/>
                    </a:cubicBezTo>
                    <a:cubicBezTo>
                      <a:pt x="1374" y="1046"/>
                      <a:pt x="1270" y="1017"/>
                      <a:pt x="1183" y="961"/>
                    </a:cubicBezTo>
                    <a:cubicBezTo>
                      <a:pt x="1048" y="876"/>
                      <a:pt x="980" y="755"/>
                      <a:pt x="980" y="602"/>
                    </a:cubicBezTo>
                    <a:cubicBezTo>
                      <a:pt x="980" y="598"/>
                      <a:pt x="980" y="595"/>
                      <a:pt x="980" y="591"/>
                    </a:cubicBezTo>
                    <a:cubicBezTo>
                      <a:pt x="979" y="537"/>
                      <a:pt x="971" y="485"/>
                      <a:pt x="957" y="436"/>
                    </a:cubicBezTo>
                    <a:cubicBezTo>
                      <a:pt x="950" y="414"/>
                      <a:pt x="942" y="393"/>
                      <a:pt x="933" y="372"/>
                    </a:cubicBezTo>
                    <a:cubicBezTo>
                      <a:pt x="926" y="355"/>
                      <a:pt x="918" y="339"/>
                      <a:pt x="908" y="322"/>
                    </a:cubicBezTo>
                    <a:cubicBezTo>
                      <a:pt x="874" y="261"/>
                      <a:pt x="828" y="206"/>
                      <a:pt x="770" y="158"/>
                    </a:cubicBezTo>
                    <a:cubicBezTo>
                      <a:pt x="647" y="56"/>
                      <a:pt x="489" y="0"/>
                      <a:pt x="325" y="0"/>
                    </a:cubicBezTo>
                    <a:cubicBezTo>
                      <a:pt x="66" y="0"/>
                      <a:pt x="66" y="0"/>
                      <a:pt x="66" y="0"/>
                    </a:cubicBezTo>
                    <a:cubicBezTo>
                      <a:pt x="30" y="0"/>
                      <a:pt x="0" y="30"/>
                      <a:pt x="0" y="68"/>
                    </a:cubicBezTo>
                    <a:cubicBezTo>
                      <a:pt x="0" y="105"/>
                      <a:pt x="30" y="136"/>
                      <a:pt x="66" y="136"/>
                    </a:cubicBezTo>
                    <a:cubicBezTo>
                      <a:pt x="325" y="136"/>
                      <a:pt x="325" y="136"/>
                      <a:pt x="325" y="136"/>
                    </a:cubicBezTo>
                    <a:cubicBezTo>
                      <a:pt x="459" y="136"/>
                      <a:pt x="588" y="181"/>
                      <a:pt x="687" y="264"/>
                    </a:cubicBezTo>
                    <a:cubicBezTo>
                      <a:pt x="791" y="350"/>
                      <a:pt x="845" y="460"/>
                      <a:pt x="848" y="591"/>
                    </a:cubicBezTo>
                    <a:cubicBezTo>
                      <a:pt x="848" y="595"/>
                      <a:pt x="848" y="598"/>
                      <a:pt x="848" y="602"/>
                    </a:cubicBezTo>
                    <a:cubicBezTo>
                      <a:pt x="848" y="652"/>
                      <a:pt x="854" y="699"/>
                      <a:pt x="865" y="744"/>
                    </a:cubicBezTo>
                    <a:cubicBezTo>
                      <a:pt x="870" y="766"/>
                      <a:pt x="877" y="788"/>
                      <a:pt x="885" y="809"/>
                    </a:cubicBezTo>
                    <a:cubicBezTo>
                      <a:pt x="892" y="826"/>
                      <a:pt x="900" y="843"/>
                      <a:pt x="908" y="860"/>
                    </a:cubicBezTo>
                    <a:cubicBezTo>
                      <a:pt x="953" y="945"/>
                      <a:pt x="1022" y="1019"/>
                      <a:pt x="1113" y="1077"/>
                    </a:cubicBezTo>
                    <a:cubicBezTo>
                      <a:pt x="1222" y="1146"/>
                      <a:pt x="1349" y="1182"/>
                      <a:pt x="1482" y="1182"/>
                    </a:cubicBezTo>
                    <a:cubicBezTo>
                      <a:pt x="1598" y="1182"/>
                      <a:pt x="1598" y="1182"/>
                      <a:pt x="1598" y="1182"/>
                    </a:cubicBezTo>
                    <a:cubicBezTo>
                      <a:pt x="1389" y="1388"/>
                      <a:pt x="1389" y="1388"/>
                      <a:pt x="1389" y="1388"/>
                    </a:cubicBezTo>
                    <a:cubicBezTo>
                      <a:pt x="1363" y="1414"/>
                      <a:pt x="1362" y="1457"/>
                      <a:pt x="1387" y="1484"/>
                    </a:cubicBezTo>
                    <a:cubicBezTo>
                      <a:pt x="1400" y="1498"/>
                      <a:pt x="1417" y="1505"/>
                      <a:pt x="1434" y="1505"/>
                    </a:cubicBezTo>
                    <a:cubicBezTo>
                      <a:pt x="1451" y="1505"/>
                      <a:pt x="1467" y="1499"/>
                      <a:pt x="1480" y="1486"/>
                    </a:cubicBezTo>
                    <a:cubicBezTo>
                      <a:pt x="1808" y="1164"/>
                      <a:pt x="1808" y="1164"/>
                      <a:pt x="1808" y="1164"/>
                    </a:cubicBezTo>
                    <a:cubicBezTo>
                      <a:pt x="1808" y="1163"/>
                      <a:pt x="1808" y="1163"/>
                      <a:pt x="1808" y="1163"/>
                    </a:cubicBezTo>
                    <a:cubicBezTo>
                      <a:pt x="1809" y="1162"/>
                      <a:pt x="1810" y="1161"/>
                      <a:pt x="1811" y="1160"/>
                    </a:cubicBezTo>
                    <a:cubicBezTo>
                      <a:pt x="1811" y="1159"/>
                      <a:pt x="1812" y="1159"/>
                      <a:pt x="1813" y="1158"/>
                    </a:cubicBezTo>
                    <a:cubicBezTo>
                      <a:pt x="1813" y="1157"/>
                      <a:pt x="1814" y="1156"/>
                      <a:pt x="1815" y="1155"/>
                    </a:cubicBezTo>
                    <a:cubicBezTo>
                      <a:pt x="1815" y="1154"/>
                      <a:pt x="1816" y="1153"/>
                      <a:pt x="1816" y="1153"/>
                    </a:cubicBezTo>
                    <a:cubicBezTo>
                      <a:pt x="1817" y="1151"/>
                      <a:pt x="1818" y="1150"/>
                      <a:pt x="1819" y="1148"/>
                    </a:cubicBezTo>
                    <a:cubicBezTo>
                      <a:pt x="1819" y="1148"/>
                      <a:pt x="1820" y="1148"/>
                      <a:pt x="1820" y="1147"/>
                    </a:cubicBezTo>
                    <a:cubicBezTo>
                      <a:pt x="1825" y="1137"/>
                      <a:pt x="1828" y="1126"/>
                      <a:pt x="1828" y="1114"/>
                    </a:cubicBezTo>
                    <a:cubicBezTo>
                      <a:pt x="1828" y="1102"/>
                      <a:pt x="1825" y="1091"/>
                      <a:pt x="1820" y="1082"/>
                    </a:cubicBezTo>
                    <a:close/>
                  </a:path>
                </a:pathLst>
              </a:custGeom>
              <a:solidFill>
                <a:schemeClr val="tx2">
                  <a:lumMod val="100000"/>
                </a:schemeClr>
              </a:solidFill>
              <a:ln>
                <a:noFill/>
              </a:ln>
            </p:spPr>
            <p:txBody>
              <a:bodyPr vert="horz" wrap="square" lIns="46085" tIns="23043" rIns="46085" bIns="23043" numCol="1" anchor="t" anchorCtr="0" compatLnSpc="1">
                <a:prstTxWarp prst="textNoShape">
                  <a:avLst/>
                </a:prstTxWarp>
              </a:bodyPr>
              <a:lstStyle/>
              <a:p>
                <a:endParaRPr lang="en-US" dirty="0">
                  <a:sym typeface="Georgia" panose="02040502050405020303" pitchFamily="18" charset="0"/>
                </a:endParaRPr>
              </a:p>
            </p:txBody>
          </p:sp>
        </p:grpSp>
      </p:grpSp>
      <p:cxnSp>
        <p:nvCxnSpPr>
          <p:cNvPr id="7" name="Straight Connector 6">
            <a:extLst>
              <a:ext uri="{FF2B5EF4-FFF2-40B4-BE49-F238E27FC236}">
                <a16:creationId xmlns:a16="http://schemas.microsoft.com/office/drawing/2014/main" id="{6AAE3251-4689-4E61-AC38-C282E1BF9628}"/>
              </a:ext>
              <a:ext uri="{C183D7F6-B498-43B3-948B-1728B52AA6E4}">
                <adec:decorative xmlns:adec="http://schemas.microsoft.com/office/drawing/2017/decorative" val="1"/>
              </a:ext>
            </a:extLst>
          </p:cNvPr>
          <p:cNvCxnSpPr/>
          <p:nvPr/>
        </p:nvCxnSpPr>
        <p:spPr>
          <a:xfrm>
            <a:off x="5241620" y="2324213"/>
            <a:ext cx="6405659" cy="0"/>
          </a:xfrm>
          <a:prstGeom prst="line">
            <a:avLst/>
          </a:prstGeom>
          <a:ln w="9525" cap="rnd">
            <a:solidFill>
              <a:srgbClr val="6E6F73"/>
            </a:solidFill>
            <a:prstDash val="sysDot"/>
            <a:round/>
          </a:ln>
        </p:spPr>
        <p:style>
          <a:lnRef idx="1">
            <a:schemeClr val="accent1"/>
          </a:lnRef>
          <a:fillRef idx="0">
            <a:schemeClr val="accent1"/>
          </a:fillRef>
          <a:effectRef idx="0">
            <a:schemeClr val="accent1"/>
          </a:effectRef>
          <a:fontRef idx="minor">
            <a:schemeClr val="tx1"/>
          </a:fontRef>
        </p:style>
      </p:cxnSp>
      <p:grpSp>
        <p:nvGrpSpPr>
          <p:cNvPr id="8" name="Group 7">
            <a:extLst>
              <a:ext uri="{C183D7F6-B498-43B3-948B-1728B52AA6E4}">
                <adec:decorative xmlns:adec="http://schemas.microsoft.com/office/drawing/2017/decorative" val="1"/>
              </a:ext>
            </a:extLst>
          </p:cNvPr>
          <p:cNvGrpSpPr/>
          <p:nvPr/>
        </p:nvGrpSpPr>
        <p:grpSpPr>
          <a:xfrm>
            <a:off x="4334812" y="527194"/>
            <a:ext cx="718482" cy="718482"/>
            <a:chOff x="4334812" y="527194"/>
            <a:chExt cx="718482" cy="718482"/>
          </a:xfrm>
        </p:grpSpPr>
        <p:sp>
          <p:nvSpPr>
            <p:cNvPr id="27" name="Oval 26">
              <a:extLst>
                <a:ext uri="{FF2B5EF4-FFF2-40B4-BE49-F238E27FC236}">
                  <a16:creationId xmlns:a16="http://schemas.microsoft.com/office/drawing/2014/main" id="{FAED94CD-F903-406E-ACED-10E2ED6AF3B2}"/>
                </a:ext>
              </a:extLst>
            </p:cNvPr>
            <p:cNvSpPr>
              <a:spLocks noChangeAspect="1"/>
            </p:cNvSpPr>
            <p:nvPr/>
          </p:nvSpPr>
          <p:spPr>
            <a:xfrm>
              <a:off x="4334812" y="527194"/>
              <a:ext cx="718482" cy="71848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18" name="Group 17">
              <a:extLst>
                <a:ext uri="{FF2B5EF4-FFF2-40B4-BE49-F238E27FC236}">
                  <a16:creationId xmlns:a16="http://schemas.microsoft.com/office/drawing/2014/main" id="{AA8E140D-4B3A-41B3-953A-464E6F36F854}"/>
                </a:ext>
              </a:extLst>
            </p:cNvPr>
            <p:cNvGrpSpPr>
              <a:grpSpLocks noChangeAspect="1"/>
            </p:cNvGrpSpPr>
            <p:nvPr/>
          </p:nvGrpSpPr>
          <p:grpSpPr>
            <a:xfrm>
              <a:off x="4436513" y="628896"/>
              <a:ext cx="515081" cy="515081"/>
              <a:chOff x="5273675" y="2606675"/>
              <a:chExt cx="1644650" cy="1644650"/>
            </a:xfrm>
          </p:grpSpPr>
          <p:sp>
            <p:nvSpPr>
              <p:cNvPr id="19" name="AutoShape 3">
                <a:extLst>
                  <a:ext uri="{FF2B5EF4-FFF2-40B4-BE49-F238E27FC236}">
                    <a16:creationId xmlns:a16="http://schemas.microsoft.com/office/drawing/2014/main" id="{79BD14C7-45EF-4BAD-B23F-1850A852C92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6" tIns="25603" rIns="51206" bIns="25603" numCol="1" anchor="t" anchorCtr="0" compatLnSpc="1">
                <a:prstTxWarp prst="textNoShape">
                  <a:avLst/>
                </a:prstTxWarp>
              </a:bodyPr>
              <a:lstStyle/>
              <a:p>
                <a:endParaRPr lang="en-US" dirty="0">
                  <a:sym typeface="Georgia" panose="02040502050405020303" pitchFamily="18" charset="0"/>
                </a:endParaRPr>
              </a:p>
            </p:txBody>
          </p:sp>
          <p:grpSp>
            <p:nvGrpSpPr>
              <p:cNvPr id="20" name="Group 19">
                <a:extLst>
                  <a:ext uri="{FF2B5EF4-FFF2-40B4-BE49-F238E27FC236}">
                    <a16:creationId xmlns:a16="http://schemas.microsoft.com/office/drawing/2014/main" id="{ADE29E1C-498F-4D06-A33D-D36D36BF49F6}"/>
                  </a:ext>
                </a:extLst>
              </p:cNvPr>
              <p:cNvGrpSpPr/>
              <p:nvPr/>
            </p:nvGrpSpPr>
            <p:grpSpPr>
              <a:xfrm>
                <a:off x="5443538" y="2962275"/>
                <a:ext cx="1304925" cy="935038"/>
                <a:chOff x="5443538" y="2962275"/>
                <a:chExt cx="1304925" cy="935038"/>
              </a:xfrm>
            </p:grpSpPr>
            <p:sp>
              <p:nvSpPr>
                <p:cNvPr id="21" name="Freeform 5">
                  <a:extLst>
                    <a:ext uri="{FF2B5EF4-FFF2-40B4-BE49-F238E27FC236}">
                      <a16:creationId xmlns:a16="http://schemas.microsoft.com/office/drawing/2014/main" id="{B354857C-3FE4-4D6F-B5AD-2E1B4A65B0B2}"/>
                    </a:ext>
                  </a:extLst>
                </p:cNvPr>
                <p:cNvSpPr>
                  <a:spLocks noEditPoints="1"/>
                </p:cNvSpPr>
                <p:nvPr/>
              </p:nvSpPr>
              <p:spPr bwMode="auto">
                <a:xfrm>
                  <a:off x="5443538" y="2962275"/>
                  <a:ext cx="1304925" cy="935038"/>
                </a:xfrm>
                <a:custGeom>
                  <a:avLst/>
                  <a:gdLst>
                    <a:gd name="T0" fmla="*/ 1806 w 1828"/>
                    <a:gd name="T1" fmla="*/ 0 h 1310"/>
                    <a:gd name="T2" fmla="*/ 22 w 1828"/>
                    <a:gd name="T3" fmla="*/ 0 h 1310"/>
                    <a:gd name="T4" fmla="*/ 0 w 1828"/>
                    <a:gd name="T5" fmla="*/ 22 h 1310"/>
                    <a:gd name="T6" fmla="*/ 0 w 1828"/>
                    <a:gd name="T7" fmla="*/ 1288 h 1310"/>
                    <a:gd name="T8" fmla="*/ 22 w 1828"/>
                    <a:gd name="T9" fmla="*/ 1310 h 1310"/>
                    <a:gd name="T10" fmla="*/ 1806 w 1828"/>
                    <a:gd name="T11" fmla="*/ 1310 h 1310"/>
                    <a:gd name="T12" fmla="*/ 1828 w 1828"/>
                    <a:gd name="T13" fmla="*/ 1287 h 1310"/>
                    <a:gd name="T14" fmla="*/ 1828 w 1828"/>
                    <a:gd name="T15" fmla="*/ 22 h 1310"/>
                    <a:gd name="T16" fmla="*/ 1806 w 1828"/>
                    <a:gd name="T17" fmla="*/ 0 h 1310"/>
                    <a:gd name="T18" fmla="*/ 1784 w 1828"/>
                    <a:gd name="T19" fmla="*/ 1266 h 1310"/>
                    <a:gd name="T20" fmla="*/ 44 w 1828"/>
                    <a:gd name="T21" fmla="*/ 1266 h 1310"/>
                    <a:gd name="T22" fmla="*/ 44 w 1828"/>
                    <a:gd name="T23" fmla="*/ 44 h 1310"/>
                    <a:gd name="T24" fmla="*/ 1784 w 1828"/>
                    <a:gd name="T25" fmla="*/ 44 h 1310"/>
                    <a:gd name="T26" fmla="*/ 1784 w 1828"/>
                    <a:gd name="T27" fmla="*/ 126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310">
                      <a:moveTo>
                        <a:pt x="1806" y="0"/>
                      </a:moveTo>
                      <a:cubicBezTo>
                        <a:pt x="22" y="0"/>
                        <a:pt x="22" y="0"/>
                        <a:pt x="22" y="0"/>
                      </a:cubicBezTo>
                      <a:cubicBezTo>
                        <a:pt x="10" y="0"/>
                        <a:pt x="0" y="10"/>
                        <a:pt x="0" y="22"/>
                      </a:cubicBezTo>
                      <a:cubicBezTo>
                        <a:pt x="0" y="1288"/>
                        <a:pt x="0" y="1288"/>
                        <a:pt x="0" y="1288"/>
                      </a:cubicBezTo>
                      <a:cubicBezTo>
                        <a:pt x="0" y="1300"/>
                        <a:pt x="10" y="1310"/>
                        <a:pt x="22" y="1310"/>
                      </a:cubicBezTo>
                      <a:cubicBezTo>
                        <a:pt x="1806" y="1310"/>
                        <a:pt x="1806" y="1310"/>
                        <a:pt x="1806" y="1310"/>
                      </a:cubicBezTo>
                      <a:cubicBezTo>
                        <a:pt x="1819" y="1310"/>
                        <a:pt x="1828" y="1300"/>
                        <a:pt x="1828" y="1287"/>
                      </a:cubicBezTo>
                      <a:cubicBezTo>
                        <a:pt x="1828" y="1287"/>
                        <a:pt x="1828" y="1287"/>
                        <a:pt x="1828" y="22"/>
                      </a:cubicBezTo>
                      <a:cubicBezTo>
                        <a:pt x="1828" y="10"/>
                        <a:pt x="1819" y="0"/>
                        <a:pt x="1806" y="0"/>
                      </a:cubicBezTo>
                      <a:close/>
                      <a:moveTo>
                        <a:pt x="1784" y="1266"/>
                      </a:moveTo>
                      <a:cubicBezTo>
                        <a:pt x="44" y="1266"/>
                        <a:pt x="44" y="1266"/>
                        <a:pt x="44" y="1266"/>
                      </a:cubicBezTo>
                      <a:cubicBezTo>
                        <a:pt x="44" y="44"/>
                        <a:pt x="44" y="44"/>
                        <a:pt x="44" y="44"/>
                      </a:cubicBezTo>
                      <a:cubicBezTo>
                        <a:pt x="1784" y="44"/>
                        <a:pt x="1784" y="44"/>
                        <a:pt x="1784" y="44"/>
                      </a:cubicBezTo>
                      <a:lnTo>
                        <a:pt x="1784" y="1266"/>
                      </a:lnTo>
                      <a:close/>
                    </a:path>
                  </a:pathLst>
                </a:custGeom>
                <a:solidFill>
                  <a:schemeClr val="accent1">
                    <a:lumMod val="100000"/>
                  </a:schemeClr>
                </a:solidFill>
                <a:ln>
                  <a:noFill/>
                </a:ln>
              </p:spPr>
              <p:txBody>
                <a:bodyPr vert="horz" wrap="square" lIns="51206" tIns="25603" rIns="51206" bIns="25603" numCol="1" anchor="t" anchorCtr="0" compatLnSpc="1">
                  <a:prstTxWarp prst="textNoShape">
                    <a:avLst/>
                  </a:prstTxWarp>
                </a:bodyPr>
                <a:lstStyle/>
                <a:p>
                  <a:endParaRPr lang="en-US" dirty="0">
                    <a:sym typeface="Georgia" panose="02040502050405020303" pitchFamily="18" charset="0"/>
                  </a:endParaRPr>
                </a:p>
              </p:txBody>
            </p:sp>
            <p:sp>
              <p:nvSpPr>
                <p:cNvPr id="22" name="Freeform 16">
                  <a:extLst>
                    <a:ext uri="{FF2B5EF4-FFF2-40B4-BE49-F238E27FC236}">
                      <a16:creationId xmlns:a16="http://schemas.microsoft.com/office/drawing/2014/main" id="{53E7359A-C64A-4EAD-B0A9-4AE51C7D6488}"/>
                    </a:ext>
                  </a:extLst>
                </p:cNvPr>
                <p:cNvSpPr>
                  <a:spLocks/>
                </p:cNvSpPr>
                <p:nvPr/>
              </p:nvSpPr>
              <p:spPr bwMode="auto">
                <a:xfrm>
                  <a:off x="5516563" y="3098800"/>
                  <a:ext cx="1155700" cy="688975"/>
                </a:xfrm>
                <a:custGeom>
                  <a:avLst/>
                  <a:gdLst>
                    <a:gd name="connsiteX0" fmla="*/ 15705 w 1155700"/>
                    <a:gd name="connsiteY0" fmla="*/ 657225 h 688975"/>
                    <a:gd name="connsiteX1" fmla="*/ 229855 w 1155700"/>
                    <a:gd name="connsiteY1" fmla="*/ 657225 h 688975"/>
                    <a:gd name="connsiteX2" fmla="*/ 261264 w 1155700"/>
                    <a:gd name="connsiteY2" fmla="*/ 657225 h 688975"/>
                    <a:gd name="connsiteX3" fmla="*/ 396179 w 1155700"/>
                    <a:gd name="connsiteY3" fmla="*/ 657225 h 688975"/>
                    <a:gd name="connsiteX4" fmla="*/ 427588 w 1155700"/>
                    <a:gd name="connsiteY4" fmla="*/ 657225 h 688975"/>
                    <a:gd name="connsiteX5" fmla="*/ 561789 w 1155700"/>
                    <a:gd name="connsiteY5" fmla="*/ 657225 h 688975"/>
                    <a:gd name="connsiteX6" fmla="*/ 593198 w 1155700"/>
                    <a:gd name="connsiteY6" fmla="*/ 657225 h 688975"/>
                    <a:gd name="connsiteX7" fmla="*/ 727399 w 1155700"/>
                    <a:gd name="connsiteY7" fmla="*/ 657225 h 688975"/>
                    <a:gd name="connsiteX8" fmla="*/ 758808 w 1155700"/>
                    <a:gd name="connsiteY8" fmla="*/ 657225 h 688975"/>
                    <a:gd name="connsiteX9" fmla="*/ 893723 w 1155700"/>
                    <a:gd name="connsiteY9" fmla="*/ 657225 h 688975"/>
                    <a:gd name="connsiteX10" fmla="*/ 925131 w 1155700"/>
                    <a:gd name="connsiteY10" fmla="*/ 657225 h 688975"/>
                    <a:gd name="connsiteX11" fmla="*/ 1139996 w 1155700"/>
                    <a:gd name="connsiteY11" fmla="*/ 657225 h 688975"/>
                    <a:gd name="connsiteX12" fmla="*/ 1155700 w 1155700"/>
                    <a:gd name="connsiteY12" fmla="*/ 673100 h 688975"/>
                    <a:gd name="connsiteX13" fmla="*/ 1139996 w 1155700"/>
                    <a:gd name="connsiteY13" fmla="*/ 688975 h 688975"/>
                    <a:gd name="connsiteX14" fmla="*/ 15705 w 1155700"/>
                    <a:gd name="connsiteY14" fmla="*/ 688975 h 688975"/>
                    <a:gd name="connsiteX15" fmla="*/ 0 w 1155700"/>
                    <a:gd name="connsiteY15" fmla="*/ 673100 h 688975"/>
                    <a:gd name="connsiteX16" fmla="*/ 15705 w 1155700"/>
                    <a:gd name="connsiteY16" fmla="*/ 657225 h 688975"/>
                    <a:gd name="connsiteX17" fmla="*/ 893762 w 1155700"/>
                    <a:gd name="connsiteY17" fmla="*/ 504825 h 688975"/>
                    <a:gd name="connsiteX18" fmla="*/ 925512 w 1155700"/>
                    <a:gd name="connsiteY18" fmla="*/ 537901 h 688975"/>
                    <a:gd name="connsiteX19" fmla="*/ 925512 w 1155700"/>
                    <a:gd name="connsiteY19" fmla="*/ 627063 h 688975"/>
                    <a:gd name="connsiteX20" fmla="*/ 893762 w 1155700"/>
                    <a:gd name="connsiteY20" fmla="*/ 627063 h 688975"/>
                    <a:gd name="connsiteX21" fmla="*/ 261937 w 1155700"/>
                    <a:gd name="connsiteY21" fmla="*/ 504825 h 688975"/>
                    <a:gd name="connsiteX22" fmla="*/ 261937 w 1155700"/>
                    <a:gd name="connsiteY22" fmla="*/ 627063 h 688975"/>
                    <a:gd name="connsiteX23" fmla="*/ 230187 w 1155700"/>
                    <a:gd name="connsiteY23" fmla="*/ 627063 h 688975"/>
                    <a:gd name="connsiteX24" fmla="*/ 230187 w 1155700"/>
                    <a:gd name="connsiteY24" fmla="*/ 537708 h 688975"/>
                    <a:gd name="connsiteX25" fmla="*/ 261937 w 1155700"/>
                    <a:gd name="connsiteY25" fmla="*/ 504825 h 688975"/>
                    <a:gd name="connsiteX26" fmla="*/ 1076325 w 1155700"/>
                    <a:gd name="connsiteY26" fmla="*/ 373063 h 688975"/>
                    <a:gd name="connsiteX27" fmla="*/ 1092200 w 1155700"/>
                    <a:gd name="connsiteY27" fmla="*/ 388729 h 688975"/>
                    <a:gd name="connsiteX28" fmla="*/ 1092200 w 1155700"/>
                    <a:gd name="connsiteY28" fmla="*/ 546101 h 688975"/>
                    <a:gd name="connsiteX29" fmla="*/ 1085706 w 1155700"/>
                    <a:gd name="connsiteY29" fmla="*/ 542541 h 688975"/>
                    <a:gd name="connsiteX30" fmla="*/ 1060450 w 1155700"/>
                    <a:gd name="connsiteY30" fmla="*/ 527587 h 688975"/>
                    <a:gd name="connsiteX31" fmla="*/ 1060450 w 1155700"/>
                    <a:gd name="connsiteY31" fmla="*/ 388729 h 688975"/>
                    <a:gd name="connsiteX32" fmla="*/ 1076325 w 1155700"/>
                    <a:gd name="connsiteY32" fmla="*/ 373063 h 688975"/>
                    <a:gd name="connsiteX33" fmla="*/ 79375 w 1155700"/>
                    <a:gd name="connsiteY33" fmla="*/ 373063 h 688975"/>
                    <a:gd name="connsiteX34" fmla="*/ 95250 w 1155700"/>
                    <a:gd name="connsiteY34" fmla="*/ 388729 h 688975"/>
                    <a:gd name="connsiteX35" fmla="*/ 95250 w 1155700"/>
                    <a:gd name="connsiteY35" fmla="*/ 527587 h 688975"/>
                    <a:gd name="connsiteX36" fmla="*/ 69995 w 1155700"/>
                    <a:gd name="connsiteY36" fmla="*/ 542541 h 688975"/>
                    <a:gd name="connsiteX37" fmla="*/ 63500 w 1155700"/>
                    <a:gd name="connsiteY37" fmla="*/ 546101 h 688975"/>
                    <a:gd name="connsiteX38" fmla="*/ 63500 w 1155700"/>
                    <a:gd name="connsiteY38" fmla="*/ 388729 h 688975"/>
                    <a:gd name="connsiteX39" fmla="*/ 79375 w 1155700"/>
                    <a:gd name="connsiteY39" fmla="*/ 373063 h 688975"/>
                    <a:gd name="connsiteX40" fmla="*/ 728662 w 1155700"/>
                    <a:gd name="connsiteY40" fmla="*/ 247650 h 688975"/>
                    <a:gd name="connsiteX41" fmla="*/ 730033 w 1155700"/>
                    <a:gd name="connsiteY41" fmla="*/ 249798 h 688975"/>
                    <a:gd name="connsiteX42" fmla="*/ 732090 w 1155700"/>
                    <a:gd name="connsiteY42" fmla="*/ 254093 h 688975"/>
                    <a:gd name="connsiteX43" fmla="*/ 758825 w 1155700"/>
                    <a:gd name="connsiteY43" fmla="*/ 307068 h 688975"/>
                    <a:gd name="connsiteX44" fmla="*/ 758825 w 1155700"/>
                    <a:gd name="connsiteY44" fmla="*/ 627063 h 688975"/>
                    <a:gd name="connsiteX45" fmla="*/ 728662 w 1155700"/>
                    <a:gd name="connsiteY45" fmla="*/ 627063 h 688975"/>
                    <a:gd name="connsiteX46" fmla="*/ 728662 w 1155700"/>
                    <a:gd name="connsiteY46" fmla="*/ 247650 h 688975"/>
                    <a:gd name="connsiteX47" fmla="*/ 428625 w 1155700"/>
                    <a:gd name="connsiteY47" fmla="*/ 246063 h 688975"/>
                    <a:gd name="connsiteX48" fmla="*/ 428625 w 1155700"/>
                    <a:gd name="connsiteY48" fmla="*/ 627063 h 688975"/>
                    <a:gd name="connsiteX49" fmla="*/ 396875 w 1155700"/>
                    <a:gd name="connsiteY49" fmla="*/ 627063 h 688975"/>
                    <a:gd name="connsiteX50" fmla="*/ 396875 w 1155700"/>
                    <a:gd name="connsiteY50" fmla="*/ 306221 h 688975"/>
                    <a:gd name="connsiteX51" fmla="*/ 420688 w 1155700"/>
                    <a:gd name="connsiteY51" fmla="*/ 262535 h 688975"/>
                    <a:gd name="connsiteX52" fmla="*/ 427182 w 1155700"/>
                    <a:gd name="connsiteY52" fmla="*/ 249644 h 688975"/>
                    <a:gd name="connsiteX53" fmla="*/ 428625 w 1155700"/>
                    <a:gd name="connsiteY53" fmla="*/ 246063 h 688975"/>
                    <a:gd name="connsiteX54" fmla="*/ 577850 w 1155700"/>
                    <a:gd name="connsiteY54" fmla="*/ 63500 h 688975"/>
                    <a:gd name="connsiteX55" fmla="*/ 593725 w 1155700"/>
                    <a:gd name="connsiteY55" fmla="*/ 66357 h 688975"/>
                    <a:gd name="connsiteX56" fmla="*/ 593725 w 1155700"/>
                    <a:gd name="connsiteY56" fmla="*/ 627063 h 688975"/>
                    <a:gd name="connsiteX57" fmla="*/ 561975 w 1155700"/>
                    <a:gd name="connsiteY57" fmla="*/ 627063 h 688975"/>
                    <a:gd name="connsiteX58" fmla="*/ 561975 w 1155700"/>
                    <a:gd name="connsiteY58" fmla="*/ 66357 h 688975"/>
                    <a:gd name="connsiteX59" fmla="*/ 577850 w 1155700"/>
                    <a:gd name="connsiteY59" fmla="*/ 63500 h 688975"/>
                    <a:gd name="connsiteX60" fmla="*/ 577850 w 1155700"/>
                    <a:gd name="connsiteY60" fmla="*/ 0 h 688975"/>
                    <a:gd name="connsiteX61" fmla="*/ 784735 w 1155700"/>
                    <a:gd name="connsiteY61" fmla="*/ 221288 h 688975"/>
                    <a:gd name="connsiteX62" fmla="*/ 786875 w 1155700"/>
                    <a:gd name="connsiteY62" fmla="*/ 225571 h 688975"/>
                    <a:gd name="connsiteX63" fmla="*/ 911719 w 1155700"/>
                    <a:gd name="connsiteY63" fmla="*/ 429012 h 688975"/>
                    <a:gd name="connsiteX64" fmla="*/ 1060105 w 1155700"/>
                    <a:gd name="connsiteY64" fmla="*/ 563926 h 688975"/>
                    <a:gd name="connsiteX65" fmla="*/ 1091495 w 1155700"/>
                    <a:gd name="connsiteY65" fmla="*/ 579631 h 688975"/>
                    <a:gd name="connsiteX66" fmla="*/ 1140005 w 1155700"/>
                    <a:gd name="connsiteY66" fmla="*/ 592480 h 688975"/>
                    <a:gd name="connsiteX67" fmla="*/ 1155700 w 1155700"/>
                    <a:gd name="connsiteY67" fmla="*/ 608184 h 688975"/>
                    <a:gd name="connsiteX68" fmla="*/ 1140005 w 1155700"/>
                    <a:gd name="connsiteY68" fmla="*/ 623888 h 688975"/>
                    <a:gd name="connsiteX69" fmla="*/ 925274 w 1155700"/>
                    <a:gd name="connsiteY69" fmla="*/ 492543 h 688975"/>
                    <a:gd name="connsiteX70" fmla="*/ 893884 w 1155700"/>
                    <a:gd name="connsiteY70" fmla="*/ 457566 h 688975"/>
                    <a:gd name="connsiteX71" fmla="*/ 887464 w 1155700"/>
                    <a:gd name="connsiteY71" fmla="*/ 449000 h 688975"/>
                    <a:gd name="connsiteX72" fmla="*/ 759053 w 1155700"/>
                    <a:gd name="connsiteY72" fmla="*/ 239847 h 688975"/>
                    <a:gd name="connsiteX73" fmla="*/ 756912 w 1155700"/>
                    <a:gd name="connsiteY73" fmla="*/ 235564 h 688975"/>
                    <a:gd name="connsiteX74" fmla="*/ 729803 w 1155700"/>
                    <a:gd name="connsiteY74" fmla="*/ 183455 h 688975"/>
                    <a:gd name="connsiteX75" fmla="*/ 593545 w 1155700"/>
                    <a:gd name="connsiteY75" fmla="*/ 32836 h 688975"/>
                    <a:gd name="connsiteX76" fmla="*/ 577850 w 1155700"/>
                    <a:gd name="connsiteY76" fmla="*/ 31409 h 688975"/>
                    <a:gd name="connsiteX77" fmla="*/ 562156 w 1155700"/>
                    <a:gd name="connsiteY77" fmla="*/ 32836 h 688975"/>
                    <a:gd name="connsiteX78" fmla="*/ 426610 w 1155700"/>
                    <a:gd name="connsiteY78" fmla="*/ 182741 h 688975"/>
                    <a:gd name="connsiteX79" fmla="*/ 398788 w 1155700"/>
                    <a:gd name="connsiteY79" fmla="*/ 235564 h 688975"/>
                    <a:gd name="connsiteX80" fmla="*/ 396648 w 1155700"/>
                    <a:gd name="connsiteY80" fmla="*/ 238420 h 688975"/>
                    <a:gd name="connsiteX81" fmla="*/ 392368 w 1155700"/>
                    <a:gd name="connsiteY81" fmla="*/ 247699 h 688975"/>
                    <a:gd name="connsiteX82" fmla="*/ 268237 w 1155700"/>
                    <a:gd name="connsiteY82" fmla="*/ 449000 h 688975"/>
                    <a:gd name="connsiteX83" fmla="*/ 261816 w 1155700"/>
                    <a:gd name="connsiteY83" fmla="*/ 456852 h 688975"/>
                    <a:gd name="connsiteX84" fmla="*/ 230427 w 1155700"/>
                    <a:gd name="connsiteY84" fmla="*/ 491829 h 688975"/>
                    <a:gd name="connsiteX85" fmla="*/ 15695 w 1155700"/>
                    <a:gd name="connsiteY85" fmla="*/ 623888 h 688975"/>
                    <a:gd name="connsiteX86" fmla="*/ 0 w 1155700"/>
                    <a:gd name="connsiteY86" fmla="*/ 608184 h 688975"/>
                    <a:gd name="connsiteX87" fmla="*/ 15695 w 1155700"/>
                    <a:gd name="connsiteY87" fmla="*/ 592480 h 688975"/>
                    <a:gd name="connsiteX88" fmla="*/ 64206 w 1155700"/>
                    <a:gd name="connsiteY88" fmla="*/ 579631 h 688975"/>
                    <a:gd name="connsiteX89" fmla="*/ 95595 w 1155700"/>
                    <a:gd name="connsiteY89" fmla="*/ 563926 h 688975"/>
                    <a:gd name="connsiteX90" fmla="*/ 243981 w 1155700"/>
                    <a:gd name="connsiteY90" fmla="*/ 429012 h 688975"/>
                    <a:gd name="connsiteX91" fmla="*/ 364545 w 1155700"/>
                    <a:gd name="connsiteY91" fmla="*/ 233423 h 688975"/>
                    <a:gd name="connsiteX92" fmla="*/ 370966 w 1155700"/>
                    <a:gd name="connsiteY92" fmla="*/ 221288 h 688975"/>
                    <a:gd name="connsiteX93" fmla="*/ 577850 w 1155700"/>
                    <a:gd name="connsiteY93"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55700" h="688975">
                      <a:moveTo>
                        <a:pt x="15705" y="657225"/>
                      </a:moveTo>
                      <a:cubicBezTo>
                        <a:pt x="15705" y="657225"/>
                        <a:pt x="15705" y="657225"/>
                        <a:pt x="229855" y="657225"/>
                      </a:cubicBezTo>
                      <a:cubicBezTo>
                        <a:pt x="229855" y="657225"/>
                        <a:pt x="229855" y="657225"/>
                        <a:pt x="261264" y="657225"/>
                      </a:cubicBezTo>
                      <a:cubicBezTo>
                        <a:pt x="261264" y="657225"/>
                        <a:pt x="261264" y="657225"/>
                        <a:pt x="396179" y="657225"/>
                      </a:cubicBezTo>
                      <a:cubicBezTo>
                        <a:pt x="396179" y="657225"/>
                        <a:pt x="396179" y="657225"/>
                        <a:pt x="427588" y="657225"/>
                      </a:cubicBezTo>
                      <a:cubicBezTo>
                        <a:pt x="427588" y="657225"/>
                        <a:pt x="427588" y="657225"/>
                        <a:pt x="561789" y="657225"/>
                      </a:cubicBezTo>
                      <a:cubicBezTo>
                        <a:pt x="561789" y="657225"/>
                        <a:pt x="561789" y="657225"/>
                        <a:pt x="593198" y="657225"/>
                      </a:cubicBezTo>
                      <a:cubicBezTo>
                        <a:pt x="593198" y="657225"/>
                        <a:pt x="593198" y="657225"/>
                        <a:pt x="727399" y="657225"/>
                      </a:cubicBezTo>
                      <a:cubicBezTo>
                        <a:pt x="727399" y="657225"/>
                        <a:pt x="727399" y="657225"/>
                        <a:pt x="758808" y="657225"/>
                      </a:cubicBezTo>
                      <a:cubicBezTo>
                        <a:pt x="758808" y="657225"/>
                        <a:pt x="758808" y="657225"/>
                        <a:pt x="893723" y="657225"/>
                      </a:cubicBezTo>
                      <a:cubicBezTo>
                        <a:pt x="893723" y="657225"/>
                        <a:pt x="893723" y="657225"/>
                        <a:pt x="925131" y="657225"/>
                      </a:cubicBezTo>
                      <a:cubicBezTo>
                        <a:pt x="925131" y="657225"/>
                        <a:pt x="925131" y="657225"/>
                        <a:pt x="1139996" y="657225"/>
                      </a:cubicBezTo>
                      <a:cubicBezTo>
                        <a:pt x="1148562" y="657225"/>
                        <a:pt x="1155700" y="664441"/>
                        <a:pt x="1155700" y="673100"/>
                      </a:cubicBezTo>
                      <a:cubicBezTo>
                        <a:pt x="1155700" y="681759"/>
                        <a:pt x="1148562" y="688975"/>
                        <a:pt x="1139996" y="688975"/>
                      </a:cubicBezTo>
                      <a:cubicBezTo>
                        <a:pt x="1139996" y="688975"/>
                        <a:pt x="1139996" y="688975"/>
                        <a:pt x="15705" y="688975"/>
                      </a:cubicBezTo>
                      <a:cubicBezTo>
                        <a:pt x="7139" y="688975"/>
                        <a:pt x="0" y="681759"/>
                        <a:pt x="0" y="673100"/>
                      </a:cubicBezTo>
                      <a:cubicBezTo>
                        <a:pt x="0" y="664441"/>
                        <a:pt x="7139" y="657225"/>
                        <a:pt x="15705" y="657225"/>
                      </a:cubicBezTo>
                      <a:close/>
                      <a:moveTo>
                        <a:pt x="893762" y="504825"/>
                      </a:moveTo>
                      <a:cubicBezTo>
                        <a:pt x="904586" y="517049"/>
                        <a:pt x="915410" y="527835"/>
                        <a:pt x="925512" y="537901"/>
                      </a:cubicBezTo>
                      <a:cubicBezTo>
                        <a:pt x="925512" y="537901"/>
                        <a:pt x="925512" y="537901"/>
                        <a:pt x="925512" y="627063"/>
                      </a:cubicBezTo>
                      <a:cubicBezTo>
                        <a:pt x="925512" y="627063"/>
                        <a:pt x="925512" y="627063"/>
                        <a:pt x="893762" y="627063"/>
                      </a:cubicBezTo>
                      <a:close/>
                      <a:moveTo>
                        <a:pt x="261937" y="504825"/>
                      </a:moveTo>
                      <a:cubicBezTo>
                        <a:pt x="261937" y="504825"/>
                        <a:pt x="261937" y="504825"/>
                        <a:pt x="261937" y="627063"/>
                      </a:cubicBezTo>
                      <a:cubicBezTo>
                        <a:pt x="261937" y="627063"/>
                        <a:pt x="261937" y="627063"/>
                        <a:pt x="230187" y="627063"/>
                      </a:cubicBezTo>
                      <a:lnTo>
                        <a:pt x="230187" y="537708"/>
                      </a:lnTo>
                      <a:cubicBezTo>
                        <a:pt x="241011" y="527700"/>
                        <a:pt x="251113" y="516977"/>
                        <a:pt x="261937" y="504825"/>
                      </a:cubicBezTo>
                      <a:close/>
                      <a:moveTo>
                        <a:pt x="1076325" y="373063"/>
                      </a:moveTo>
                      <a:cubicBezTo>
                        <a:pt x="1084984" y="373063"/>
                        <a:pt x="1092200" y="380184"/>
                        <a:pt x="1092200" y="388729"/>
                      </a:cubicBezTo>
                      <a:cubicBezTo>
                        <a:pt x="1092200" y="388729"/>
                        <a:pt x="1092200" y="388729"/>
                        <a:pt x="1092200" y="546101"/>
                      </a:cubicBezTo>
                      <a:cubicBezTo>
                        <a:pt x="1090035" y="544677"/>
                        <a:pt x="1087871" y="543965"/>
                        <a:pt x="1085706" y="542541"/>
                      </a:cubicBezTo>
                      <a:cubicBezTo>
                        <a:pt x="1078490" y="538980"/>
                        <a:pt x="1069831" y="533996"/>
                        <a:pt x="1060450" y="527587"/>
                      </a:cubicBezTo>
                      <a:cubicBezTo>
                        <a:pt x="1060450" y="527587"/>
                        <a:pt x="1060450" y="527587"/>
                        <a:pt x="1060450" y="388729"/>
                      </a:cubicBezTo>
                      <a:cubicBezTo>
                        <a:pt x="1060450" y="380184"/>
                        <a:pt x="1067666" y="373063"/>
                        <a:pt x="1076325" y="373063"/>
                      </a:cubicBezTo>
                      <a:close/>
                      <a:moveTo>
                        <a:pt x="79375" y="373063"/>
                      </a:moveTo>
                      <a:cubicBezTo>
                        <a:pt x="88034" y="373063"/>
                        <a:pt x="95250" y="380184"/>
                        <a:pt x="95250" y="388729"/>
                      </a:cubicBezTo>
                      <a:cubicBezTo>
                        <a:pt x="95250" y="388729"/>
                        <a:pt x="95250" y="388729"/>
                        <a:pt x="95250" y="527587"/>
                      </a:cubicBezTo>
                      <a:cubicBezTo>
                        <a:pt x="85870" y="533996"/>
                        <a:pt x="77210" y="538980"/>
                        <a:pt x="69995" y="542541"/>
                      </a:cubicBezTo>
                      <a:cubicBezTo>
                        <a:pt x="67830" y="543965"/>
                        <a:pt x="65665" y="544677"/>
                        <a:pt x="63500" y="546101"/>
                      </a:cubicBezTo>
                      <a:cubicBezTo>
                        <a:pt x="63500" y="546101"/>
                        <a:pt x="63500" y="546101"/>
                        <a:pt x="63500" y="388729"/>
                      </a:cubicBezTo>
                      <a:cubicBezTo>
                        <a:pt x="63500" y="380184"/>
                        <a:pt x="70716" y="373063"/>
                        <a:pt x="79375" y="373063"/>
                      </a:cubicBezTo>
                      <a:close/>
                      <a:moveTo>
                        <a:pt x="728662" y="247650"/>
                      </a:moveTo>
                      <a:cubicBezTo>
                        <a:pt x="729348" y="248366"/>
                        <a:pt x="729348" y="249082"/>
                        <a:pt x="730033" y="249798"/>
                      </a:cubicBezTo>
                      <a:lnTo>
                        <a:pt x="732090" y="254093"/>
                      </a:lnTo>
                      <a:cubicBezTo>
                        <a:pt x="741002" y="271990"/>
                        <a:pt x="749913" y="289887"/>
                        <a:pt x="758825" y="307068"/>
                      </a:cubicBezTo>
                      <a:cubicBezTo>
                        <a:pt x="758825" y="307068"/>
                        <a:pt x="758825" y="307068"/>
                        <a:pt x="758825" y="627063"/>
                      </a:cubicBezTo>
                      <a:cubicBezTo>
                        <a:pt x="758825" y="627063"/>
                        <a:pt x="758825" y="627063"/>
                        <a:pt x="728662" y="627063"/>
                      </a:cubicBezTo>
                      <a:cubicBezTo>
                        <a:pt x="728662" y="627063"/>
                        <a:pt x="728662" y="627063"/>
                        <a:pt x="728662" y="247650"/>
                      </a:cubicBezTo>
                      <a:close/>
                      <a:moveTo>
                        <a:pt x="428625" y="246063"/>
                      </a:moveTo>
                      <a:cubicBezTo>
                        <a:pt x="428625" y="246063"/>
                        <a:pt x="428625" y="246063"/>
                        <a:pt x="428625" y="627063"/>
                      </a:cubicBezTo>
                      <a:cubicBezTo>
                        <a:pt x="428625" y="627063"/>
                        <a:pt x="428625" y="627063"/>
                        <a:pt x="396875" y="627063"/>
                      </a:cubicBezTo>
                      <a:cubicBezTo>
                        <a:pt x="396875" y="627063"/>
                        <a:pt x="396875" y="627063"/>
                        <a:pt x="396875" y="306221"/>
                      </a:cubicBezTo>
                      <a:cubicBezTo>
                        <a:pt x="404813" y="291182"/>
                        <a:pt x="412750" y="276858"/>
                        <a:pt x="420688" y="262535"/>
                      </a:cubicBezTo>
                      <a:cubicBezTo>
                        <a:pt x="420688" y="262535"/>
                        <a:pt x="420688" y="262535"/>
                        <a:pt x="427182" y="249644"/>
                      </a:cubicBezTo>
                      <a:cubicBezTo>
                        <a:pt x="427182" y="248928"/>
                        <a:pt x="427904" y="247495"/>
                        <a:pt x="428625" y="246063"/>
                      </a:cubicBezTo>
                      <a:close/>
                      <a:moveTo>
                        <a:pt x="577850" y="63500"/>
                      </a:moveTo>
                      <a:cubicBezTo>
                        <a:pt x="583623" y="63500"/>
                        <a:pt x="588674" y="64214"/>
                        <a:pt x="593725" y="66357"/>
                      </a:cubicBezTo>
                      <a:cubicBezTo>
                        <a:pt x="593725" y="66357"/>
                        <a:pt x="593725" y="66357"/>
                        <a:pt x="593725" y="627063"/>
                      </a:cubicBezTo>
                      <a:cubicBezTo>
                        <a:pt x="593725" y="627063"/>
                        <a:pt x="593725" y="627063"/>
                        <a:pt x="561975" y="627063"/>
                      </a:cubicBezTo>
                      <a:cubicBezTo>
                        <a:pt x="561975" y="627063"/>
                        <a:pt x="561975" y="627063"/>
                        <a:pt x="561975" y="66357"/>
                      </a:cubicBezTo>
                      <a:cubicBezTo>
                        <a:pt x="567026" y="64214"/>
                        <a:pt x="572799" y="63500"/>
                        <a:pt x="577850" y="63500"/>
                      </a:cubicBezTo>
                      <a:close/>
                      <a:moveTo>
                        <a:pt x="577850" y="0"/>
                      </a:moveTo>
                      <a:cubicBezTo>
                        <a:pt x="669878" y="0"/>
                        <a:pt x="723383" y="102792"/>
                        <a:pt x="784735" y="221288"/>
                      </a:cubicBezTo>
                      <a:cubicBezTo>
                        <a:pt x="784735" y="221288"/>
                        <a:pt x="784735" y="221288"/>
                        <a:pt x="786875" y="225571"/>
                      </a:cubicBezTo>
                      <a:cubicBezTo>
                        <a:pt x="823972" y="296240"/>
                        <a:pt x="861781" y="369051"/>
                        <a:pt x="911719" y="429012"/>
                      </a:cubicBezTo>
                      <a:cubicBezTo>
                        <a:pt x="970218" y="501109"/>
                        <a:pt x="1021582" y="541084"/>
                        <a:pt x="1060105" y="563926"/>
                      </a:cubicBezTo>
                      <a:cubicBezTo>
                        <a:pt x="1071520" y="570351"/>
                        <a:pt x="1082220" y="576062"/>
                        <a:pt x="1091495" y="579631"/>
                      </a:cubicBezTo>
                      <a:cubicBezTo>
                        <a:pt x="1120744" y="592480"/>
                        <a:pt x="1138579" y="592480"/>
                        <a:pt x="1140005" y="592480"/>
                      </a:cubicBezTo>
                      <a:cubicBezTo>
                        <a:pt x="1148566" y="592480"/>
                        <a:pt x="1155700" y="599618"/>
                        <a:pt x="1155700" y="608184"/>
                      </a:cubicBezTo>
                      <a:cubicBezTo>
                        <a:pt x="1155700" y="617464"/>
                        <a:pt x="1148566" y="623888"/>
                        <a:pt x="1140005" y="623888"/>
                      </a:cubicBezTo>
                      <a:cubicBezTo>
                        <a:pt x="1123597" y="623888"/>
                        <a:pt x="1042270" y="617464"/>
                        <a:pt x="925274" y="492543"/>
                      </a:cubicBezTo>
                      <a:cubicBezTo>
                        <a:pt x="915286" y="481836"/>
                        <a:pt x="904585" y="469701"/>
                        <a:pt x="893884" y="457566"/>
                      </a:cubicBezTo>
                      <a:cubicBezTo>
                        <a:pt x="891744" y="454710"/>
                        <a:pt x="889604" y="451855"/>
                        <a:pt x="887464" y="449000"/>
                      </a:cubicBezTo>
                      <a:cubicBezTo>
                        <a:pt x="835386" y="386183"/>
                        <a:pt x="796863" y="311944"/>
                        <a:pt x="759053" y="239847"/>
                      </a:cubicBezTo>
                      <a:cubicBezTo>
                        <a:pt x="759053" y="239847"/>
                        <a:pt x="759053" y="239847"/>
                        <a:pt x="756912" y="235564"/>
                      </a:cubicBezTo>
                      <a:cubicBezTo>
                        <a:pt x="747638" y="217718"/>
                        <a:pt x="738364" y="199873"/>
                        <a:pt x="729803" y="183455"/>
                      </a:cubicBezTo>
                      <a:cubicBezTo>
                        <a:pt x="687000" y="104933"/>
                        <a:pt x="646336" y="42830"/>
                        <a:pt x="593545" y="32836"/>
                      </a:cubicBezTo>
                      <a:cubicBezTo>
                        <a:pt x="588551" y="32123"/>
                        <a:pt x="583557" y="31409"/>
                        <a:pt x="577850" y="31409"/>
                      </a:cubicBezTo>
                      <a:cubicBezTo>
                        <a:pt x="572856" y="31409"/>
                        <a:pt x="567149" y="32123"/>
                        <a:pt x="562156" y="32836"/>
                      </a:cubicBezTo>
                      <a:cubicBezTo>
                        <a:pt x="508651" y="43544"/>
                        <a:pt x="467987" y="104933"/>
                        <a:pt x="426610" y="182741"/>
                      </a:cubicBezTo>
                      <a:cubicBezTo>
                        <a:pt x="417336" y="199873"/>
                        <a:pt x="408062" y="217718"/>
                        <a:pt x="398788" y="235564"/>
                      </a:cubicBezTo>
                      <a:cubicBezTo>
                        <a:pt x="398788" y="235564"/>
                        <a:pt x="398788" y="235564"/>
                        <a:pt x="396648" y="238420"/>
                      </a:cubicBezTo>
                      <a:cubicBezTo>
                        <a:pt x="396648" y="238420"/>
                        <a:pt x="396648" y="238420"/>
                        <a:pt x="392368" y="247699"/>
                      </a:cubicBezTo>
                      <a:cubicBezTo>
                        <a:pt x="355984" y="316941"/>
                        <a:pt x="318888" y="389038"/>
                        <a:pt x="268237" y="449000"/>
                      </a:cubicBezTo>
                      <a:cubicBezTo>
                        <a:pt x="266097" y="451855"/>
                        <a:pt x="263956" y="453996"/>
                        <a:pt x="261816" y="456852"/>
                      </a:cubicBezTo>
                      <a:cubicBezTo>
                        <a:pt x="251115" y="468987"/>
                        <a:pt x="241128" y="481122"/>
                        <a:pt x="230427" y="491829"/>
                      </a:cubicBezTo>
                      <a:cubicBezTo>
                        <a:pt x="113430" y="617464"/>
                        <a:pt x="32103" y="623888"/>
                        <a:pt x="15695" y="623888"/>
                      </a:cubicBezTo>
                      <a:cubicBezTo>
                        <a:pt x="7134" y="623888"/>
                        <a:pt x="0" y="617464"/>
                        <a:pt x="0" y="608184"/>
                      </a:cubicBezTo>
                      <a:cubicBezTo>
                        <a:pt x="0" y="599618"/>
                        <a:pt x="7134" y="592480"/>
                        <a:pt x="15695" y="592480"/>
                      </a:cubicBezTo>
                      <a:cubicBezTo>
                        <a:pt x="17122" y="592480"/>
                        <a:pt x="34243" y="592480"/>
                        <a:pt x="64206" y="579631"/>
                      </a:cubicBezTo>
                      <a:cubicBezTo>
                        <a:pt x="73480" y="576062"/>
                        <a:pt x="83467" y="571065"/>
                        <a:pt x="95595" y="563926"/>
                      </a:cubicBezTo>
                      <a:cubicBezTo>
                        <a:pt x="134119" y="541084"/>
                        <a:pt x="184770" y="501109"/>
                        <a:pt x="243981" y="429012"/>
                      </a:cubicBezTo>
                      <a:cubicBezTo>
                        <a:pt x="292492" y="371192"/>
                        <a:pt x="328875" y="301237"/>
                        <a:pt x="364545" y="233423"/>
                      </a:cubicBezTo>
                      <a:cubicBezTo>
                        <a:pt x="364545" y="233423"/>
                        <a:pt x="364545" y="233423"/>
                        <a:pt x="370966" y="221288"/>
                      </a:cubicBezTo>
                      <a:cubicBezTo>
                        <a:pt x="432318" y="102792"/>
                        <a:pt x="485822" y="0"/>
                        <a:pt x="577850" y="0"/>
                      </a:cubicBezTo>
                      <a:close/>
                    </a:path>
                  </a:pathLst>
                </a:custGeom>
                <a:solidFill>
                  <a:schemeClr val="tx2">
                    <a:lumMod val="100000"/>
                  </a:schemeClr>
                </a:solidFill>
                <a:ln>
                  <a:noFill/>
                </a:ln>
              </p:spPr>
              <p:txBody>
                <a:bodyPr vert="horz" wrap="square" lIns="51206" tIns="25603" rIns="51206" bIns="25603" numCol="1" anchor="t" anchorCtr="0" compatLnSpc="1">
                  <a:prstTxWarp prst="textNoShape">
                    <a:avLst/>
                  </a:prstTxWarp>
                  <a:noAutofit/>
                </a:bodyPr>
                <a:lstStyle/>
                <a:p>
                  <a:endParaRPr lang="en-US" dirty="0">
                    <a:sym typeface="Georgia" panose="02040502050405020303" pitchFamily="18" charset="0"/>
                  </a:endParaRPr>
                </a:p>
              </p:txBody>
            </p:sp>
          </p:grpSp>
        </p:grpSp>
      </p:grpSp>
      <p:sp>
        <p:nvSpPr>
          <p:cNvPr id="25" name="NavigationTriangle">
            <a:extLst>
              <a:ext uri="{FF2B5EF4-FFF2-40B4-BE49-F238E27FC236}">
                <a16:creationId xmlns:a16="http://schemas.microsoft.com/office/drawing/2014/main" id="{275F2E5D-17A1-435E-9AED-A5453CCA5FB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6" name="NavigationIcon">
            <a:extLst>
              <a:ext uri="{FF2B5EF4-FFF2-40B4-BE49-F238E27FC236}">
                <a16:creationId xmlns:a16="http://schemas.microsoft.com/office/drawing/2014/main" id="{B89C8124-53B3-47EC-9599-22F43C8D18A6}"/>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4113403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419" name="think-cell Slide" r:id="rId6" imgW="286" imgH="286" progId="TCLayout.ActiveDocument.1">
                  <p:embed/>
                </p:oleObj>
              </mc:Choice>
              <mc:Fallback>
                <p:oleObj name="think-cell Slide" r:id="rId6" imgW="286" imgH="286"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E9CF8A95-1F5F-4B1F-B358-DF9C3E90D6E9}"/>
              </a:ext>
              <a:ext uri="{C183D7F6-B498-43B3-948B-1728B52AA6E4}">
                <adec:decorative xmlns:adec="http://schemas.microsoft.com/office/drawing/2017/decorative" val="1"/>
              </a:ext>
            </a:extLst>
          </p:cNvPr>
          <p:cNvSpPr/>
          <p:nvPr/>
        </p:nvSpPr>
        <p:spPr>
          <a:xfrm>
            <a:off x="8365695" y="1272148"/>
            <a:ext cx="3197655"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8" name="Rectangle 47">
            <a:extLst>
              <a:ext uri="{FF2B5EF4-FFF2-40B4-BE49-F238E27FC236}">
                <a16:creationId xmlns:a16="http://schemas.microsoft.com/office/drawing/2014/main" id="{63A062E3-38AE-4324-B076-468D9C7FEBBB}"/>
              </a:ext>
              <a:ext uri="{C183D7F6-B498-43B3-948B-1728B52AA6E4}">
                <adec:decorative xmlns:adec="http://schemas.microsoft.com/office/drawing/2017/decorative" val="1"/>
              </a:ext>
            </a:extLst>
          </p:cNvPr>
          <p:cNvSpPr/>
          <p:nvPr/>
        </p:nvSpPr>
        <p:spPr>
          <a:xfrm>
            <a:off x="4497172" y="1271730"/>
            <a:ext cx="3197655"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7" name="Rectangle 46">
            <a:extLst>
              <a:ext uri="{FF2B5EF4-FFF2-40B4-BE49-F238E27FC236}">
                <a16:creationId xmlns:a16="http://schemas.microsoft.com/office/drawing/2014/main" id="{458BBCC1-538F-4F9B-AFE8-2198CD5BA455}"/>
              </a:ext>
              <a:ext uri="{C183D7F6-B498-43B3-948B-1728B52AA6E4}">
                <adec:decorative xmlns:adec="http://schemas.microsoft.com/office/drawing/2017/decorative" val="1"/>
              </a:ext>
            </a:extLst>
          </p:cNvPr>
          <p:cNvSpPr/>
          <p:nvPr/>
        </p:nvSpPr>
        <p:spPr>
          <a:xfrm>
            <a:off x="628649" y="1272148"/>
            <a:ext cx="3197655"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 name="Title 1"/>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Program recommendations: Interview observations (I/III)</a:t>
            </a:r>
          </a:p>
        </p:txBody>
      </p:sp>
      <p:sp>
        <p:nvSpPr>
          <p:cNvPr id="27" name="TextBox 26">
            <a:extLst>
              <a:ext uri="{FF2B5EF4-FFF2-40B4-BE49-F238E27FC236}">
                <a16:creationId xmlns:a16="http://schemas.microsoft.com/office/drawing/2014/main" id="{C0AA0B3B-1C04-4C99-A903-69BDF4EC4F5E}"/>
              </a:ext>
            </a:extLst>
          </p:cNvPr>
          <p:cNvSpPr txBox="1"/>
          <p:nvPr/>
        </p:nvSpPr>
        <p:spPr>
          <a:xfrm>
            <a:off x="751059"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A</a:t>
            </a:r>
          </a:p>
        </p:txBody>
      </p:sp>
      <p:sp>
        <p:nvSpPr>
          <p:cNvPr id="11" name="ee4pHeader1">
            <a:extLst>
              <a:ext uri="{FF2B5EF4-FFF2-40B4-BE49-F238E27FC236}">
                <a16:creationId xmlns:a16="http://schemas.microsoft.com/office/drawing/2014/main" id="{85BF5AE4-B5FF-42D0-BF1E-355987D97495}"/>
              </a:ext>
            </a:extLst>
          </p:cNvPr>
          <p:cNvSpPr txBox="1"/>
          <p:nvPr/>
        </p:nvSpPr>
        <p:spPr>
          <a:xfrm>
            <a:off x="751058" y="2017920"/>
            <a:ext cx="2935673" cy="2354491"/>
          </a:xfrm>
          <a:prstGeom prst="rect">
            <a:avLst/>
          </a:prstGeom>
          <a:noFill/>
          <a:ln cap="rnd">
            <a:noFill/>
          </a:ln>
        </p:spPr>
        <p:txBody>
          <a:bodyPr wrap="square" lIns="0" tIns="0" rIns="0" bIns="0" rtlCol="0" anchor="t" anchorCtr="0">
            <a:spAutoFit/>
          </a:bodyPr>
          <a:lstStyle/>
          <a:p>
            <a:pPr fontAlgn="ctr">
              <a:spcAft>
                <a:spcPts val="600"/>
              </a:spcAft>
              <a:buClr>
                <a:srgbClr val="275D38">
                  <a:lumMod val="100000"/>
                </a:srgbClr>
              </a:buClr>
              <a:buSzPct val="100000"/>
            </a:pPr>
            <a:r>
              <a:rPr lang="en-AU" sz="1400" dirty="0">
                <a:solidFill>
                  <a:srgbClr val="275D38"/>
                </a:solidFill>
                <a:sym typeface="Georgia" panose="02040502050405020303" pitchFamily="18" charset="0"/>
              </a:rPr>
              <a:t>Assessors appear suitably qualified and highly competent</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Assessors appear suitably qualified, even when assessing participants with conditions outside their specific domain of expertise (e.g. due to ability to draw on other assessors, able to review existing medical evidence)</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Assessors demonstrate strong understanding of the employment services programs</a:t>
            </a:r>
            <a:endParaRPr lang="en-AU" sz="1200" dirty="0">
              <a:solidFill>
                <a:srgbClr val="000000">
                  <a:lumMod val="100000"/>
                </a:srgbClr>
              </a:solidFill>
              <a:sym typeface="Georgia" panose="02040502050405020303" pitchFamily="18" charset="0"/>
            </a:endParaRPr>
          </a:p>
        </p:txBody>
      </p:sp>
      <p:sp>
        <p:nvSpPr>
          <p:cNvPr id="35" name="TextBox 34">
            <a:extLst>
              <a:ext uri="{FF2B5EF4-FFF2-40B4-BE49-F238E27FC236}">
                <a16:creationId xmlns:a16="http://schemas.microsoft.com/office/drawing/2014/main" id="{37D4CCAF-E480-4249-AB32-FCC2E75EF758}"/>
              </a:ext>
            </a:extLst>
          </p:cNvPr>
          <p:cNvSpPr txBox="1"/>
          <p:nvPr/>
        </p:nvSpPr>
        <p:spPr>
          <a:xfrm>
            <a:off x="4597501" y="1319389"/>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B</a:t>
            </a:r>
          </a:p>
        </p:txBody>
      </p:sp>
      <p:sp>
        <p:nvSpPr>
          <p:cNvPr id="12" name="ee4pHeader1">
            <a:extLst>
              <a:ext uri="{FF2B5EF4-FFF2-40B4-BE49-F238E27FC236}">
                <a16:creationId xmlns:a16="http://schemas.microsoft.com/office/drawing/2014/main" id="{6696BFE5-D1CE-43E8-94BA-22B4806A17D4}"/>
              </a:ext>
            </a:extLst>
          </p:cNvPr>
          <p:cNvSpPr txBox="1"/>
          <p:nvPr/>
        </p:nvSpPr>
        <p:spPr>
          <a:xfrm>
            <a:off x="4615165" y="2017502"/>
            <a:ext cx="2935673" cy="3924151"/>
          </a:xfrm>
          <a:prstGeom prst="rect">
            <a:avLst/>
          </a:prstGeom>
          <a:noFill/>
          <a:ln cap="rnd">
            <a:noFill/>
          </a:ln>
        </p:spPr>
        <p:txBody>
          <a:bodyPr wrap="square" lIns="0" tIns="0" rIns="0" bIns="0" rtlCol="0" anchor="t" anchorCtr="0">
            <a:spAutoFit/>
          </a:bodyPr>
          <a:lstStyle/>
          <a:p>
            <a:pPr fontAlgn="ctr">
              <a:spcAft>
                <a:spcPts val="600"/>
              </a:spcAft>
              <a:buClr>
                <a:srgbClr val="275D38">
                  <a:lumMod val="100000"/>
                </a:srgbClr>
              </a:buClr>
              <a:buSzPct val="100000"/>
            </a:pPr>
            <a:r>
              <a:rPr lang="en-US" sz="1400" dirty="0">
                <a:solidFill>
                  <a:srgbClr val="275D38"/>
                </a:solidFill>
                <a:sym typeface="Georgia" panose="02040502050405020303" pitchFamily="18" charset="0"/>
              </a:rPr>
              <a:t>Individual assessors report they have clear view of recommended program between streams; participants with medical evidence and no major non-medical barriers streamed to DES</a:t>
            </a:r>
            <a:endParaRPr lang="en-AU" sz="1400" dirty="0">
              <a:solidFill>
                <a:srgbClr val="275D38"/>
              </a:solidFill>
              <a:sym typeface="Georgia" panose="02040502050405020303" pitchFamily="18" charset="0"/>
            </a:endParaRP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DES decisions usually come down to whether they have a medical condition with supporting evidence, unless there is another complex non-medical barrier which needs to be sorted first (e.g. homelessness). Medical conditions usually make it obvious (e.g. autism usually belongs in </a:t>
            </a:r>
            <a:r>
              <a:rPr lang="en-US" sz="1200" dirty="0" err="1">
                <a:solidFill>
                  <a:srgbClr val="000000">
                    <a:lumMod val="100000"/>
                  </a:srgbClr>
                </a:solidFill>
                <a:sym typeface="Georgia" panose="02040502050405020303" pitchFamily="18" charset="0"/>
              </a:rPr>
              <a:t>ESS</a:t>
            </a:r>
            <a:r>
              <a:rPr lang="en-US" sz="1200" dirty="0">
                <a:solidFill>
                  <a:srgbClr val="000000">
                    <a:lumMod val="100000"/>
                  </a:srgbClr>
                </a:solidFill>
                <a:sym typeface="Georgia" panose="02040502050405020303" pitchFamily="18" charset="0"/>
              </a:rPr>
              <a:t>)</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Stream C decisions usually clear - participants with one or more complex non-medical barriers</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ESAt assessments viewed as much more straightforward than </a:t>
            </a:r>
            <a:r>
              <a:rPr lang="en-US" sz="1200" dirty="0" err="1">
                <a:solidFill>
                  <a:srgbClr val="000000">
                    <a:lumMod val="100000"/>
                  </a:srgbClr>
                </a:solidFill>
                <a:sym typeface="Georgia" panose="02040502050405020303" pitchFamily="18" charset="0"/>
              </a:rPr>
              <a:t>JCA</a:t>
            </a:r>
            <a:r>
              <a:rPr lang="en-US" sz="1200" dirty="0">
                <a:solidFill>
                  <a:srgbClr val="000000">
                    <a:lumMod val="100000"/>
                  </a:srgbClr>
                </a:solidFill>
                <a:sym typeface="Georgia" panose="02040502050405020303" pitchFamily="18" charset="0"/>
              </a:rPr>
              <a:t> assessments</a:t>
            </a:r>
            <a:endParaRPr lang="en-AU" sz="1200" dirty="0">
              <a:solidFill>
                <a:srgbClr val="000000">
                  <a:lumMod val="100000"/>
                </a:srgbClr>
              </a:solidFill>
              <a:sym typeface="Georgia" panose="02040502050405020303" pitchFamily="18" charset="0"/>
            </a:endParaRPr>
          </a:p>
        </p:txBody>
      </p:sp>
      <p:sp>
        <p:nvSpPr>
          <p:cNvPr id="36" name="TextBox 35">
            <a:extLst>
              <a:ext uri="{FF2B5EF4-FFF2-40B4-BE49-F238E27FC236}">
                <a16:creationId xmlns:a16="http://schemas.microsoft.com/office/drawing/2014/main" id="{AC5B54F4-8112-493C-B17B-4A667B5FB11E}"/>
              </a:ext>
            </a:extLst>
          </p:cNvPr>
          <p:cNvSpPr txBox="1"/>
          <p:nvPr/>
        </p:nvSpPr>
        <p:spPr>
          <a:xfrm>
            <a:off x="8470440"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C</a:t>
            </a:r>
          </a:p>
        </p:txBody>
      </p:sp>
      <p:sp>
        <p:nvSpPr>
          <p:cNvPr id="13" name="ee4pHeader1">
            <a:extLst>
              <a:ext uri="{FF2B5EF4-FFF2-40B4-BE49-F238E27FC236}">
                <a16:creationId xmlns:a16="http://schemas.microsoft.com/office/drawing/2014/main" id="{85BF5AE4-B5FF-42D0-BF1E-355987D97495}"/>
              </a:ext>
            </a:extLst>
          </p:cNvPr>
          <p:cNvSpPr txBox="1"/>
          <p:nvPr/>
        </p:nvSpPr>
        <p:spPr>
          <a:xfrm>
            <a:off x="8479273" y="2017920"/>
            <a:ext cx="2935673" cy="2600712"/>
          </a:xfrm>
          <a:prstGeom prst="rect">
            <a:avLst/>
          </a:prstGeom>
          <a:noFill/>
          <a:ln cap="rnd">
            <a:noFill/>
          </a:ln>
        </p:spPr>
        <p:txBody>
          <a:bodyPr wrap="square" lIns="0" tIns="0" rIns="0" bIns="0" rtlCol="0" anchor="t" anchorCtr="0">
            <a:spAutoFit/>
          </a:bodyPr>
          <a:lstStyle/>
          <a:p>
            <a:pPr fontAlgn="ctr">
              <a:spcAft>
                <a:spcPts val="600"/>
              </a:spcAft>
              <a:buClr>
                <a:srgbClr val="275D38">
                  <a:lumMod val="100000"/>
                </a:srgbClr>
              </a:buClr>
              <a:buSzPct val="100000"/>
              <a:buFont typeface="Trebuchet MS" panose="020B0603020202020204" pitchFamily="34" charset="0"/>
              <a:buChar char="​"/>
            </a:pPr>
            <a:r>
              <a:rPr lang="en-US" sz="1400" dirty="0">
                <a:solidFill>
                  <a:srgbClr val="275D38"/>
                </a:solidFill>
                <a:sym typeface="Georgia" panose="02040502050405020303" pitchFamily="18" charset="0"/>
              </a:rPr>
              <a:t>Borderline decisions involve difficult judgement on whether medical or non-medical barriers are more impactful</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“Borderline” decision between DES vs job active are relatively infrequent ("I probably pause and really have</a:t>
            </a:r>
            <a:br>
              <a:rPr lang="en-US" sz="1200" dirty="0">
                <a:solidFill>
                  <a:srgbClr val="000000">
                    <a:lumMod val="100000"/>
                  </a:srgbClr>
                </a:solidFill>
                <a:sym typeface="Georgia" panose="02040502050405020303" pitchFamily="18" charset="0"/>
              </a:rPr>
            </a:br>
            <a:r>
              <a:rPr lang="en-US" sz="1200" dirty="0">
                <a:solidFill>
                  <a:srgbClr val="000000">
                    <a:lumMod val="100000"/>
                  </a:srgbClr>
                </a:solidFill>
                <a:sym typeface="Georgia" panose="02040502050405020303" pitchFamily="18" charset="0"/>
              </a:rPr>
              <a:t>to think about the most appropriate referral maybe</a:t>
            </a:r>
            <a:br>
              <a:rPr lang="en-US" sz="1200" dirty="0">
                <a:solidFill>
                  <a:srgbClr val="000000">
                    <a:lumMod val="100000"/>
                  </a:srgbClr>
                </a:solidFill>
                <a:sym typeface="Georgia" panose="02040502050405020303" pitchFamily="18" charset="0"/>
              </a:rPr>
            </a:br>
            <a:r>
              <a:rPr lang="en-US" sz="1200" dirty="0">
                <a:solidFill>
                  <a:srgbClr val="000000">
                    <a:lumMod val="100000"/>
                  </a:srgbClr>
                </a:solidFill>
                <a:sym typeface="Georgia" panose="02040502050405020303" pitchFamily="18" charset="0"/>
              </a:rPr>
              <a:t>once a week")</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Assessor judgement is required to determine whether non-vocation or medical barriers are more material</a:t>
            </a:r>
          </a:p>
        </p:txBody>
      </p:sp>
      <p:sp>
        <p:nvSpPr>
          <p:cNvPr id="16" name="ee4pFootnotes">
            <a:extLst>
              <a:ext uri="{FF2B5EF4-FFF2-40B4-BE49-F238E27FC236}">
                <a16:creationId xmlns:a16="http://schemas.microsoft.com/office/drawing/2014/main" id="{999FF1F3-C023-48C3-AB0C-AAD214D54612}"/>
              </a:ext>
              <a:ext uri="{C183D7F6-B498-43B3-948B-1728B52AA6E4}">
                <adec:decorative xmlns:adec="http://schemas.microsoft.com/office/drawing/2017/decorative" val="0"/>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Source: BCG observations of 11 ESAts conducted by 6 different assessors</a:t>
            </a:r>
          </a:p>
        </p:txBody>
      </p:sp>
      <p:cxnSp>
        <p:nvCxnSpPr>
          <p:cNvPr id="32" name="Straight Connector 31">
            <a:extLst>
              <a:ext uri="{FF2B5EF4-FFF2-40B4-BE49-F238E27FC236}">
                <a16:creationId xmlns:a16="http://schemas.microsoft.com/office/drawing/2014/main" id="{0AACBF47-9181-4226-9D68-B94D84B5D6BF}"/>
              </a:ext>
              <a:ext uri="{C183D7F6-B498-43B3-948B-1728B52AA6E4}">
                <adec:decorative xmlns:adec="http://schemas.microsoft.com/office/drawing/2017/decorative" val="1"/>
              </a:ext>
            </a:extLst>
          </p:cNvPr>
          <p:cNvCxnSpPr/>
          <p:nvPr/>
        </p:nvCxnSpPr>
        <p:spPr>
          <a:xfrm>
            <a:off x="8479272"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EB7D2B-EDEC-4671-AF39-BB0762D95092}"/>
              </a:ext>
              <a:ext uri="{C183D7F6-B498-43B3-948B-1728B52AA6E4}">
                <adec:decorative xmlns:adec="http://schemas.microsoft.com/office/drawing/2017/decorative" val="1"/>
              </a:ext>
            </a:extLst>
          </p:cNvPr>
          <p:cNvCxnSpPr/>
          <p:nvPr/>
        </p:nvCxnSpPr>
        <p:spPr>
          <a:xfrm>
            <a:off x="4615165" y="1921136"/>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292C60B-D5AE-49BD-B6A9-63F656448E63}"/>
              </a:ext>
              <a:ext uri="{C183D7F6-B498-43B3-948B-1728B52AA6E4}">
                <adec:decorative xmlns:adec="http://schemas.microsoft.com/office/drawing/2017/decorative" val="1"/>
              </a:ext>
            </a:extLst>
          </p:cNvPr>
          <p:cNvCxnSpPr/>
          <p:nvPr/>
        </p:nvCxnSpPr>
        <p:spPr>
          <a:xfrm>
            <a:off x="751059"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NavigationTriangle">
            <a:extLst>
              <a:ext uri="{FF2B5EF4-FFF2-40B4-BE49-F238E27FC236}">
                <a16:creationId xmlns:a16="http://schemas.microsoft.com/office/drawing/2014/main" id="{784F783C-A8C7-4C04-BA69-4B518F96C2B2}"/>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6" name="NavigationIcon">
            <a:extLst>
              <a:ext uri="{FF2B5EF4-FFF2-40B4-BE49-F238E27FC236}">
                <a16:creationId xmlns:a16="http://schemas.microsoft.com/office/drawing/2014/main" id="{7A693827-FE82-4592-8B7E-CCF84D1365DD}"/>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2138539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443" name="think-cell Slide" r:id="rId6" imgW="286" imgH="286" progId="TCLayout.ActiveDocument.1">
                  <p:embed/>
                </p:oleObj>
              </mc:Choice>
              <mc:Fallback>
                <p:oleObj name="think-cell Slide" r:id="rId6" imgW="286" imgH="286"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E9CF8A95-1F5F-4B1F-B358-DF9C3E90D6E9}"/>
              </a:ext>
              <a:ext uri="{C183D7F6-B498-43B3-948B-1728B52AA6E4}">
                <adec:decorative xmlns:adec="http://schemas.microsoft.com/office/drawing/2017/decorative" val="1"/>
              </a:ext>
            </a:extLst>
          </p:cNvPr>
          <p:cNvSpPr/>
          <p:nvPr/>
        </p:nvSpPr>
        <p:spPr>
          <a:xfrm>
            <a:off x="8365695" y="1272148"/>
            <a:ext cx="3197655"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8" name="Rectangle 47">
            <a:extLst>
              <a:ext uri="{FF2B5EF4-FFF2-40B4-BE49-F238E27FC236}">
                <a16:creationId xmlns:a16="http://schemas.microsoft.com/office/drawing/2014/main" id="{63A062E3-38AE-4324-B076-468D9C7FEBBB}"/>
              </a:ext>
              <a:ext uri="{C183D7F6-B498-43B3-948B-1728B52AA6E4}">
                <adec:decorative xmlns:adec="http://schemas.microsoft.com/office/drawing/2017/decorative" val="1"/>
              </a:ext>
            </a:extLst>
          </p:cNvPr>
          <p:cNvSpPr/>
          <p:nvPr/>
        </p:nvSpPr>
        <p:spPr>
          <a:xfrm>
            <a:off x="4497172" y="1272148"/>
            <a:ext cx="3197655"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7" name="Rectangle 46">
            <a:extLst>
              <a:ext uri="{FF2B5EF4-FFF2-40B4-BE49-F238E27FC236}">
                <a16:creationId xmlns:a16="http://schemas.microsoft.com/office/drawing/2014/main" id="{458BBCC1-538F-4F9B-AFE8-2198CD5BA455}"/>
              </a:ext>
              <a:ext uri="{C183D7F6-B498-43B3-948B-1728B52AA6E4}">
                <adec:decorative xmlns:adec="http://schemas.microsoft.com/office/drawing/2017/decorative" val="1"/>
              </a:ext>
            </a:extLst>
          </p:cNvPr>
          <p:cNvSpPr/>
          <p:nvPr/>
        </p:nvSpPr>
        <p:spPr>
          <a:xfrm>
            <a:off x="628649" y="1272148"/>
            <a:ext cx="3197655"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cxnSp>
        <p:nvCxnSpPr>
          <p:cNvPr id="32" name="Straight Connector 31">
            <a:extLst>
              <a:ext uri="{FF2B5EF4-FFF2-40B4-BE49-F238E27FC236}">
                <a16:creationId xmlns:a16="http://schemas.microsoft.com/office/drawing/2014/main" id="{0AACBF47-9181-4226-9D68-B94D84B5D6BF}"/>
              </a:ext>
              <a:ext uri="{C183D7F6-B498-43B3-948B-1728B52AA6E4}">
                <adec:decorative xmlns:adec="http://schemas.microsoft.com/office/drawing/2017/decorative" val="1"/>
              </a:ext>
            </a:extLst>
          </p:cNvPr>
          <p:cNvCxnSpPr/>
          <p:nvPr/>
        </p:nvCxnSpPr>
        <p:spPr>
          <a:xfrm>
            <a:off x="8479272"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EB7D2B-EDEC-4671-AF39-BB0762D95092}"/>
              </a:ext>
              <a:ext uri="{C183D7F6-B498-43B3-948B-1728B52AA6E4}">
                <adec:decorative xmlns:adec="http://schemas.microsoft.com/office/drawing/2017/decorative" val="1"/>
              </a:ext>
            </a:extLst>
          </p:cNvPr>
          <p:cNvCxnSpPr/>
          <p:nvPr/>
        </p:nvCxnSpPr>
        <p:spPr>
          <a:xfrm>
            <a:off x="4615165"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292C60B-D5AE-49BD-B6A9-63F656448E63}"/>
              </a:ext>
              <a:ext uri="{C183D7F6-B498-43B3-948B-1728B52AA6E4}">
                <adec:decorative xmlns:adec="http://schemas.microsoft.com/office/drawing/2017/decorative" val="1"/>
              </a:ext>
            </a:extLst>
          </p:cNvPr>
          <p:cNvCxnSpPr/>
          <p:nvPr/>
        </p:nvCxnSpPr>
        <p:spPr>
          <a:xfrm>
            <a:off x="751059"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NavigationTriangle">
            <a:extLst>
              <a:ext uri="{FF2B5EF4-FFF2-40B4-BE49-F238E27FC236}">
                <a16:creationId xmlns:a16="http://schemas.microsoft.com/office/drawing/2014/main" id="{784F783C-A8C7-4C04-BA69-4B518F96C2B2}"/>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6" name="NavigationIcon">
            <a:extLst>
              <a:ext uri="{FF2B5EF4-FFF2-40B4-BE49-F238E27FC236}">
                <a16:creationId xmlns:a16="http://schemas.microsoft.com/office/drawing/2014/main" id="{7A693827-FE82-4592-8B7E-CCF84D1365DD}"/>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
        <p:nvSpPr>
          <p:cNvPr id="2" name="Title 1"/>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Program recommendations: Interview observations (II/III)</a:t>
            </a:r>
          </a:p>
        </p:txBody>
      </p:sp>
      <p:sp>
        <p:nvSpPr>
          <p:cNvPr id="27" name="TextBox 26">
            <a:extLst>
              <a:ext uri="{FF2B5EF4-FFF2-40B4-BE49-F238E27FC236}">
                <a16:creationId xmlns:a16="http://schemas.microsoft.com/office/drawing/2014/main" id="{C0AA0B3B-1C04-4C99-A903-69BDF4EC4F5E}"/>
              </a:ext>
            </a:extLst>
          </p:cNvPr>
          <p:cNvSpPr txBox="1"/>
          <p:nvPr/>
        </p:nvSpPr>
        <p:spPr>
          <a:xfrm>
            <a:off x="724563"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D</a:t>
            </a:r>
          </a:p>
        </p:txBody>
      </p:sp>
      <p:sp>
        <p:nvSpPr>
          <p:cNvPr id="11" name="ee4pHeader1">
            <a:extLst>
              <a:ext uri="{FF2B5EF4-FFF2-40B4-BE49-F238E27FC236}">
                <a16:creationId xmlns:a16="http://schemas.microsoft.com/office/drawing/2014/main" id="{85BF5AE4-B5FF-42D0-BF1E-355987D97495}"/>
              </a:ext>
            </a:extLst>
          </p:cNvPr>
          <p:cNvSpPr txBox="1"/>
          <p:nvPr/>
        </p:nvSpPr>
        <p:spPr>
          <a:xfrm>
            <a:off x="751058" y="2017920"/>
            <a:ext cx="2935673" cy="3154710"/>
          </a:xfrm>
          <a:prstGeom prst="rect">
            <a:avLst/>
          </a:prstGeom>
          <a:noFill/>
          <a:ln cap="rnd">
            <a:noFill/>
          </a:ln>
        </p:spPr>
        <p:txBody>
          <a:bodyPr wrap="square" lIns="0" tIns="0" rIns="0" bIns="0" rtlCol="0" anchor="t" anchorCtr="0">
            <a:spAutoFit/>
          </a:bodyPr>
          <a:lstStyle/>
          <a:p>
            <a:pPr>
              <a:spcAft>
                <a:spcPts val="600"/>
              </a:spcAft>
            </a:pPr>
            <a:r>
              <a:rPr lang="en-US" sz="1400" dirty="0">
                <a:solidFill>
                  <a:srgbClr val="275D38"/>
                </a:solidFill>
                <a:sym typeface="Georgia" panose="02040502050405020303" pitchFamily="18" charset="0"/>
              </a:rPr>
              <a:t>Participant input informs whether medical condition impacts their employment and whether non-medical barriers or medical barriers </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Decision on whether medical condition is a barrier to work often comes back to the participant “Yes, I have chronic anxiety. It's being treated. It might impact my ability to work but it should be fine. I'll try going back part time and then see”</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Input from participants is needed to determine severity of non-medical barriers and whether they need to be addressed to make participant job-ready</a:t>
            </a:r>
          </a:p>
        </p:txBody>
      </p:sp>
      <p:sp>
        <p:nvSpPr>
          <p:cNvPr id="35" name="TextBox 34">
            <a:extLst>
              <a:ext uri="{FF2B5EF4-FFF2-40B4-BE49-F238E27FC236}">
                <a16:creationId xmlns:a16="http://schemas.microsoft.com/office/drawing/2014/main" id="{37D4CCAF-E480-4249-AB32-FCC2E75EF758}"/>
              </a:ext>
            </a:extLst>
          </p:cNvPr>
          <p:cNvSpPr txBox="1"/>
          <p:nvPr/>
        </p:nvSpPr>
        <p:spPr>
          <a:xfrm>
            <a:off x="4597501"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E</a:t>
            </a:r>
          </a:p>
        </p:txBody>
      </p:sp>
      <p:sp>
        <p:nvSpPr>
          <p:cNvPr id="12" name="ee4pHeader1">
            <a:extLst>
              <a:ext uri="{FF2B5EF4-FFF2-40B4-BE49-F238E27FC236}">
                <a16:creationId xmlns:a16="http://schemas.microsoft.com/office/drawing/2014/main" id="{6696BFE5-D1CE-43E8-94BA-22B4806A17D4}"/>
              </a:ext>
            </a:extLst>
          </p:cNvPr>
          <p:cNvSpPr txBox="1"/>
          <p:nvPr/>
        </p:nvSpPr>
        <p:spPr>
          <a:xfrm>
            <a:off x="4615165" y="2017920"/>
            <a:ext cx="2935673" cy="2385268"/>
          </a:xfrm>
          <a:prstGeom prst="rect">
            <a:avLst/>
          </a:prstGeom>
          <a:noFill/>
          <a:ln cap="rnd">
            <a:noFill/>
          </a:ln>
        </p:spPr>
        <p:txBody>
          <a:bodyPr wrap="square" lIns="0" tIns="0" rIns="0" bIns="0" rtlCol="0" anchor="t" anchorCtr="0">
            <a:spAutoFit/>
          </a:bodyPr>
          <a:lstStyle/>
          <a:p>
            <a:pPr>
              <a:spcAft>
                <a:spcPts val="600"/>
              </a:spcAft>
            </a:pPr>
            <a:r>
              <a:rPr lang="en-US" sz="1400" dirty="0">
                <a:solidFill>
                  <a:srgbClr val="275D38"/>
                </a:solidFill>
                <a:sym typeface="Georgia" panose="02040502050405020303" pitchFamily="18" charset="0"/>
              </a:rPr>
              <a:t>Some assessors refer Stream C participants to DES to “try something different”</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Multiple assessors stated they will refer an existing Stream</a:t>
            </a:r>
            <a:br>
              <a:rPr lang="en-US" sz="1200" dirty="0">
                <a:solidFill>
                  <a:srgbClr val="000000">
                    <a:lumMod val="100000"/>
                  </a:srgbClr>
                </a:solidFill>
                <a:sym typeface="Georgia" panose="02040502050405020303" pitchFamily="18" charset="0"/>
              </a:rPr>
            </a:br>
            <a:r>
              <a:rPr lang="en-US" sz="1200" dirty="0">
                <a:solidFill>
                  <a:srgbClr val="000000">
                    <a:lumMod val="100000"/>
                  </a:srgbClr>
                </a:solidFill>
                <a:sym typeface="Georgia" panose="02040502050405020303" pitchFamily="18" charset="0"/>
              </a:rPr>
              <a:t>C participant to DES to "try something new" if they have</a:t>
            </a:r>
            <a:br>
              <a:rPr lang="en-US" sz="1200" dirty="0">
                <a:solidFill>
                  <a:srgbClr val="000000">
                    <a:lumMod val="100000"/>
                  </a:srgbClr>
                </a:solidFill>
                <a:sym typeface="Georgia" panose="02040502050405020303" pitchFamily="18" charset="0"/>
              </a:rPr>
            </a:br>
            <a:r>
              <a:rPr lang="en-US" sz="1200" dirty="0">
                <a:solidFill>
                  <a:srgbClr val="000000">
                    <a:lumMod val="100000"/>
                  </a:srgbClr>
                </a:solidFill>
                <a:sym typeface="Georgia" panose="02040502050405020303" pitchFamily="18" charset="0"/>
              </a:rPr>
              <a:t>been unsuccessful in Stream C</a:t>
            </a:r>
          </a:p>
          <a:p>
            <a:pPr marL="378000" lvl="1" indent="-252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Sometimes assessors keep participants in Stream if</a:t>
            </a:r>
            <a:br>
              <a:rPr lang="en-US" sz="1200" dirty="0">
                <a:solidFill>
                  <a:srgbClr val="000000">
                    <a:lumMod val="100000"/>
                  </a:srgbClr>
                </a:solidFill>
                <a:sym typeface="Georgia" panose="02040502050405020303" pitchFamily="18" charset="0"/>
              </a:rPr>
            </a:br>
            <a:r>
              <a:rPr lang="en-US" sz="1200" dirty="0">
                <a:solidFill>
                  <a:srgbClr val="000000">
                    <a:lumMod val="100000"/>
                  </a:srgbClr>
                </a:solidFill>
                <a:sym typeface="Georgia" panose="02040502050405020303" pitchFamily="18" charset="0"/>
              </a:rPr>
              <a:t>participant says they are satisfied with their current provider</a:t>
            </a:r>
            <a:endParaRPr lang="en-AU" sz="1200" dirty="0">
              <a:solidFill>
                <a:srgbClr val="000000">
                  <a:lumMod val="100000"/>
                </a:srgbClr>
              </a:solidFill>
              <a:sym typeface="Georgia" panose="02040502050405020303" pitchFamily="18" charset="0"/>
            </a:endParaRPr>
          </a:p>
        </p:txBody>
      </p:sp>
      <p:sp>
        <p:nvSpPr>
          <p:cNvPr id="36" name="TextBox 35">
            <a:extLst>
              <a:ext uri="{FF2B5EF4-FFF2-40B4-BE49-F238E27FC236}">
                <a16:creationId xmlns:a16="http://schemas.microsoft.com/office/drawing/2014/main" id="{AC5B54F4-8112-493C-B17B-4A667B5FB11E}"/>
              </a:ext>
            </a:extLst>
          </p:cNvPr>
          <p:cNvSpPr txBox="1"/>
          <p:nvPr/>
        </p:nvSpPr>
        <p:spPr>
          <a:xfrm>
            <a:off x="8470440"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F</a:t>
            </a:r>
          </a:p>
        </p:txBody>
      </p:sp>
      <p:sp>
        <p:nvSpPr>
          <p:cNvPr id="13" name="ee4pHeader1">
            <a:extLst>
              <a:ext uri="{FF2B5EF4-FFF2-40B4-BE49-F238E27FC236}">
                <a16:creationId xmlns:a16="http://schemas.microsoft.com/office/drawing/2014/main" id="{85BF5AE4-B5FF-42D0-BF1E-355987D97495}"/>
              </a:ext>
            </a:extLst>
          </p:cNvPr>
          <p:cNvSpPr txBox="1"/>
          <p:nvPr/>
        </p:nvSpPr>
        <p:spPr>
          <a:xfrm>
            <a:off x="8479273" y="2017920"/>
            <a:ext cx="2935673" cy="2092881"/>
          </a:xfrm>
          <a:prstGeom prst="rect">
            <a:avLst/>
          </a:prstGeom>
          <a:noFill/>
          <a:ln cap="rnd">
            <a:noFill/>
          </a:ln>
        </p:spPr>
        <p:txBody>
          <a:bodyPr wrap="square" lIns="0" tIns="0" rIns="0" bIns="0" rtlCol="0" anchor="t" anchorCtr="0">
            <a:spAutoFit/>
          </a:bodyPr>
          <a:lstStyle/>
          <a:p>
            <a:r>
              <a:rPr lang="en-US" sz="1400" dirty="0">
                <a:solidFill>
                  <a:srgbClr val="275D38"/>
                </a:solidFill>
                <a:sym typeface="Georgia" panose="02040502050405020303" pitchFamily="18" charset="0"/>
              </a:rPr>
              <a:t>Assessors see older participants as very likely to be streamed into DES</a:t>
            </a:r>
          </a:p>
          <a:p>
            <a:pPr marL="432000" lvl="1" indent="-288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Assessors noted it was highly likely older participants</a:t>
            </a:r>
            <a:br>
              <a:rPr lang="en-US" sz="1200" dirty="0">
                <a:solidFill>
                  <a:srgbClr val="000000">
                    <a:lumMod val="100000"/>
                  </a:srgbClr>
                </a:solidFill>
                <a:sym typeface="Georgia" panose="02040502050405020303" pitchFamily="18" charset="0"/>
              </a:rPr>
            </a:br>
            <a:r>
              <a:rPr lang="en-US" sz="1200" dirty="0">
                <a:solidFill>
                  <a:srgbClr val="000000">
                    <a:lumMod val="100000"/>
                  </a:srgbClr>
                </a:solidFill>
                <a:sym typeface="Georgia" panose="02040502050405020303" pitchFamily="18" charset="0"/>
              </a:rPr>
              <a:t>(e.g. 55+) would be streamed into DES, as they often have multiple medical conditions</a:t>
            </a:r>
          </a:p>
          <a:p>
            <a:pPr marL="432000" lvl="1" indent="-288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Unclear whether assessment considers whether medical barriers are the primary barrier for this cohort or other factors</a:t>
            </a:r>
          </a:p>
        </p:txBody>
      </p:sp>
      <p:sp>
        <p:nvSpPr>
          <p:cNvPr id="16" name="ee4pFootnotes">
            <a:extLst>
              <a:ext uri="{FF2B5EF4-FFF2-40B4-BE49-F238E27FC236}">
                <a16:creationId xmlns:a16="http://schemas.microsoft.com/office/drawing/2014/main" id="{999FF1F3-C023-48C3-AB0C-AAD214D54612}"/>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Source: BCG observations of 11 ESAts conducted by 6 different assessors</a:t>
            </a:r>
          </a:p>
        </p:txBody>
      </p:sp>
    </p:spTree>
    <p:extLst>
      <p:ext uri="{BB962C8B-B14F-4D97-AF65-F5344CB8AC3E}">
        <p14:creationId xmlns:p14="http://schemas.microsoft.com/office/powerpoint/2010/main" val="1979120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67" name="think-cell Slide" r:id="rId6" imgW="286" imgH="286" progId="TCLayout.ActiveDocument.1">
                  <p:embed/>
                </p:oleObj>
              </mc:Choice>
              <mc:Fallback>
                <p:oleObj name="think-cell Slide" r:id="rId6" imgW="286" imgH="286"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509836E4-46F8-489C-8407-335413E534AA}"/>
              </a:ext>
              <a:ext uri="{C183D7F6-B498-43B3-948B-1728B52AA6E4}">
                <adec:decorative xmlns:adec="http://schemas.microsoft.com/office/drawing/2017/decorative" val="1"/>
              </a:ext>
            </a:extLst>
          </p:cNvPr>
          <p:cNvSpPr/>
          <p:nvPr/>
        </p:nvSpPr>
        <p:spPr>
          <a:xfrm>
            <a:off x="8897242" y="1272148"/>
            <a:ext cx="2664758"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8" name="Rectangle 47">
            <a:extLst>
              <a:ext uri="{FF2B5EF4-FFF2-40B4-BE49-F238E27FC236}">
                <a16:creationId xmlns:a16="http://schemas.microsoft.com/office/drawing/2014/main" id="{8289ECC1-3B91-4FA8-A7C9-0CAEB5AEF3B5}"/>
              </a:ext>
              <a:ext uri="{C183D7F6-B498-43B3-948B-1728B52AA6E4}">
                <adec:decorative xmlns:adec="http://schemas.microsoft.com/office/drawing/2017/decorative" val="1"/>
              </a:ext>
            </a:extLst>
          </p:cNvPr>
          <p:cNvSpPr/>
          <p:nvPr/>
        </p:nvSpPr>
        <p:spPr>
          <a:xfrm>
            <a:off x="6141045" y="1272148"/>
            <a:ext cx="2664758"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7" name="Rectangle 46">
            <a:extLst>
              <a:ext uri="{FF2B5EF4-FFF2-40B4-BE49-F238E27FC236}">
                <a16:creationId xmlns:a16="http://schemas.microsoft.com/office/drawing/2014/main" id="{C5225874-DEC1-4E21-BF35-489A766AC159}"/>
              </a:ext>
              <a:ext uri="{C183D7F6-B498-43B3-948B-1728B52AA6E4}">
                <adec:decorative xmlns:adec="http://schemas.microsoft.com/office/drawing/2017/decorative" val="1"/>
              </a:ext>
            </a:extLst>
          </p:cNvPr>
          <p:cNvSpPr/>
          <p:nvPr/>
        </p:nvSpPr>
        <p:spPr>
          <a:xfrm>
            <a:off x="3384848" y="1272148"/>
            <a:ext cx="2664758"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46" name="Rectangle 45">
            <a:extLst>
              <a:ext uri="{FF2B5EF4-FFF2-40B4-BE49-F238E27FC236}">
                <a16:creationId xmlns:a16="http://schemas.microsoft.com/office/drawing/2014/main" id="{8E9053E8-A10A-4F48-A934-E330B6FB5F4D}"/>
              </a:ext>
              <a:ext uri="{C183D7F6-B498-43B3-948B-1728B52AA6E4}">
                <adec:decorative xmlns:adec="http://schemas.microsoft.com/office/drawing/2017/decorative" val="1"/>
              </a:ext>
            </a:extLst>
          </p:cNvPr>
          <p:cNvSpPr/>
          <p:nvPr/>
        </p:nvSpPr>
        <p:spPr>
          <a:xfrm>
            <a:off x="628650" y="1272148"/>
            <a:ext cx="2664758" cy="4999800"/>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cxnSp>
        <p:nvCxnSpPr>
          <p:cNvPr id="38" name="Straight Connector 37">
            <a:extLst>
              <a:ext uri="{FF2B5EF4-FFF2-40B4-BE49-F238E27FC236}">
                <a16:creationId xmlns:a16="http://schemas.microsoft.com/office/drawing/2014/main" id="{F167D0B4-C12A-4D48-BCBE-ADB31A66099A}"/>
              </a:ext>
              <a:ext uri="{C183D7F6-B498-43B3-948B-1728B52AA6E4}">
                <adec:decorative xmlns:adec="http://schemas.microsoft.com/office/drawing/2017/decorative" val="1"/>
              </a:ext>
            </a:extLst>
          </p:cNvPr>
          <p:cNvCxnSpPr/>
          <p:nvPr/>
        </p:nvCxnSpPr>
        <p:spPr>
          <a:xfrm>
            <a:off x="9008481"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8C10F0-C6DB-4A2E-97B6-A9FBF3C82C86}"/>
              </a:ext>
              <a:ext uri="{C183D7F6-B498-43B3-948B-1728B52AA6E4}">
                <adec:decorative xmlns:adec="http://schemas.microsoft.com/office/drawing/2017/decorative" val="1"/>
              </a:ext>
            </a:extLst>
          </p:cNvPr>
          <p:cNvCxnSpPr/>
          <p:nvPr/>
        </p:nvCxnSpPr>
        <p:spPr>
          <a:xfrm>
            <a:off x="6253929"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0114C-97E1-44D6-A48B-1952BE6E746F}"/>
              </a:ext>
              <a:ext uri="{C183D7F6-B498-43B3-948B-1728B52AA6E4}">
                <adec:decorative xmlns:adec="http://schemas.microsoft.com/office/drawing/2017/decorative" val="1"/>
              </a:ext>
            </a:extLst>
          </p:cNvPr>
          <p:cNvCxnSpPr/>
          <p:nvPr/>
        </p:nvCxnSpPr>
        <p:spPr>
          <a:xfrm>
            <a:off x="3501455"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BBCC53-89EE-434E-BE0E-9C2901BB6319}"/>
              </a:ext>
              <a:ext uri="{C183D7F6-B498-43B3-948B-1728B52AA6E4}">
                <adec:decorative xmlns:adec="http://schemas.microsoft.com/office/drawing/2017/decorative" val="1"/>
              </a:ext>
            </a:extLst>
          </p:cNvPr>
          <p:cNvCxnSpPr/>
          <p:nvPr/>
        </p:nvCxnSpPr>
        <p:spPr>
          <a:xfrm>
            <a:off x="748981" y="1921554"/>
            <a:ext cx="596646" cy="0"/>
          </a:xfrm>
          <a:prstGeom prst="line">
            <a:avLst/>
          </a:prstGeom>
          <a:ln w="28575" cap="rnd" cmpd="sng" algn="ctr">
            <a:solidFill>
              <a:srgbClr val="275D3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NavigationTriangle">
            <a:extLst>
              <a:ext uri="{FF2B5EF4-FFF2-40B4-BE49-F238E27FC236}">
                <a16:creationId xmlns:a16="http://schemas.microsoft.com/office/drawing/2014/main" id="{71E2B0CE-AAE8-472E-A122-B2975F62EE6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34" name="NavigationIcon">
            <a:extLst>
              <a:ext uri="{FF2B5EF4-FFF2-40B4-BE49-F238E27FC236}">
                <a16:creationId xmlns:a16="http://schemas.microsoft.com/office/drawing/2014/main" id="{21227C1E-1C48-4D49-9C03-2D75AD0FD2E8}"/>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
        <p:nvSpPr>
          <p:cNvPr id="2" name="Title 1"/>
          <p:cNvSpPr>
            <a:spLocks noGrp="1"/>
          </p:cNvSpPr>
          <p:nvPr>
            <p:ph type="title"/>
          </p:nvPr>
        </p:nvSpPr>
        <p:spPr/>
        <p:txBody>
          <a:bodyPr vert="horz"/>
          <a:lstStyle/>
          <a:p>
            <a:r>
              <a:rPr lang="en-US" dirty="0">
                <a:latin typeface="+mj-lt"/>
                <a:sym typeface="Georgia" panose="02040502050405020303" pitchFamily="18" charset="0"/>
              </a:rPr>
              <a:t>Program recommendations: Interview observations (III/III)</a:t>
            </a:r>
          </a:p>
        </p:txBody>
      </p:sp>
      <p:sp>
        <p:nvSpPr>
          <p:cNvPr id="39" name="TextBox 38">
            <a:extLst>
              <a:ext uri="{FF2B5EF4-FFF2-40B4-BE49-F238E27FC236}">
                <a16:creationId xmlns:a16="http://schemas.microsoft.com/office/drawing/2014/main" id="{D721B3F7-55E3-4D81-8EAD-E7D56AFE9849}"/>
              </a:ext>
            </a:extLst>
          </p:cNvPr>
          <p:cNvSpPr txBox="1"/>
          <p:nvPr/>
        </p:nvSpPr>
        <p:spPr>
          <a:xfrm>
            <a:off x="722485"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G</a:t>
            </a:r>
          </a:p>
        </p:txBody>
      </p:sp>
      <p:sp>
        <p:nvSpPr>
          <p:cNvPr id="11" name="ee4pHeader1">
            <a:extLst>
              <a:ext uri="{FF2B5EF4-FFF2-40B4-BE49-F238E27FC236}">
                <a16:creationId xmlns:a16="http://schemas.microsoft.com/office/drawing/2014/main" id="{85BF5AE4-B5FF-42D0-BF1E-355987D97495}"/>
              </a:ext>
            </a:extLst>
          </p:cNvPr>
          <p:cNvSpPr txBox="1"/>
          <p:nvPr/>
        </p:nvSpPr>
        <p:spPr>
          <a:xfrm>
            <a:off x="748981" y="2017920"/>
            <a:ext cx="2450592" cy="3400931"/>
          </a:xfrm>
          <a:prstGeom prst="rect">
            <a:avLst/>
          </a:prstGeom>
          <a:noFill/>
          <a:ln cap="rnd">
            <a:noFill/>
          </a:ln>
        </p:spPr>
        <p:txBody>
          <a:bodyPr wrap="square" lIns="0" tIns="0" rIns="0" bIns="0" rtlCol="0" anchor="t" anchorCtr="0">
            <a:spAutoFit/>
          </a:bodyPr>
          <a:lstStyle/>
          <a:p>
            <a:r>
              <a:rPr lang="en-US" sz="1300" dirty="0">
                <a:solidFill>
                  <a:srgbClr val="275D38"/>
                </a:solidFill>
                <a:sym typeface="Georgia" panose="02040502050405020303" pitchFamily="18" charset="0"/>
              </a:rPr>
              <a:t>Some assessors may recommend DES </a:t>
            </a:r>
            <a:r>
              <a:rPr lang="en-US" sz="1300" dirty="0" err="1">
                <a:solidFill>
                  <a:srgbClr val="275D38"/>
                </a:solidFill>
                <a:sym typeface="Georgia" panose="02040502050405020303" pitchFamily="18" charset="0"/>
              </a:rPr>
              <a:t>ESS</a:t>
            </a:r>
            <a:r>
              <a:rPr lang="en-US" sz="1300" dirty="0">
                <a:solidFill>
                  <a:srgbClr val="275D38"/>
                </a:solidFill>
                <a:sym typeface="Georgia" panose="02040502050405020303" pitchFamily="18" charset="0"/>
              </a:rPr>
              <a:t> based on permanence and complexity of medical condition rather than the individual's need for ongoing support</a:t>
            </a:r>
          </a:p>
          <a:p>
            <a:pPr marL="432000" lvl="1" indent="-288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Some assessors assume participants will require "Moderate" or "High" ongoing support (and belong in DES </a:t>
            </a:r>
            <a:r>
              <a:rPr lang="en-US" sz="1100" dirty="0" err="1">
                <a:solidFill>
                  <a:srgbClr val="000000">
                    <a:lumMod val="100000"/>
                  </a:srgbClr>
                </a:solidFill>
                <a:sym typeface="Georgia" panose="02040502050405020303" pitchFamily="18" charset="0"/>
              </a:rPr>
              <a:t>ESS</a:t>
            </a:r>
            <a:r>
              <a:rPr lang="en-US" sz="1100" dirty="0">
                <a:solidFill>
                  <a:srgbClr val="000000">
                    <a:lumMod val="100000"/>
                  </a:srgbClr>
                </a:solidFill>
                <a:sym typeface="Georgia" panose="02040502050405020303" pitchFamily="18" charset="0"/>
              </a:rPr>
              <a:t>) based on severity of medical condition, although there may not be evidence this will be required </a:t>
            </a:r>
          </a:p>
          <a:p>
            <a:pPr marL="432000" lvl="1" indent="-288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Some assessors have commented that participants with conditions which may improve (but are still permanent) are streamed into DES DMS</a:t>
            </a:r>
          </a:p>
        </p:txBody>
      </p:sp>
      <p:sp>
        <p:nvSpPr>
          <p:cNvPr id="40" name="TextBox 39">
            <a:extLst>
              <a:ext uri="{FF2B5EF4-FFF2-40B4-BE49-F238E27FC236}">
                <a16:creationId xmlns:a16="http://schemas.microsoft.com/office/drawing/2014/main" id="{21920212-C967-4AD4-A7CB-0A18B824753B}"/>
              </a:ext>
            </a:extLst>
          </p:cNvPr>
          <p:cNvSpPr txBox="1"/>
          <p:nvPr/>
        </p:nvSpPr>
        <p:spPr>
          <a:xfrm>
            <a:off x="3483791"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H</a:t>
            </a:r>
          </a:p>
        </p:txBody>
      </p:sp>
      <p:sp>
        <p:nvSpPr>
          <p:cNvPr id="12" name="ee4pHeader1">
            <a:extLst>
              <a:ext uri="{FF2B5EF4-FFF2-40B4-BE49-F238E27FC236}">
                <a16:creationId xmlns:a16="http://schemas.microsoft.com/office/drawing/2014/main" id="{6696BFE5-D1CE-43E8-94BA-22B4806A17D4}"/>
              </a:ext>
            </a:extLst>
          </p:cNvPr>
          <p:cNvSpPr txBox="1"/>
          <p:nvPr/>
        </p:nvSpPr>
        <p:spPr>
          <a:xfrm>
            <a:off x="3500070" y="2017920"/>
            <a:ext cx="2450592" cy="2154436"/>
          </a:xfrm>
          <a:prstGeom prst="rect">
            <a:avLst/>
          </a:prstGeom>
          <a:noFill/>
          <a:ln cap="rnd">
            <a:noFill/>
          </a:ln>
        </p:spPr>
        <p:txBody>
          <a:bodyPr wrap="square" lIns="0" tIns="0" rIns="0" bIns="0" rtlCol="0" anchor="t" anchorCtr="0">
            <a:spAutoFit/>
          </a:bodyPr>
          <a:lstStyle/>
          <a:p>
            <a:r>
              <a:rPr lang="en-US" sz="1300" dirty="0">
                <a:solidFill>
                  <a:srgbClr val="275D38"/>
                </a:solidFill>
                <a:sym typeface="Georgia" panose="02040502050405020303" pitchFamily="18" charset="0"/>
              </a:rPr>
              <a:t>Current assessment implicitly incorporates participant motivation, despite not being part of the assessment criteria</a:t>
            </a:r>
          </a:p>
          <a:p>
            <a:pPr marL="378000" lvl="1" indent="-252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Official criteria state that assessment shouldn't be incorporated into program recommendations or work capacity assessments</a:t>
            </a:r>
          </a:p>
          <a:p>
            <a:pPr marL="378000" lvl="1" indent="-252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However, assessors noted that in practice it is difficult to separate out motivation from other factors</a:t>
            </a:r>
          </a:p>
        </p:txBody>
      </p:sp>
      <p:sp>
        <p:nvSpPr>
          <p:cNvPr id="41" name="TextBox 40">
            <a:extLst>
              <a:ext uri="{FF2B5EF4-FFF2-40B4-BE49-F238E27FC236}">
                <a16:creationId xmlns:a16="http://schemas.microsoft.com/office/drawing/2014/main" id="{0C06FA0D-68CF-4243-B7A7-173D9E4399C0}"/>
              </a:ext>
            </a:extLst>
          </p:cNvPr>
          <p:cNvSpPr txBox="1"/>
          <p:nvPr/>
        </p:nvSpPr>
        <p:spPr>
          <a:xfrm>
            <a:off x="6245097"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I</a:t>
            </a:r>
          </a:p>
        </p:txBody>
      </p:sp>
      <p:sp>
        <p:nvSpPr>
          <p:cNvPr id="13" name="ee4pHeader1">
            <a:extLst>
              <a:ext uri="{FF2B5EF4-FFF2-40B4-BE49-F238E27FC236}">
                <a16:creationId xmlns:a16="http://schemas.microsoft.com/office/drawing/2014/main" id="{85BF5AE4-B5FF-42D0-BF1E-355987D97495}"/>
              </a:ext>
            </a:extLst>
          </p:cNvPr>
          <p:cNvSpPr txBox="1"/>
          <p:nvPr/>
        </p:nvSpPr>
        <p:spPr>
          <a:xfrm>
            <a:off x="6251159" y="2017920"/>
            <a:ext cx="2450592" cy="2123658"/>
          </a:xfrm>
          <a:prstGeom prst="rect">
            <a:avLst/>
          </a:prstGeom>
          <a:noFill/>
          <a:ln cap="rnd">
            <a:noFill/>
          </a:ln>
        </p:spPr>
        <p:txBody>
          <a:bodyPr wrap="square" lIns="0" tIns="0" rIns="0" bIns="0" rtlCol="0" anchor="t" anchorCtr="0">
            <a:spAutoFit/>
          </a:bodyPr>
          <a:lstStyle/>
          <a:p>
            <a:r>
              <a:rPr lang="en-AU" sz="1300" dirty="0">
                <a:solidFill>
                  <a:srgbClr val="275D38"/>
                </a:solidFill>
                <a:sym typeface="Georgia" panose="02040502050405020303" pitchFamily="18" charset="0"/>
              </a:rPr>
              <a:t>Employment experience not explicitly outlined in DES referral guidelines</a:t>
            </a:r>
          </a:p>
          <a:p>
            <a:pPr marL="378000" lvl="1" indent="-252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Participants' employment history can indicate whether their medical conditions impact their ability to gain or retain employment</a:t>
            </a:r>
          </a:p>
          <a:p>
            <a:pPr marL="378000" lvl="1" indent="-252000">
              <a:buClr>
                <a:srgbClr val="275D38">
                  <a:lumMod val="100000"/>
                </a:srgbClr>
              </a:buClr>
              <a:buSzPct val="100000"/>
              <a:buFont typeface="Trebuchet MS" panose="020B0603020202020204" pitchFamily="34" charset="0"/>
              <a:buChar char="•"/>
            </a:pPr>
            <a:r>
              <a:rPr lang="en-AU" sz="1100" dirty="0">
                <a:solidFill>
                  <a:srgbClr val="000000">
                    <a:lumMod val="100000"/>
                  </a:srgbClr>
                </a:solidFill>
                <a:sym typeface="Georgia" panose="02040502050405020303" pitchFamily="18" charset="0"/>
              </a:rPr>
              <a:t>This is not explicitly included in the DES referral guidelines, however in some cases this is considered by assessors</a:t>
            </a:r>
          </a:p>
        </p:txBody>
      </p:sp>
      <p:sp>
        <p:nvSpPr>
          <p:cNvPr id="42" name="TextBox 41">
            <a:extLst>
              <a:ext uri="{FF2B5EF4-FFF2-40B4-BE49-F238E27FC236}">
                <a16:creationId xmlns:a16="http://schemas.microsoft.com/office/drawing/2014/main" id="{28C57EA8-71F7-4AEC-A705-061F8B641229}"/>
              </a:ext>
            </a:extLst>
          </p:cNvPr>
          <p:cNvSpPr txBox="1"/>
          <p:nvPr/>
        </p:nvSpPr>
        <p:spPr>
          <a:xfrm>
            <a:off x="9008481" y="1319807"/>
            <a:ext cx="4023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600" dirty="0">
                <a:solidFill>
                  <a:schemeClr val="tx1"/>
                </a:solidFill>
                <a:sym typeface="Georgia" panose="02040502050405020303" pitchFamily="18" charset="0"/>
              </a:rPr>
              <a:t>J</a:t>
            </a:r>
          </a:p>
        </p:txBody>
      </p:sp>
      <p:sp>
        <p:nvSpPr>
          <p:cNvPr id="14" name="ee4pHeader1">
            <a:extLst>
              <a:ext uri="{FF2B5EF4-FFF2-40B4-BE49-F238E27FC236}">
                <a16:creationId xmlns:a16="http://schemas.microsoft.com/office/drawing/2014/main" id="{6696BFE5-D1CE-43E8-94BA-22B4806A17D4}"/>
              </a:ext>
            </a:extLst>
          </p:cNvPr>
          <p:cNvSpPr txBox="1"/>
          <p:nvPr/>
        </p:nvSpPr>
        <p:spPr>
          <a:xfrm>
            <a:off x="9004325" y="2017920"/>
            <a:ext cx="2450592" cy="3816429"/>
          </a:xfrm>
          <a:prstGeom prst="rect">
            <a:avLst/>
          </a:prstGeom>
          <a:noFill/>
          <a:ln cap="rnd">
            <a:noFill/>
          </a:ln>
        </p:spPr>
        <p:txBody>
          <a:bodyPr wrap="square" lIns="0" tIns="0" rIns="0" bIns="0" rtlCol="0" anchor="t" anchorCtr="0">
            <a:spAutoFit/>
          </a:bodyPr>
          <a:lstStyle/>
          <a:p>
            <a:r>
              <a:rPr lang="en-US" sz="1300" dirty="0">
                <a:solidFill>
                  <a:srgbClr val="275D38"/>
                </a:solidFill>
                <a:sym typeface="Georgia" panose="02040502050405020303" pitchFamily="18" charset="0"/>
              </a:rPr>
              <a:t>Post-COVID participant cohort is more employable, experienced and motivated</a:t>
            </a:r>
          </a:p>
          <a:p>
            <a:pPr marL="378000" lvl="1" indent="-252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Assessors view participants who lost their job due to COVID-19 as more employable, experienced and motivated "they'll get a job quickly once COVID-19 settles down"</a:t>
            </a:r>
          </a:p>
          <a:p>
            <a:pPr marL="378000" lvl="1" indent="-252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Some assessors indicate their questions for people who lost their job as result of COVID-19 focused on whether they previously needed support finding employment and/or were able to work full time to determine whether DES is appropriate</a:t>
            </a:r>
          </a:p>
          <a:p>
            <a:pPr marL="378000" lvl="1" indent="-252000">
              <a:buClr>
                <a:srgbClr val="275D38">
                  <a:lumMod val="100000"/>
                </a:srgbClr>
              </a:buClr>
              <a:buSzPct val="100000"/>
              <a:buFont typeface="Trebuchet MS" panose="020B0603020202020204" pitchFamily="34" charset="0"/>
              <a:buChar char="•"/>
            </a:pPr>
            <a:r>
              <a:rPr lang="en-US" sz="1100" dirty="0">
                <a:solidFill>
                  <a:srgbClr val="000000">
                    <a:lumMod val="100000"/>
                  </a:srgbClr>
                </a:solidFill>
                <a:sym typeface="Georgia" panose="02040502050405020303" pitchFamily="18" charset="0"/>
              </a:rPr>
              <a:t>Assessors haven't received feedback on their approach to participants who are unemployed as a result of COVID-19</a:t>
            </a:r>
          </a:p>
        </p:txBody>
      </p:sp>
      <p:sp>
        <p:nvSpPr>
          <p:cNvPr id="15" name="ee4pFootnotes">
            <a:extLst>
              <a:ext uri="{FF2B5EF4-FFF2-40B4-BE49-F238E27FC236}">
                <a16:creationId xmlns:a16="http://schemas.microsoft.com/office/drawing/2014/main" id="{B5A03315-8FB9-4A6B-97B1-2466C1329AB8}"/>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Source: BCG observations of 11 ESAts conducted by 6 different assessors</a:t>
            </a:r>
          </a:p>
        </p:txBody>
      </p:sp>
    </p:spTree>
    <p:extLst>
      <p:ext uri="{BB962C8B-B14F-4D97-AF65-F5344CB8AC3E}">
        <p14:creationId xmlns:p14="http://schemas.microsoft.com/office/powerpoint/2010/main" val="1734514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3453D5-345B-46BA-9848-29D2DC0F5AA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1" name="think-cell Slide" r:id="rId7" imgW="384" imgH="384" progId="TCLayout.ActiveDocument.1">
                  <p:embed/>
                </p:oleObj>
              </mc:Choice>
              <mc:Fallback>
                <p:oleObj name="think-cell Slide" r:id="rId7" imgW="384" imgH="384" progId="TCLayout.ActiveDocument.1">
                  <p:embed/>
                  <p:pic>
                    <p:nvPicPr>
                      <p:cNvPr id="3" name="Object 2" hidden="1">
                        <a:extLst>
                          <a:ext uri="{FF2B5EF4-FFF2-40B4-BE49-F238E27FC236}">
                            <a16:creationId xmlns:a16="http://schemas.microsoft.com/office/drawing/2014/main" id="{C83453D5-345B-46BA-9848-29D2DC0F5AAE}"/>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9D51D2-7F2C-48F3-B335-D6C3EF40B5BC}"/>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DES recommendations require assessor judgement on whether conditions "substantially" impact employment</a:t>
            </a:r>
          </a:p>
        </p:txBody>
      </p:sp>
      <p:sp>
        <p:nvSpPr>
          <p:cNvPr id="20" name="Textfeld 1">
            <a:extLst>
              <a:ext uri="{FF2B5EF4-FFF2-40B4-BE49-F238E27FC236}">
                <a16:creationId xmlns:a16="http://schemas.microsoft.com/office/drawing/2014/main" id="{D5DE7CDC-A7BF-4F44-82D2-D272D96C142F}"/>
              </a:ext>
            </a:extLst>
          </p:cNvPr>
          <p:cNvSpPr txBox="1"/>
          <p:nvPr>
            <p:custDataLst>
              <p:tags r:id="rId3"/>
            </p:custDataLst>
          </p:nvPr>
        </p:nvSpPr>
        <p:spPr>
          <a:xfrm rot="600000">
            <a:off x="9374400" y="1599160"/>
            <a:ext cx="2516400" cy="240066"/>
          </a:xfrm>
          <a:prstGeom prst="rect">
            <a:avLst/>
          </a:prstGeom>
          <a:pattFill>
            <a:fgClr>
              <a:srgbClr val="4D4D4D"/>
            </a:fgClr>
            <a:bgClr>
              <a:srgbClr val="4D4D4D"/>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sz="1200" b="1" dirty="0">
                <a:solidFill>
                  <a:srgbClr val="FFFFFF"/>
                </a:solidFill>
                <a:sym typeface="Trebuchet MS" panose="020B0603020202020204" pitchFamily="34" charset="0"/>
              </a:rPr>
              <a:t>See appendix for further detail</a:t>
            </a:r>
          </a:p>
        </p:txBody>
      </p:sp>
      <p:sp>
        <p:nvSpPr>
          <p:cNvPr id="21" name="TextBox 20">
            <a:extLst>
              <a:ext uri="{FF2B5EF4-FFF2-40B4-BE49-F238E27FC236}">
                <a16:creationId xmlns:a16="http://schemas.microsoft.com/office/drawing/2014/main" id="{5222114F-F569-4245-9550-F0FC2C9E03E0}"/>
              </a:ext>
            </a:extLst>
          </p:cNvPr>
          <p:cNvSpPr txBox="1"/>
          <p:nvPr/>
        </p:nvSpPr>
        <p:spPr>
          <a:xfrm>
            <a:off x="628650" y="1828498"/>
            <a:ext cx="10374635" cy="3079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r>
              <a:rPr lang="en-US" dirty="0">
                <a:solidFill>
                  <a:srgbClr val="275D38"/>
                </a:solidFill>
                <a:sym typeface="Georgia" panose="02040502050405020303" pitchFamily="18" charset="0"/>
              </a:rPr>
              <a:t>ESAt guidelines for recommendation to employment services:</a:t>
            </a:r>
          </a:p>
        </p:txBody>
      </p:sp>
      <p:graphicFrame>
        <p:nvGraphicFramePr>
          <p:cNvPr id="45" name="Table 44">
            <a:extLst>
              <a:ext uri="{FF2B5EF4-FFF2-40B4-BE49-F238E27FC236}">
                <a16:creationId xmlns:a16="http://schemas.microsoft.com/office/drawing/2014/main" id="{F144BDE8-CEA9-4580-B9C6-D030B2584C55}"/>
              </a:ext>
            </a:extLst>
          </p:cNvPr>
          <p:cNvGraphicFramePr>
            <a:graphicFrameLocks noGrp="1"/>
          </p:cNvGraphicFramePr>
          <p:nvPr/>
        </p:nvGraphicFramePr>
        <p:xfrm>
          <a:off x="627854" y="2181711"/>
          <a:ext cx="10707052" cy="3992880"/>
        </p:xfrm>
        <a:graphic>
          <a:graphicData uri="http://schemas.openxmlformats.org/drawingml/2006/table">
            <a:tbl>
              <a:tblPr firstRow="1" bandRow="1">
                <a:tableStyleId>{5C22544A-7EE6-4342-B048-85BDC9FD1C3A}</a:tableStyleId>
              </a:tblPr>
              <a:tblGrid>
                <a:gridCol w="1790247">
                  <a:extLst>
                    <a:ext uri="{9D8B030D-6E8A-4147-A177-3AD203B41FA5}">
                      <a16:colId xmlns:a16="http://schemas.microsoft.com/office/drawing/2014/main" val="3950460953"/>
                    </a:ext>
                  </a:extLst>
                </a:gridCol>
                <a:gridCol w="1790247">
                  <a:extLst>
                    <a:ext uri="{9D8B030D-6E8A-4147-A177-3AD203B41FA5}">
                      <a16:colId xmlns:a16="http://schemas.microsoft.com/office/drawing/2014/main" val="3688180032"/>
                    </a:ext>
                  </a:extLst>
                </a:gridCol>
                <a:gridCol w="7126558">
                  <a:extLst>
                    <a:ext uri="{9D8B030D-6E8A-4147-A177-3AD203B41FA5}">
                      <a16:colId xmlns:a16="http://schemas.microsoft.com/office/drawing/2014/main" val="3006767491"/>
                    </a:ext>
                  </a:extLst>
                </a:gridCol>
              </a:tblGrid>
              <a:tr h="376479">
                <a:tc>
                  <a:txBody>
                    <a:bodyPr/>
                    <a:lstStyle/>
                    <a:p>
                      <a:pPr marL="0" algn="l" defTabSz="914400" rtl="0" eaLnBrk="1" latinLnBrk="0" hangingPunct="1"/>
                      <a:r>
                        <a:rPr lang="en-US" sz="1400" b="0" kern="1200" dirty="0">
                          <a:solidFill>
                            <a:srgbClr val="275D38"/>
                          </a:solidFill>
                          <a:latin typeface="+mn-lt"/>
                          <a:ea typeface="+mn-ea"/>
                          <a:cs typeface="+mn-cs"/>
                          <a:sym typeface="Georgia" panose="02040502050405020303" pitchFamily="18" charset="0"/>
                        </a:rPr>
                        <a:t>Entity</a:t>
                      </a:r>
                    </a:p>
                  </a:txBody>
                  <a:tcPr>
                    <a:lnL w="28575" cap="flat" cmpd="sng" algn="ctr">
                      <a:noFill/>
                      <a:prstDash val="dot"/>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0" kern="1200" dirty="0">
                          <a:solidFill>
                            <a:srgbClr val="275D38"/>
                          </a:solidFill>
                          <a:latin typeface="+mn-lt"/>
                          <a:ea typeface="+mn-ea"/>
                          <a:cs typeface="+mn-cs"/>
                          <a:sym typeface="Georgia" panose="02040502050405020303" pitchFamily="18" charset="0"/>
                        </a:rPr>
                        <a:t>Employment Service</a:t>
                      </a:r>
                    </a:p>
                  </a:txBody>
                  <a:tcPr>
                    <a:lnL w="28575" cap="flat" cmpd="sng" algn="ctr">
                      <a:noFill/>
                      <a:prstDash val="dot"/>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rgbClr val="275D38"/>
                          </a:solidFill>
                          <a:latin typeface="+mn-lt"/>
                          <a:sym typeface="Georgia" panose="02040502050405020303" pitchFamily="18" charset="0"/>
                        </a:rPr>
                        <a:t>Summary of ESAt guidelines for recommendation to employment service</a:t>
                      </a:r>
                    </a:p>
                  </a:txBody>
                  <a:tcPr>
                    <a:lnL w="28575" cap="flat" cmpd="sng" algn="ctr">
                      <a:noFill/>
                      <a:prstDash val="dot"/>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3276300"/>
                  </a:ext>
                </a:extLst>
              </a:tr>
              <a:tr h="465062">
                <a:tc>
                  <a:txBody>
                    <a:bodyPr/>
                    <a:lstStyle/>
                    <a:p>
                      <a:pPr marL="0" lvl="0" indent="0" algn="ctr"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err="1">
                          <a:solidFill>
                            <a:srgbClr val="000000">
                              <a:lumMod val="100000"/>
                            </a:srgbClr>
                          </a:solidFill>
                          <a:latin typeface="+mn-lt"/>
                          <a:cs typeface="+mn-cs"/>
                          <a:sym typeface="Georgia" panose="02040502050405020303" pitchFamily="18" charset="0"/>
                        </a:rPr>
                        <a:t>Jobactive</a:t>
                      </a:r>
                      <a:endParaRPr lang="en-US" sz="1000" b="0" i="0" u="none" kern="1200" spc="0" dirty="0">
                        <a:solidFill>
                          <a:srgbClr val="000000">
                            <a:lumMod val="100000"/>
                          </a:srgbClr>
                        </a:solidFill>
                        <a:latin typeface="+mn-lt"/>
                        <a:cs typeface="+mn-cs"/>
                        <a:sym typeface="Georgia" panose="02040502050405020303" pitchFamily="18" charset="0"/>
                      </a:endParaRPr>
                    </a:p>
                    <a:p>
                      <a:pPr marL="0" lvl="0" indent="0" algn="ctr"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000" b="0" i="0" u="none" kern="1200" spc="0" dirty="0">
                        <a:solidFill>
                          <a:srgbClr val="000000">
                            <a:lumMod val="100000"/>
                          </a:srgbClr>
                        </a:solidFill>
                        <a:latin typeface="+mn-lt"/>
                        <a:cs typeface="+mn-cs"/>
                        <a:sym typeface="Georgia" panose="02040502050405020303" pitchFamily="18" charset="0"/>
                      </a:endParaRPr>
                    </a:p>
                  </a:txBody>
                  <a:tcPr marL="72000" marR="0">
                    <a:lnL w="12700" cmpd="sng">
                      <a:noFill/>
                    </a:lnL>
                    <a:lnR w="12700" cmpd="sng">
                      <a:noFill/>
                    </a:lnR>
                    <a:lnT w="12700" cap="flat" cmpd="sng" algn="ctr">
                      <a:solidFill>
                        <a:schemeClr val="tx2"/>
                      </a:solidFill>
                      <a:prstDash val="solid"/>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914400" rtl="0" eaLnBrk="1"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200" b="0" i="0" u="none" kern="1200" spc="0" dirty="0">
                          <a:solidFill>
                            <a:srgbClr val="000000">
                              <a:lumMod val="100000"/>
                            </a:srgbClr>
                          </a:solidFill>
                          <a:latin typeface="+mn-lt"/>
                          <a:cs typeface="+mn-cs"/>
                          <a:sym typeface="Georgia" panose="02040502050405020303" pitchFamily="18" charset="0"/>
                        </a:rPr>
                        <a:t>Streams A and B</a:t>
                      </a:r>
                    </a:p>
                  </a:txBody>
                  <a:tcPr marL="72000" marR="0">
                    <a:lnL w="12700" cmpd="sng">
                      <a:noFill/>
                    </a:lnL>
                    <a:lnR w="12700" cmpd="sng">
                      <a:noFill/>
                    </a:lnR>
                    <a:lnT w="12700" cap="flat" cmpd="sng" algn="ctr">
                      <a:solidFill>
                        <a:schemeClr val="tx2"/>
                      </a:solidFill>
                      <a:prstDash val="solid"/>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Medical conditions don't impact ability to find employment</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Minimal to medium support required to overcome non-medical barriers</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Stream Services Job Seekers considered job ready</a:t>
                      </a:r>
                    </a:p>
                  </a:txBody>
                  <a:tcPr>
                    <a:lnL w="12700" cmpd="sng">
                      <a:noFill/>
                    </a:lnL>
                    <a:lnR w="12700" cmpd="sng">
                      <a:noFill/>
                    </a:lnR>
                    <a:lnT w="12700" cap="flat" cmpd="sng" algn="ctr">
                      <a:solidFill>
                        <a:schemeClr val="tx2"/>
                      </a:solidFill>
                      <a:prstDash val="solid"/>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863584"/>
                  </a:ext>
                </a:extLst>
              </a:tr>
              <a:tr h="465062">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err="1">
                          <a:solidFill>
                            <a:srgbClr val="000000">
                              <a:lumMod val="100000"/>
                            </a:srgbClr>
                          </a:solidFill>
                          <a:latin typeface="+mn-lt"/>
                          <a:ea typeface="+mn-ea"/>
                          <a:cs typeface="+mn-cs"/>
                          <a:sym typeface="Georgia" panose="02040502050405020303" pitchFamily="18" charset="0"/>
                        </a:rPr>
                        <a:t>Jobactive</a:t>
                      </a:r>
                      <a:endParaRPr lang="en-US" sz="1000" b="0" i="0" u="none" kern="1200" spc="0" dirty="0">
                        <a:solidFill>
                          <a:srgbClr val="000000">
                            <a:lumMod val="100000"/>
                          </a:srgbClr>
                        </a:solidFill>
                        <a:latin typeface="+mn-lt"/>
                        <a:ea typeface="+mn-ea"/>
                        <a:cs typeface="+mn-cs"/>
                        <a:sym typeface="Georgia" panose="02040502050405020303" pitchFamily="18" charset="0"/>
                      </a:endParaRPr>
                    </a:p>
                  </a:txBody>
                  <a:tcPr marL="72000" marR="0">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200" b="0" i="0" u="none" kern="1200" spc="0" dirty="0">
                          <a:solidFill>
                            <a:srgbClr val="000000">
                              <a:lumMod val="100000"/>
                            </a:srgbClr>
                          </a:solidFill>
                          <a:latin typeface="+mn-lt"/>
                          <a:ea typeface="+mn-ea"/>
                          <a:cs typeface="+mn-cs"/>
                          <a:sym typeface="Georgia" panose="02040502050405020303" pitchFamily="18" charset="0"/>
                        </a:rPr>
                        <a:t>Stream C</a:t>
                      </a:r>
                    </a:p>
                  </a:txBody>
                  <a:tcPr marL="72000" marR="0">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May have unstable medical conditions which significantly impact ability to find employment</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Must have multiple or complex non-medical barriers to overcome</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Participants not considered job ready until barriers are addressed</a:t>
                      </a:r>
                    </a:p>
                  </a:txBody>
                  <a:tcPr>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796902"/>
                  </a:ext>
                </a:extLst>
              </a:tr>
              <a:tr h="597937">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275D38"/>
                          </a:solidFill>
                          <a:latin typeface="+mn-lt"/>
                          <a:ea typeface="+mn-ea"/>
                          <a:cs typeface="+mn-cs"/>
                          <a:sym typeface="Georgia" panose="02040502050405020303" pitchFamily="18" charset="0"/>
                        </a:rPr>
                        <a:t>Disability Employment Services</a:t>
                      </a:r>
                    </a:p>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endParaRPr lang="en-US" sz="1000" b="0" i="0" u="none" kern="1200" spc="0" dirty="0">
                        <a:solidFill>
                          <a:srgbClr val="275D38"/>
                        </a:solidFill>
                        <a:latin typeface="+mn-lt"/>
                        <a:ea typeface="+mn-ea"/>
                        <a:cs typeface="+mn-cs"/>
                        <a:sym typeface="Georgia" panose="02040502050405020303" pitchFamily="18" charset="0"/>
                      </a:endParaRPr>
                    </a:p>
                  </a:txBody>
                  <a:tcPr marL="72000" marR="0">
                    <a:lnL w="28575" cap="flat" cmpd="sng" algn="ctr">
                      <a:solidFill>
                        <a:schemeClr val="tx1"/>
                      </a:solidFill>
                      <a:prstDash val="sysDot"/>
                      <a:round/>
                      <a:headEnd type="none" w="med" len="med"/>
                      <a:tailEnd type="none" w="med" len="med"/>
                    </a:lnL>
                    <a:lnR w="12700" cmpd="sng">
                      <a:noFill/>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200" b="0" i="0" u="none" kern="1200" spc="0" dirty="0">
                          <a:solidFill>
                            <a:srgbClr val="275D38"/>
                          </a:solidFill>
                          <a:latin typeface="+mn-lt"/>
                          <a:ea typeface="+mn-ea"/>
                          <a:cs typeface="+mn-cs"/>
                          <a:sym typeface="Georgia" panose="02040502050405020303" pitchFamily="18" charset="0"/>
                        </a:rPr>
                        <a:t>Disability Employment Service (DES) (DMS or ESS)</a:t>
                      </a:r>
                    </a:p>
                  </a:txBody>
                  <a:tcPr marL="72000" marR="0">
                    <a:lnL w="28575" cap="flat" cmpd="sng" algn="ctr">
                      <a:noFill/>
                      <a:prstDash val="sysDot"/>
                      <a:round/>
                      <a:headEnd type="none" w="med" len="med"/>
                      <a:tailEnd type="none" w="med" len="med"/>
                    </a:lnL>
                    <a:lnR w="12700" cmpd="sng">
                      <a:noFill/>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Participant must </a:t>
                      </a:r>
                      <a:r>
                        <a:rPr lang="en-AU" sz="1200" b="0" i="0" u="none" kern="1200" spc="0" dirty="0">
                          <a:solidFill>
                            <a:schemeClr val="accent1">
                              <a:lumMod val="75000"/>
                              <a:lumOff val="25000"/>
                            </a:schemeClr>
                          </a:solidFill>
                          <a:latin typeface="+mn-lt"/>
                          <a:ea typeface="Calibri" panose="020F0502020204030204" pitchFamily="34" charset="0"/>
                          <a:cs typeface="+mn-cs"/>
                          <a:sym typeface="Georgia" panose="02040502050405020303" pitchFamily="18" charset="0"/>
                        </a:rPr>
                        <a:t>have temporary or permanent disability</a:t>
                      </a: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 illness or injury</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Condition must result in </a:t>
                      </a:r>
                      <a:r>
                        <a:rPr lang="en-AU" sz="1200" b="0" i="0" u="none" kern="1200" spc="0" dirty="0">
                          <a:solidFill>
                            <a:schemeClr val="accent1">
                              <a:lumMod val="75000"/>
                              <a:lumOff val="25000"/>
                            </a:schemeClr>
                          </a:solidFill>
                          <a:latin typeface="+mn-lt"/>
                          <a:ea typeface="Calibri" panose="020F0502020204030204" pitchFamily="34" charset="0"/>
                          <a:cs typeface="+mn-cs"/>
                          <a:sym typeface="Georgia" panose="02040502050405020303" pitchFamily="18" charset="0"/>
                        </a:rPr>
                        <a:t>substantially reduced capacity </a:t>
                      </a: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to obtain or retain employment</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Must have work "with intervention" </a:t>
                      </a:r>
                      <a:r>
                        <a:rPr lang="en-AU" sz="1200" b="0" i="0" u="none" kern="1200" spc="0" dirty="0">
                          <a:solidFill>
                            <a:schemeClr val="accent1">
                              <a:lumMod val="75000"/>
                              <a:lumOff val="25000"/>
                            </a:schemeClr>
                          </a:solidFill>
                          <a:latin typeface="+mn-lt"/>
                          <a:ea typeface="Calibri" panose="020F0502020204030204" pitchFamily="34" charset="0"/>
                          <a:cs typeface="+mn-cs"/>
                          <a:sym typeface="Georgia" panose="02040502050405020303" pitchFamily="18" charset="0"/>
                        </a:rPr>
                        <a:t>work capacity of 8+ with DES support</a:t>
                      </a:r>
                    </a:p>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chemeClr val="accent1">
                              <a:lumMod val="75000"/>
                              <a:lumOff val="25000"/>
                            </a:schemeClr>
                          </a:solidFill>
                          <a:latin typeface="+mn-lt"/>
                          <a:ea typeface="Calibri" panose="020F0502020204030204" pitchFamily="34" charset="0"/>
                          <a:cs typeface="+mn-cs"/>
                          <a:sym typeface="Georgia" panose="02040502050405020303" pitchFamily="18" charset="0"/>
                        </a:rPr>
                        <a:t>Non-medical barriers must have stabilised </a:t>
                      </a: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sufficiently to benefit from DES</a:t>
                      </a:r>
                    </a:p>
                  </a:txBody>
                  <a:tcPr>
                    <a:lnL w="12700" cmpd="sng">
                      <a:noFill/>
                    </a:lnL>
                    <a:lnR w="28575" cap="flat" cmpd="sng" algn="ctr">
                      <a:solidFill>
                        <a:schemeClr val="tx1"/>
                      </a:solidFill>
                      <a:prstDash val="sysDot"/>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4342649"/>
                  </a:ext>
                </a:extLst>
              </a:tr>
              <a:tr h="332187">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latin typeface="+mn-lt"/>
                          <a:ea typeface="+mn-ea"/>
                          <a:cs typeface="+mn-cs"/>
                          <a:sym typeface="Georgia" panose="02040502050405020303" pitchFamily="18" charset="0"/>
                        </a:rPr>
                        <a:t>Australian Disability Enterprises </a:t>
                      </a:r>
                    </a:p>
                  </a:txBody>
                  <a:tcPr marL="72000" marR="0">
                    <a:lnL w="12700" cmpd="sng">
                      <a:noFill/>
                    </a:lnL>
                    <a:lnR w="12700" cmpd="sng">
                      <a:noFill/>
                    </a:lnR>
                    <a:lnT w="28575" cap="flat" cmpd="sng" algn="ctr">
                      <a:solidFill>
                        <a:schemeClr val="tx1"/>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200" b="0" i="0" u="none" kern="1200" spc="0" dirty="0">
                          <a:solidFill>
                            <a:srgbClr val="000000">
                              <a:lumMod val="100000"/>
                            </a:srgbClr>
                          </a:solidFill>
                          <a:latin typeface="+mn-lt"/>
                          <a:ea typeface="+mn-ea"/>
                          <a:cs typeface="+mn-cs"/>
                          <a:sym typeface="Georgia" panose="02040502050405020303" pitchFamily="18" charset="0"/>
                        </a:rPr>
                        <a:t>(ADEs)</a:t>
                      </a:r>
                    </a:p>
                  </a:txBody>
                  <a:tcPr marL="72000" marR="0">
                    <a:lnL w="12700" cmpd="sng">
                      <a:noFill/>
                    </a:lnL>
                    <a:lnR w="12700" cmpd="sng">
                      <a:noFill/>
                    </a:lnR>
                    <a:lnT w="28575" cap="flat" cmpd="sng" algn="ctr">
                      <a:solidFill>
                        <a:schemeClr val="tx1"/>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Participants have severe medical barriers requiring a supported work environment who are able to work 8+hours in supported environment</a:t>
                      </a:r>
                    </a:p>
                  </a:txBody>
                  <a:tcPr>
                    <a:lnL w="12700" cmpd="sng">
                      <a:noFill/>
                    </a:lnL>
                    <a:lnR w="12700" cmpd="sng">
                      <a:noFill/>
                    </a:lnR>
                    <a:lnT w="28575" cap="flat" cmpd="sng" algn="ctr">
                      <a:solidFill>
                        <a:schemeClr val="tx1"/>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588729"/>
                  </a:ext>
                </a:extLst>
              </a:tr>
              <a:tr h="332187">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latin typeface="+mn-lt"/>
                          <a:ea typeface="+mn-ea"/>
                          <a:cs typeface="+mn-cs"/>
                          <a:sym typeface="Georgia" panose="02040502050405020303" pitchFamily="18" charset="0"/>
                        </a:rPr>
                        <a:t>Not applicable</a:t>
                      </a:r>
                    </a:p>
                  </a:txBody>
                  <a:tcPr marL="72000" marR="0">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200" b="0" i="0" u="none" kern="1200" spc="0" dirty="0">
                          <a:solidFill>
                            <a:srgbClr val="000000">
                              <a:lumMod val="100000"/>
                            </a:srgbClr>
                          </a:solidFill>
                          <a:latin typeface="+mn-lt"/>
                          <a:ea typeface="+mn-ea"/>
                          <a:cs typeface="+mn-cs"/>
                          <a:sym typeface="Georgia" panose="02040502050405020303" pitchFamily="18" charset="0"/>
                        </a:rPr>
                        <a:t>Unable to benefit</a:t>
                      </a:r>
                    </a:p>
                  </a:txBody>
                  <a:tcPr marL="72000" marR="0">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Severe medical barriers meaning participant is unable to work more than 8 hours in supported work environment or open employment</a:t>
                      </a:r>
                    </a:p>
                  </a:txBody>
                  <a:tcPr>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083879"/>
                  </a:ext>
                </a:extLst>
              </a:tr>
              <a:tr h="332187">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b="0" i="0" u="none" kern="1200" spc="0" dirty="0">
                          <a:solidFill>
                            <a:srgbClr val="000000">
                              <a:lumMod val="100000"/>
                            </a:srgbClr>
                          </a:solidFill>
                          <a:latin typeface="+mn-lt"/>
                          <a:ea typeface="+mn-ea"/>
                          <a:cs typeface="+mn-cs"/>
                          <a:sym typeface="Georgia" panose="02040502050405020303" pitchFamily="18" charset="0"/>
                        </a:rPr>
                        <a:t>Community development </a:t>
                      </a:r>
                      <a:r>
                        <a:rPr lang="en-US" sz="1000" b="0" i="0" u="none" kern="1200" spc="0" dirty="0" err="1">
                          <a:solidFill>
                            <a:srgbClr val="000000">
                              <a:lumMod val="100000"/>
                            </a:srgbClr>
                          </a:solidFill>
                          <a:latin typeface="+mn-lt"/>
                          <a:ea typeface="+mn-ea"/>
                          <a:cs typeface="+mn-cs"/>
                          <a:sym typeface="Georgia" panose="02040502050405020303" pitchFamily="18" charset="0"/>
                        </a:rPr>
                        <a:t>programme</a:t>
                      </a:r>
                      <a:endParaRPr lang="en-US" sz="1000" b="0" i="0" u="none" kern="1200" spc="0" dirty="0">
                        <a:solidFill>
                          <a:srgbClr val="000000">
                            <a:lumMod val="100000"/>
                          </a:srgbClr>
                        </a:solidFill>
                        <a:latin typeface="+mn-lt"/>
                        <a:ea typeface="+mn-ea"/>
                        <a:cs typeface="+mn-cs"/>
                        <a:sym typeface="Georgia" panose="02040502050405020303" pitchFamily="18" charset="0"/>
                      </a:endParaRPr>
                    </a:p>
                  </a:txBody>
                  <a:tcPr marL="72000" marR="0">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200" b="0" i="0" u="none" kern="1200" spc="0" dirty="0">
                          <a:solidFill>
                            <a:srgbClr val="000000">
                              <a:lumMod val="100000"/>
                            </a:srgbClr>
                          </a:solidFill>
                          <a:latin typeface="+mn-lt"/>
                          <a:ea typeface="+mn-ea"/>
                          <a:cs typeface="+mn-cs"/>
                          <a:sym typeface="Georgia" panose="02040502050405020303" pitchFamily="18" charset="0"/>
                        </a:rPr>
                        <a:t>Community Development Program</a:t>
                      </a:r>
                    </a:p>
                  </a:txBody>
                  <a:tcPr marL="72000" marR="0">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rPr>
                        <a:t>Participant located in a designated remote area as determined by the NIAA</a:t>
                      </a:r>
                      <a:r>
                        <a:rPr lang="en-AU" sz="1200" b="0" i="0" u="none" kern="1200" spc="0" baseline="30000" dirty="0">
                          <a:solidFill>
                            <a:srgbClr val="000000">
                              <a:lumMod val="100000"/>
                            </a:srgbClr>
                          </a:solidFill>
                          <a:latin typeface="+mn-lt"/>
                          <a:ea typeface="Calibri" panose="020F0502020204030204" pitchFamily="34" charset="0"/>
                          <a:cs typeface="+mn-cs"/>
                          <a:sym typeface="Georgia" panose="02040502050405020303" pitchFamily="18" charset="0"/>
                        </a:rPr>
                        <a:t>1</a:t>
                      </a:r>
                      <a:endParaRPr lang="en-AU" sz="1200" b="0" i="0" u="none" kern="1200" spc="0" dirty="0">
                        <a:solidFill>
                          <a:srgbClr val="000000">
                            <a:lumMod val="100000"/>
                          </a:srgbClr>
                        </a:solidFill>
                        <a:latin typeface="+mn-lt"/>
                        <a:ea typeface="Calibri" panose="020F0502020204030204" pitchFamily="34" charset="0"/>
                        <a:cs typeface="+mn-cs"/>
                        <a:sym typeface="Georgia" panose="02040502050405020303" pitchFamily="18" charset="0"/>
                      </a:endParaRPr>
                    </a:p>
                  </a:txBody>
                  <a:tcPr>
                    <a:lnL w="12700" cmpd="sng">
                      <a:noFill/>
                    </a:lnL>
                    <a:lnR w="12700" cmpd="sng">
                      <a:noFill/>
                    </a:lnR>
                    <a:lnT w="28575" cap="flat" cmpd="sng" algn="ctr">
                      <a:solidFill>
                        <a:schemeClr val="bg1">
                          <a:lumMod val="75000"/>
                        </a:schemeClr>
                      </a:solidFill>
                      <a:prstDash val="sysDot"/>
                      <a:round/>
                      <a:headEnd type="none" w="med" len="med"/>
                      <a:tailEnd type="none" w="med" len="med"/>
                    </a:lnT>
                    <a:lnB w="2857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75749"/>
                  </a:ext>
                </a:extLst>
              </a:tr>
            </a:tbl>
          </a:graphicData>
        </a:graphic>
      </p:graphicFrame>
      <p:sp>
        <p:nvSpPr>
          <p:cNvPr id="97" name="ee4pFootnotes">
            <a:extLst>
              <a:ext uri="{FF2B5EF4-FFF2-40B4-BE49-F238E27FC236}">
                <a16:creationId xmlns:a16="http://schemas.microsoft.com/office/drawing/2014/main" id="{22824966-1652-41C5-BD86-446452DD98AA}"/>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National Indigenous Australians Agency</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ESAt JCA Guide to Determining Eligibility and Suitability for Referral to Employment Services</a:t>
            </a:r>
          </a:p>
        </p:txBody>
      </p:sp>
      <p:sp>
        <p:nvSpPr>
          <p:cNvPr id="18" name="NavigationTriangle">
            <a:extLst>
              <a:ext uri="{FF2B5EF4-FFF2-40B4-BE49-F238E27FC236}">
                <a16:creationId xmlns:a16="http://schemas.microsoft.com/office/drawing/2014/main" id="{CB3AB166-2F41-4D04-BA03-E8443F0F047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9" name="NavigationIcon">
            <a:extLst>
              <a:ext uri="{FF2B5EF4-FFF2-40B4-BE49-F238E27FC236}">
                <a16:creationId xmlns:a16="http://schemas.microsoft.com/office/drawing/2014/main" id="{8296468B-54B3-41A2-ABEB-4BBE611767ED}"/>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pic>
        <p:nvPicPr>
          <p:cNvPr id="106" name="Picture 105">
            <a:extLst>
              <a:ext uri="{FF2B5EF4-FFF2-40B4-BE49-F238E27FC236}">
                <a16:creationId xmlns:a16="http://schemas.microsoft.com/office/drawing/2014/main" id="{DA87A90D-20FF-4E28-A273-7FE0B6779A8E}"/>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57094" y="2753765"/>
            <a:ext cx="1189869" cy="573238"/>
          </a:xfrm>
          <a:prstGeom prst="rect">
            <a:avLst/>
          </a:prstGeom>
          <a:solidFill>
            <a:schemeClr val="bg1"/>
          </a:solidFill>
        </p:spPr>
      </p:pic>
      <p:pic>
        <p:nvPicPr>
          <p:cNvPr id="108" name="Picture 107">
            <a:extLst>
              <a:ext uri="{FF2B5EF4-FFF2-40B4-BE49-F238E27FC236}">
                <a16:creationId xmlns:a16="http://schemas.microsoft.com/office/drawing/2014/main" id="{0EDAD2FD-7E94-4800-9FA4-8E13EFC41D37}"/>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57094" y="3370486"/>
            <a:ext cx="1189869" cy="573238"/>
          </a:xfrm>
          <a:prstGeom prst="rect">
            <a:avLst/>
          </a:prstGeom>
          <a:solidFill>
            <a:schemeClr val="bg1"/>
          </a:solidFill>
        </p:spPr>
      </p:pic>
      <p:pic>
        <p:nvPicPr>
          <p:cNvPr id="107" name="Picture 106">
            <a:extLst>
              <a:ext uri="{FF2B5EF4-FFF2-40B4-BE49-F238E27FC236}">
                <a16:creationId xmlns:a16="http://schemas.microsoft.com/office/drawing/2014/main" id="{A119D88A-5761-4512-AE0E-27E5838F108F}"/>
              </a:ext>
              <a:ext uri="{C183D7F6-B498-43B3-948B-1728B52AA6E4}">
                <adec:decorative xmlns:adec="http://schemas.microsoft.com/office/drawing/2017/decorative" val="1"/>
              </a:ext>
            </a:extLst>
          </p:cNvPr>
          <p:cNvPicPr>
            <a:picLocks noChangeAspect="1"/>
          </p:cNvPicPr>
          <p:nvPr/>
        </p:nvPicPr>
        <p:blipFill rotWithShape="1">
          <a:blip r:embed="rId10">
            <a:clrChange>
              <a:clrFrom>
                <a:srgbClr val="FFFFFF"/>
              </a:clrFrom>
              <a:clrTo>
                <a:srgbClr val="FFFFFF">
                  <a:alpha val="0"/>
                </a:srgbClr>
              </a:clrTo>
            </a:clrChange>
          </a:blip>
          <a:srcRect l="-1" r="-6692"/>
          <a:stretch/>
        </p:blipFill>
        <p:spPr>
          <a:xfrm>
            <a:off x="824076" y="4027232"/>
            <a:ext cx="1366673" cy="563617"/>
          </a:xfrm>
          <a:prstGeom prst="rect">
            <a:avLst/>
          </a:prstGeom>
          <a:solidFill>
            <a:schemeClr val="bg1"/>
          </a:solidFill>
        </p:spPr>
      </p:pic>
      <p:pic>
        <p:nvPicPr>
          <p:cNvPr id="10" name="Picture 9">
            <a:extLst>
              <a:ext uri="{FF2B5EF4-FFF2-40B4-BE49-F238E27FC236}">
                <a16:creationId xmlns:a16="http://schemas.microsoft.com/office/drawing/2014/main" id="{1702A6A8-DE44-42E8-90B7-50B0EA83C735}"/>
              </a:ext>
              <a:ext uri="{C183D7F6-B498-43B3-948B-1728B52AA6E4}">
                <adec:decorative xmlns:adec="http://schemas.microsoft.com/office/drawing/2017/decorative" val="1"/>
              </a:ext>
            </a:extLst>
          </p:cNvPr>
          <p:cNvPicPr>
            <a:picLocks noChangeAspect="1"/>
          </p:cNvPicPr>
          <p:nvPr/>
        </p:nvPicPr>
        <p:blipFill rotWithShape="1">
          <a:blip r:embed="rId11"/>
          <a:srcRect l="1" r="-45343" b="-1697"/>
          <a:stretch/>
        </p:blipFill>
        <p:spPr>
          <a:xfrm>
            <a:off x="872264" y="4841642"/>
            <a:ext cx="1242286" cy="388322"/>
          </a:xfrm>
          <a:prstGeom prst="rect">
            <a:avLst/>
          </a:prstGeom>
          <a:solidFill>
            <a:schemeClr val="bg1"/>
          </a:solidFill>
        </p:spPr>
      </p:pic>
      <p:pic>
        <p:nvPicPr>
          <p:cNvPr id="8" name="Picture 7">
            <a:extLst>
              <a:ext uri="{FF2B5EF4-FFF2-40B4-BE49-F238E27FC236}">
                <a16:creationId xmlns:a16="http://schemas.microsoft.com/office/drawing/2014/main" id="{E11EC39B-83CF-49C5-82D8-5BEBD701C295}"/>
              </a:ext>
              <a:ext uri="{C183D7F6-B498-43B3-948B-1728B52AA6E4}">
                <adec:decorative xmlns:adec="http://schemas.microsoft.com/office/drawing/2017/decorative" val="1"/>
              </a:ext>
            </a:extLst>
          </p:cNvPr>
          <p:cNvPicPr>
            <a:picLocks noChangeAspect="1"/>
          </p:cNvPicPr>
          <p:nvPr/>
        </p:nvPicPr>
        <p:blipFill rotWithShape="1">
          <a:blip r:embed="rId12"/>
          <a:srcRect l="-67019" t="-5415" r="-74731" b="4368"/>
          <a:stretch/>
        </p:blipFill>
        <p:spPr>
          <a:xfrm>
            <a:off x="685801" y="5737861"/>
            <a:ext cx="1623884" cy="381792"/>
          </a:xfrm>
          <a:prstGeom prst="rect">
            <a:avLst/>
          </a:prstGeom>
          <a:solidFill>
            <a:schemeClr val="bg1"/>
          </a:solidFill>
        </p:spPr>
      </p:pic>
      <p:pic>
        <p:nvPicPr>
          <p:cNvPr id="13" name="Picture 12">
            <a:extLst>
              <a:ext uri="{FF2B5EF4-FFF2-40B4-BE49-F238E27FC236}">
                <a16:creationId xmlns:a16="http://schemas.microsoft.com/office/drawing/2014/main" id="{EDF95605-CBB9-4F45-8FFB-3626FB41724D}"/>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872908" y="5305548"/>
            <a:ext cx="1158240" cy="396240"/>
          </a:xfrm>
          <a:prstGeom prst="rect">
            <a:avLst/>
          </a:prstGeom>
        </p:spPr>
      </p:pic>
    </p:spTree>
    <p:extLst>
      <p:ext uri="{BB962C8B-B14F-4D97-AF65-F5344CB8AC3E}">
        <p14:creationId xmlns:p14="http://schemas.microsoft.com/office/powerpoint/2010/main" val="1895308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515" name="think-cell Slide" r:id="rId6" imgW="286" imgH="286" progId="TCLayout.ActiveDocument.1">
                  <p:embed/>
                </p:oleObj>
              </mc:Choice>
              <mc:Fallback>
                <p:oleObj name="think-cell Slide" r:id="rId6"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9668C7E3-2DCE-4D57-81A5-00917A3DF784}"/>
              </a:ext>
              <a:ext uri="{C183D7F6-B498-43B3-948B-1728B52AA6E4}">
                <adec:decorative xmlns:adec="http://schemas.microsoft.com/office/drawing/2017/decorative" val="1"/>
              </a:ext>
            </a:extLst>
          </p:cNvPr>
          <p:cNvGrpSpPr/>
          <p:nvPr/>
        </p:nvGrpSpPr>
        <p:grpSpPr>
          <a:xfrm>
            <a:off x="4389676" y="1201959"/>
            <a:ext cx="718482" cy="718482"/>
            <a:chOff x="4389676" y="1201959"/>
            <a:chExt cx="718482" cy="718482"/>
          </a:xfrm>
        </p:grpSpPr>
        <p:sp>
          <p:nvSpPr>
            <p:cNvPr id="33" name="Oval 32">
              <a:extLst>
                <a:ext uri="{FF2B5EF4-FFF2-40B4-BE49-F238E27FC236}">
                  <a16:creationId xmlns:a16="http://schemas.microsoft.com/office/drawing/2014/main" id="{863100CF-98FE-4F89-B08B-ECEAEAC70F38}"/>
                </a:ext>
              </a:extLst>
            </p:cNvPr>
            <p:cNvSpPr>
              <a:spLocks noChangeAspect="1"/>
            </p:cNvSpPr>
            <p:nvPr/>
          </p:nvSpPr>
          <p:spPr>
            <a:xfrm>
              <a:off x="4389676" y="1201959"/>
              <a:ext cx="718482" cy="71848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26" name="Group 25">
              <a:extLst>
                <a:ext uri="{FF2B5EF4-FFF2-40B4-BE49-F238E27FC236}">
                  <a16:creationId xmlns:a16="http://schemas.microsoft.com/office/drawing/2014/main" id="{FDD680A4-3FAB-423A-B9F8-60F1155A3596}"/>
                </a:ext>
              </a:extLst>
            </p:cNvPr>
            <p:cNvGrpSpPr>
              <a:grpSpLocks noChangeAspect="1"/>
            </p:cNvGrpSpPr>
            <p:nvPr/>
          </p:nvGrpSpPr>
          <p:grpSpPr>
            <a:xfrm>
              <a:off x="4462717" y="1274999"/>
              <a:ext cx="572401" cy="572401"/>
              <a:chOff x="5273675" y="2570163"/>
              <a:chExt cx="1644650" cy="1644650"/>
            </a:xfrm>
          </p:grpSpPr>
          <p:sp>
            <p:nvSpPr>
              <p:cNvPr id="27" name="AutoShape 3">
                <a:extLst>
                  <a:ext uri="{FF2B5EF4-FFF2-40B4-BE49-F238E27FC236}">
                    <a16:creationId xmlns:a16="http://schemas.microsoft.com/office/drawing/2014/main" id="{5756864D-CBCA-4507-B251-8A48F91B14B9}"/>
                  </a:ext>
                </a:extLst>
              </p:cNvPr>
              <p:cNvSpPr>
                <a:spLocks noChangeAspect="1" noChangeArrowheads="1" noTextEdit="1"/>
              </p:cNvSpPr>
              <p:nvPr/>
            </p:nvSpPr>
            <p:spPr bwMode="auto">
              <a:xfrm>
                <a:off x="5273675" y="2570163"/>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28" name="Group 27">
                <a:extLst>
                  <a:ext uri="{FF2B5EF4-FFF2-40B4-BE49-F238E27FC236}">
                    <a16:creationId xmlns:a16="http://schemas.microsoft.com/office/drawing/2014/main" id="{2CC87195-37F0-45C3-8CA8-939D8295710D}"/>
                  </a:ext>
                </a:extLst>
              </p:cNvPr>
              <p:cNvGrpSpPr/>
              <p:nvPr/>
            </p:nvGrpSpPr>
            <p:grpSpPr>
              <a:xfrm>
                <a:off x="5548313" y="2844801"/>
                <a:ext cx="1093788" cy="1093788"/>
                <a:chOff x="5548313" y="2844801"/>
                <a:chExt cx="1093788" cy="1093788"/>
              </a:xfrm>
            </p:grpSpPr>
            <p:sp>
              <p:nvSpPr>
                <p:cNvPr id="29" name="Freeform 15">
                  <a:extLst>
                    <a:ext uri="{FF2B5EF4-FFF2-40B4-BE49-F238E27FC236}">
                      <a16:creationId xmlns:a16="http://schemas.microsoft.com/office/drawing/2014/main" id="{B4630B41-E7C4-4647-8440-DD4CE2344F6C}"/>
                    </a:ext>
                  </a:extLst>
                </p:cNvPr>
                <p:cNvSpPr>
                  <a:spLocks/>
                </p:cNvSpPr>
                <p:nvPr/>
              </p:nvSpPr>
              <p:spPr bwMode="auto">
                <a:xfrm>
                  <a:off x="5548313" y="2844801"/>
                  <a:ext cx="1093788" cy="1093788"/>
                </a:xfrm>
                <a:custGeom>
                  <a:avLst/>
                  <a:gdLst>
                    <a:gd name="connsiteX0" fmla="*/ 546894 w 1093788"/>
                    <a:gd name="connsiteY0" fmla="*/ 352425 h 1093788"/>
                    <a:gd name="connsiteX1" fmla="*/ 562623 w 1093788"/>
                    <a:gd name="connsiteY1" fmla="*/ 368154 h 1093788"/>
                    <a:gd name="connsiteX2" fmla="*/ 546894 w 1093788"/>
                    <a:gd name="connsiteY2" fmla="*/ 383883 h 1093788"/>
                    <a:gd name="connsiteX3" fmla="*/ 383883 w 1093788"/>
                    <a:gd name="connsiteY3" fmla="*/ 546894 h 1093788"/>
                    <a:gd name="connsiteX4" fmla="*/ 546894 w 1093788"/>
                    <a:gd name="connsiteY4" fmla="*/ 709905 h 1093788"/>
                    <a:gd name="connsiteX5" fmla="*/ 709905 w 1093788"/>
                    <a:gd name="connsiteY5" fmla="*/ 546894 h 1093788"/>
                    <a:gd name="connsiteX6" fmla="*/ 725634 w 1093788"/>
                    <a:gd name="connsiteY6" fmla="*/ 531165 h 1093788"/>
                    <a:gd name="connsiteX7" fmla="*/ 741363 w 1093788"/>
                    <a:gd name="connsiteY7" fmla="*/ 546894 h 1093788"/>
                    <a:gd name="connsiteX8" fmla="*/ 546894 w 1093788"/>
                    <a:gd name="connsiteY8" fmla="*/ 741363 h 1093788"/>
                    <a:gd name="connsiteX9" fmla="*/ 352425 w 1093788"/>
                    <a:gd name="connsiteY9" fmla="*/ 546894 h 1093788"/>
                    <a:gd name="connsiteX10" fmla="*/ 546894 w 1093788"/>
                    <a:gd name="connsiteY10" fmla="*/ 352425 h 1093788"/>
                    <a:gd name="connsiteX11" fmla="*/ 546894 w 1093788"/>
                    <a:gd name="connsiteY11" fmla="*/ 0 h 1093788"/>
                    <a:gd name="connsiteX12" fmla="*/ 995976 w 1093788"/>
                    <a:gd name="connsiteY12" fmla="*/ 234179 h 1093788"/>
                    <a:gd name="connsiteX13" fmla="*/ 991692 w 1093788"/>
                    <a:gd name="connsiteY13" fmla="*/ 256312 h 1093788"/>
                    <a:gd name="connsiteX14" fmla="*/ 969559 w 1093788"/>
                    <a:gd name="connsiteY14" fmla="*/ 252028 h 1093788"/>
                    <a:gd name="connsiteX15" fmla="*/ 546894 w 1093788"/>
                    <a:gd name="connsiteY15" fmla="*/ 31414 h 1093788"/>
                    <a:gd name="connsiteX16" fmla="*/ 31414 w 1093788"/>
                    <a:gd name="connsiteY16" fmla="*/ 546894 h 1093788"/>
                    <a:gd name="connsiteX17" fmla="*/ 204907 w 1093788"/>
                    <a:gd name="connsiteY17" fmla="*/ 931719 h 1093788"/>
                    <a:gd name="connsiteX18" fmla="*/ 257026 w 1093788"/>
                    <a:gd name="connsiteY18" fmla="*/ 874602 h 1093788"/>
                    <a:gd name="connsiteX19" fmla="*/ 189913 w 1093788"/>
                    <a:gd name="connsiteY19" fmla="*/ 800350 h 1093788"/>
                    <a:gd name="connsiteX20" fmla="*/ 194197 w 1093788"/>
                    <a:gd name="connsiteY20" fmla="*/ 778217 h 1093788"/>
                    <a:gd name="connsiteX21" fmla="*/ 215616 w 1093788"/>
                    <a:gd name="connsiteY21" fmla="*/ 781787 h 1093788"/>
                    <a:gd name="connsiteX22" fmla="*/ 370546 w 1093788"/>
                    <a:gd name="connsiteY22" fmla="*/ 912442 h 1093788"/>
                    <a:gd name="connsiteX23" fmla="*/ 912442 w 1093788"/>
                    <a:gd name="connsiteY23" fmla="*/ 723242 h 1093788"/>
                    <a:gd name="connsiteX24" fmla="*/ 723243 w 1093788"/>
                    <a:gd name="connsiteY24" fmla="*/ 181346 h 1093788"/>
                    <a:gd name="connsiteX25" fmla="*/ 562601 w 1093788"/>
                    <a:gd name="connsiteY25" fmla="*/ 141364 h 1093788"/>
                    <a:gd name="connsiteX26" fmla="*/ 562601 w 1093788"/>
                    <a:gd name="connsiteY26" fmla="*/ 227753 h 1093788"/>
                    <a:gd name="connsiteX27" fmla="*/ 866035 w 1093788"/>
                    <a:gd name="connsiteY27" fmla="*/ 546894 h 1093788"/>
                    <a:gd name="connsiteX28" fmla="*/ 739664 w 1093788"/>
                    <a:gd name="connsiteY28" fmla="*/ 801778 h 1093788"/>
                    <a:gd name="connsiteX29" fmla="*/ 717531 w 1093788"/>
                    <a:gd name="connsiteY29" fmla="*/ 798208 h 1093788"/>
                    <a:gd name="connsiteX30" fmla="*/ 721101 w 1093788"/>
                    <a:gd name="connsiteY30" fmla="*/ 776790 h 1093788"/>
                    <a:gd name="connsiteX31" fmla="*/ 834620 w 1093788"/>
                    <a:gd name="connsiteY31" fmla="*/ 546894 h 1093788"/>
                    <a:gd name="connsiteX32" fmla="*/ 546894 w 1093788"/>
                    <a:gd name="connsiteY32" fmla="*/ 259168 h 1093788"/>
                    <a:gd name="connsiteX33" fmla="*/ 259168 w 1093788"/>
                    <a:gd name="connsiteY33" fmla="*/ 546894 h 1093788"/>
                    <a:gd name="connsiteX34" fmla="*/ 546894 w 1093788"/>
                    <a:gd name="connsiteY34" fmla="*/ 834620 h 1093788"/>
                    <a:gd name="connsiteX35" fmla="*/ 562601 w 1093788"/>
                    <a:gd name="connsiteY35" fmla="*/ 850328 h 1093788"/>
                    <a:gd name="connsiteX36" fmla="*/ 546894 w 1093788"/>
                    <a:gd name="connsiteY36" fmla="*/ 866035 h 1093788"/>
                    <a:gd name="connsiteX37" fmla="*/ 227753 w 1093788"/>
                    <a:gd name="connsiteY37" fmla="*/ 546894 h 1093788"/>
                    <a:gd name="connsiteX38" fmla="*/ 531187 w 1093788"/>
                    <a:gd name="connsiteY38" fmla="*/ 227753 h 1093788"/>
                    <a:gd name="connsiteX39" fmla="*/ 531187 w 1093788"/>
                    <a:gd name="connsiteY39" fmla="*/ 141364 h 1093788"/>
                    <a:gd name="connsiteX40" fmla="*/ 181346 w 1093788"/>
                    <a:gd name="connsiteY40" fmla="*/ 370546 h 1093788"/>
                    <a:gd name="connsiteX41" fmla="*/ 143506 w 1093788"/>
                    <a:gd name="connsiteY41" fmla="*/ 590446 h 1093788"/>
                    <a:gd name="connsiteX42" fmla="*/ 129227 w 1093788"/>
                    <a:gd name="connsiteY42" fmla="*/ 607581 h 1093788"/>
                    <a:gd name="connsiteX43" fmla="*/ 112092 w 1093788"/>
                    <a:gd name="connsiteY43" fmla="*/ 593302 h 1093788"/>
                    <a:gd name="connsiteX44" fmla="*/ 153501 w 1093788"/>
                    <a:gd name="connsiteY44" fmla="*/ 356267 h 1093788"/>
                    <a:gd name="connsiteX45" fmla="*/ 545466 w 1093788"/>
                    <a:gd name="connsiteY45" fmla="*/ 109950 h 1093788"/>
                    <a:gd name="connsiteX46" fmla="*/ 546894 w 1093788"/>
                    <a:gd name="connsiteY46" fmla="*/ 109236 h 1093788"/>
                    <a:gd name="connsiteX47" fmla="*/ 547608 w 1093788"/>
                    <a:gd name="connsiteY47" fmla="*/ 109950 h 1093788"/>
                    <a:gd name="connsiteX48" fmla="*/ 737522 w 1093788"/>
                    <a:gd name="connsiteY48" fmla="*/ 153501 h 1093788"/>
                    <a:gd name="connsiteX49" fmla="*/ 940287 w 1093788"/>
                    <a:gd name="connsiteY49" fmla="*/ 737522 h 1093788"/>
                    <a:gd name="connsiteX50" fmla="*/ 546180 w 1093788"/>
                    <a:gd name="connsiteY50" fmla="*/ 983838 h 1093788"/>
                    <a:gd name="connsiteX51" fmla="*/ 356267 w 1093788"/>
                    <a:gd name="connsiteY51" fmla="*/ 940287 h 1093788"/>
                    <a:gd name="connsiteX52" fmla="*/ 281300 w 1093788"/>
                    <a:gd name="connsiteY52" fmla="*/ 894593 h 1093788"/>
                    <a:gd name="connsiteX53" fmla="*/ 228467 w 1093788"/>
                    <a:gd name="connsiteY53" fmla="*/ 952424 h 1093788"/>
                    <a:gd name="connsiteX54" fmla="*/ 546894 w 1093788"/>
                    <a:gd name="connsiteY54" fmla="*/ 1062374 h 1093788"/>
                    <a:gd name="connsiteX55" fmla="*/ 1062374 w 1093788"/>
                    <a:gd name="connsiteY55" fmla="*/ 546894 h 1093788"/>
                    <a:gd name="connsiteX56" fmla="*/ 1046667 w 1093788"/>
                    <a:gd name="connsiteY56" fmla="*/ 419095 h 1093788"/>
                    <a:gd name="connsiteX57" fmla="*/ 1058090 w 1093788"/>
                    <a:gd name="connsiteY57" fmla="*/ 399818 h 1093788"/>
                    <a:gd name="connsiteX58" fmla="*/ 1076653 w 1093788"/>
                    <a:gd name="connsiteY58" fmla="*/ 411242 h 1093788"/>
                    <a:gd name="connsiteX59" fmla="*/ 1093788 w 1093788"/>
                    <a:gd name="connsiteY59" fmla="*/ 546894 h 1093788"/>
                    <a:gd name="connsiteX60" fmla="*/ 546894 w 1093788"/>
                    <a:gd name="connsiteY60" fmla="*/ 1093788 h 1093788"/>
                    <a:gd name="connsiteX61" fmla="*/ 197767 w 1093788"/>
                    <a:gd name="connsiteY61" fmla="*/ 967417 h 1093788"/>
                    <a:gd name="connsiteX62" fmla="*/ 194911 w 1093788"/>
                    <a:gd name="connsiteY62" fmla="*/ 965989 h 1093788"/>
                    <a:gd name="connsiteX63" fmla="*/ 194197 w 1093788"/>
                    <a:gd name="connsiteY63" fmla="*/ 964561 h 1093788"/>
                    <a:gd name="connsiteX64" fmla="*/ 0 w 1093788"/>
                    <a:gd name="connsiteY64" fmla="*/ 546894 h 1093788"/>
                    <a:gd name="connsiteX65" fmla="*/ 546894 w 1093788"/>
                    <a:gd name="connsiteY65" fmla="*/ 0 h 109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93788" h="1093788">
                      <a:moveTo>
                        <a:pt x="546894" y="352425"/>
                      </a:moveTo>
                      <a:cubicBezTo>
                        <a:pt x="555474" y="352425"/>
                        <a:pt x="562623" y="359575"/>
                        <a:pt x="562623" y="368154"/>
                      </a:cubicBezTo>
                      <a:cubicBezTo>
                        <a:pt x="562623" y="376734"/>
                        <a:pt x="555474" y="383883"/>
                        <a:pt x="546894" y="383883"/>
                      </a:cubicBezTo>
                      <a:cubicBezTo>
                        <a:pt x="456809" y="383883"/>
                        <a:pt x="383883" y="456809"/>
                        <a:pt x="383883" y="546894"/>
                      </a:cubicBezTo>
                      <a:cubicBezTo>
                        <a:pt x="383883" y="636979"/>
                        <a:pt x="456809" y="709905"/>
                        <a:pt x="546894" y="709905"/>
                      </a:cubicBezTo>
                      <a:cubicBezTo>
                        <a:pt x="636979" y="709905"/>
                        <a:pt x="709905" y="636979"/>
                        <a:pt x="709905" y="546894"/>
                      </a:cubicBezTo>
                      <a:cubicBezTo>
                        <a:pt x="709905" y="538315"/>
                        <a:pt x="717055" y="531165"/>
                        <a:pt x="725634" y="531165"/>
                      </a:cubicBezTo>
                      <a:cubicBezTo>
                        <a:pt x="734214" y="531165"/>
                        <a:pt x="741363" y="538315"/>
                        <a:pt x="741363" y="546894"/>
                      </a:cubicBezTo>
                      <a:cubicBezTo>
                        <a:pt x="741363" y="654138"/>
                        <a:pt x="654138" y="741363"/>
                        <a:pt x="546894" y="741363"/>
                      </a:cubicBezTo>
                      <a:cubicBezTo>
                        <a:pt x="439650" y="741363"/>
                        <a:pt x="352425" y="654138"/>
                        <a:pt x="352425" y="546894"/>
                      </a:cubicBezTo>
                      <a:cubicBezTo>
                        <a:pt x="352425" y="439650"/>
                        <a:pt x="439650" y="352425"/>
                        <a:pt x="546894" y="352425"/>
                      </a:cubicBezTo>
                      <a:close/>
                      <a:moveTo>
                        <a:pt x="546894" y="0"/>
                      </a:moveTo>
                      <a:cubicBezTo>
                        <a:pt x="725384" y="0"/>
                        <a:pt x="893165" y="87817"/>
                        <a:pt x="995976" y="234179"/>
                      </a:cubicBezTo>
                      <a:cubicBezTo>
                        <a:pt x="1000259" y="241319"/>
                        <a:pt x="998831" y="251314"/>
                        <a:pt x="991692" y="256312"/>
                      </a:cubicBezTo>
                      <a:cubicBezTo>
                        <a:pt x="984552" y="261310"/>
                        <a:pt x="974557" y="259168"/>
                        <a:pt x="969559" y="252028"/>
                      </a:cubicBezTo>
                      <a:cubicBezTo>
                        <a:pt x="873174" y="114234"/>
                        <a:pt x="715389" y="31414"/>
                        <a:pt x="546894" y="31414"/>
                      </a:cubicBezTo>
                      <a:cubicBezTo>
                        <a:pt x="262737" y="31414"/>
                        <a:pt x="31414" y="262737"/>
                        <a:pt x="31414" y="546894"/>
                      </a:cubicBezTo>
                      <a:cubicBezTo>
                        <a:pt x="31414" y="699682"/>
                        <a:pt x="98526" y="837476"/>
                        <a:pt x="204907" y="931719"/>
                      </a:cubicBezTo>
                      <a:cubicBezTo>
                        <a:pt x="204907" y="931719"/>
                        <a:pt x="204907" y="931719"/>
                        <a:pt x="257026" y="874602"/>
                      </a:cubicBezTo>
                      <a:cubicBezTo>
                        <a:pt x="232037" y="852469"/>
                        <a:pt x="209904" y="827481"/>
                        <a:pt x="189913" y="800350"/>
                      </a:cubicBezTo>
                      <a:cubicBezTo>
                        <a:pt x="184916" y="793211"/>
                        <a:pt x="187057" y="783215"/>
                        <a:pt x="194197" y="778217"/>
                      </a:cubicBezTo>
                      <a:cubicBezTo>
                        <a:pt x="201337" y="773220"/>
                        <a:pt x="210618" y="774648"/>
                        <a:pt x="215616" y="781787"/>
                      </a:cubicBezTo>
                      <a:cubicBezTo>
                        <a:pt x="254884" y="837476"/>
                        <a:pt x="308431" y="882456"/>
                        <a:pt x="370546" y="912442"/>
                      </a:cubicBezTo>
                      <a:cubicBezTo>
                        <a:pt x="571883" y="1009541"/>
                        <a:pt x="814630" y="925293"/>
                        <a:pt x="912442" y="723242"/>
                      </a:cubicBezTo>
                      <a:cubicBezTo>
                        <a:pt x="1009541" y="521906"/>
                        <a:pt x="925293" y="279159"/>
                        <a:pt x="723243" y="181346"/>
                      </a:cubicBezTo>
                      <a:cubicBezTo>
                        <a:pt x="671837" y="156357"/>
                        <a:pt x="616862" y="143506"/>
                        <a:pt x="562601" y="141364"/>
                      </a:cubicBezTo>
                      <a:cubicBezTo>
                        <a:pt x="562601" y="141364"/>
                        <a:pt x="562601" y="141364"/>
                        <a:pt x="562601" y="227753"/>
                      </a:cubicBezTo>
                      <a:cubicBezTo>
                        <a:pt x="731810" y="236321"/>
                        <a:pt x="866035" y="376258"/>
                        <a:pt x="866035" y="546894"/>
                      </a:cubicBezTo>
                      <a:cubicBezTo>
                        <a:pt x="866035" y="647563"/>
                        <a:pt x="820341" y="740378"/>
                        <a:pt x="739664" y="801778"/>
                      </a:cubicBezTo>
                      <a:cubicBezTo>
                        <a:pt x="733238" y="806776"/>
                        <a:pt x="723243" y="805348"/>
                        <a:pt x="717531" y="798208"/>
                      </a:cubicBezTo>
                      <a:cubicBezTo>
                        <a:pt x="712533" y="791783"/>
                        <a:pt x="713961" y="781787"/>
                        <a:pt x="721101" y="776790"/>
                      </a:cubicBezTo>
                      <a:cubicBezTo>
                        <a:pt x="793211" y="721101"/>
                        <a:pt x="834620" y="637567"/>
                        <a:pt x="834620" y="546894"/>
                      </a:cubicBezTo>
                      <a:cubicBezTo>
                        <a:pt x="834620" y="388395"/>
                        <a:pt x="705394" y="259168"/>
                        <a:pt x="546894" y="259168"/>
                      </a:cubicBezTo>
                      <a:cubicBezTo>
                        <a:pt x="388395" y="259168"/>
                        <a:pt x="259168" y="388395"/>
                        <a:pt x="259168" y="546894"/>
                      </a:cubicBezTo>
                      <a:cubicBezTo>
                        <a:pt x="259168" y="705393"/>
                        <a:pt x="388395" y="834620"/>
                        <a:pt x="546894" y="834620"/>
                      </a:cubicBezTo>
                      <a:cubicBezTo>
                        <a:pt x="555462" y="834620"/>
                        <a:pt x="562601" y="841760"/>
                        <a:pt x="562601" y="850328"/>
                      </a:cubicBezTo>
                      <a:cubicBezTo>
                        <a:pt x="562601" y="859609"/>
                        <a:pt x="555462" y="866035"/>
                        <a:pt x="546894" y="866035"/>
                      </a:cubicBezTo>
                      <a:cubicBezTo>
                        <a:pt x="370546" y="866035"/>
                        <a:pt x="227753" y="723242"/>
                        <a:pt x="227753" y="546894"/>
                      </a:cubicBezTo>
                      <a:cubicBezTo>
                        <a:pt x="227753" y="376258"/>
                        <a:pt x="361978" y="236321"/>
                        <a:pt x="531187" y="227753"/>
                      </a:cubicBezTo>
                      <a:cubicBezTo>
                        <a:pt x="531187" y="227753"/>
                        <a:pt x="531187" y="227753"/>
                        <a:pt x="531187" y="141364"/>
                      </a:cubicBezTo>
                      <a:cubicBezTo>
                        <a:pt x="386253" y="147076"/>
                        <a:pt x="249172" y="230609"/>
                        <a:pt x="181346" y="370546"/>
                      </a:cubicBezTo>
                      <a:cubicBezTo>
                        <a:pt x="148504" y="439086"/>
                        <a:pt x="134938" y="514766"/>
                        <a:pt x="143506" y="590446"/>
                      </a:cubicBezTo>
                      <a:cubicBezTo>
                        <a:pt x="144220" y="599013"/>
                        <a:pt x="137794" y="606153"/>
                        <a:pt x="129227" y="607581"/>
                      </a:cubicBezTo>
                      <a:cubicBezTo>
                        <a:pt x="120659" y="608295"/>
                        <a:pt x="112806" y="601869"/>
                        <a:pt x="112092" y="593302"/>
                      </a:cubicBezTo>
                      <a:cubicBezTo>
                        <a:pt x="103524" y="512624"/>
                        <a:pt x="117803" y="430519"/>
                        <a:pt x="153501" y="356267"/>
                      </a:cubicBezTo>
                      <a:cubicBezTo>
                        <a:pt x="228467" y="201337"/>
                        <a:pt x="384111" y="110664"/>
                        <a:pt x="545466" y="109950"/>
                      </a:cubicBezTo>
                      <a:cubicBezTo>
                        <a:pt x="546180" y="109950"/>
                        <a:pt x="546180" y="109236"/>
                        <a:pt x="546894" y="109236"/>
                      </a:cubicBezTo>
                      <a:cubicBezTo>
                        <a:pt x="546894" y="109236"/>
                        <a:pt x="547608" y="109950"/>
                        <a:pt x="547608" y="109950"/>
                      </a:cubicBezTo>
                      <a:cubicBezTo>
                        <a:pt x="611151" y="109950"/>
                        <a:pt x="676121" y="123515"/>
                        <a:pt x="737522" y="153501"/>
                      </a:cubicBezTo>
                      <a:cubicBezTo>
                        <a:pt x="954566" y="258454"/>
                        <a:pt x="1045239" y="520478"/>
                        <a:pt x="940287" y="737522"/>
                      </a:cubicBezTo>
                      <a:cubicBezTo>
                        <a:pt x="865321" y="893165"/>
                        <a:pt x="708963" y="983838"/>
                        <a:pt x="546180" y="983838"/>
                      </a:cubicBezTo>
                      <a:cubicBezTo>
                        <a:pt x="482638" y="983838"/>
                        <a:pt x="417667" y="970273"/>
                        <a:pt x="356267" y="940287"/>
                      </a:cubicBezTo>
                      <a:cubicBezTo>
                        <a:pt x="329850" y="927435"/>
                        <a:pt x="304861" y="912442"/>
                        <a:pt x="281300" y="894593"/>
                      </a:cubicBezTo>
                      <a:cubicBezTo>
                        <a:pt x="281300" y="894593"/>
                        <a:pt x="281300" y="894593"/>
                        <a:pt x="228467" y="952424"/>
                      </a:cubicBezTo>
                      <a:cubicBezTo>
                        <a:pt x="316284" y="1020964"/>
                        <a:pt x="426949" y="1062374"/>
                        <a:pt x="546894" y="1062374"/>
                      </a:cubicBezTo>
                      <a:cubicBezTo>
                        <a:pt x="831051" y="1062374"/>
                        <a:pt x="1062374" y="831051"/>
                        <a:pt x="1062374" y="546894"/>
                      </a:cubicBezTo>
                      <a:cubicBezTo>
                        <a:pt x="1062374" y="503343"/>
                        <a:pt x="1056662" y="460505"/>
                        <a:pt x="1046667" y="419095"/>
                      </a:cubicBezTo>
                      <a:cubicBezTo>
                        <a:pt x="1044525" y="410528"/>
                        <a:pt x="1049523" y="401960"/>
                        <a:pt x="1058090" y="399818"/>
                      </a:cubicBezTo>
                      <a:cubicBezTo>
                        <a:pt x="1065944" y="397676"/>
                        <a:pt x="1074511" y="402674"/>
                        <a:pt x="1076653" y="411242"/>
                      </a:cubicBezTo>
                      <a:cubicBezTo>
                        <a:pt x="1088077" y="455507"/>
                        <a:pt x="1093788" y="501201"/>
                        <a:pt x="1093788" y="546894"/>
                      </a:cubicBezTo>
                      <a:cubicBezTo>
                        <a:pt x="1093788" y="848186"/>
                        <a:pt x="848186" y="1093788"/>
                        <a:pt x="546894" y="1093788"/>
                      </a:cubicBezTo>
                      <a:cubicBezTo>
                        <a:pt x="414098" y="1093788"/>
                        <a:pt x="292724" y="1046667"/>
                        <a:pt x="197767" y="967417"/>
                      </a:cubicBezTo>
                      <a:cubicBezTo>
                        <a:pt x="197053" y="967417"/>
                        <a:pt x="196339" y="966703"/>
                        <a:pt x="194911" y="965989"/>
                      </a:cubicBezTo>
                      <a:cubicBezTo>
                        <a:pt x="194911" y="965275"/>
                        <a:pt x="194197" y="964561"/>
                        <a:pt x="194197" y="964561"/>
                      </a:cubicBezTo>
                      <a:cubicBezTo>
                        <a:pt x="75680" y="863893"/>
                        <a:pt x="0" y="713961"/>
                        <a:pt x="0" y="546894"/>
                      </a:cubicBezTo>
                      <a:cubicBezTo>
                        <a:pt x="0" y="245602"/>
                        <a:pt x="245602" y="0"/>
                        <a:pt x="546894"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sp>
              <p:nvSpPr>
                <p:cNvPr id="30" name="Oval 7">
                  <a:extLst>
                    <a:ext uri="{FF2B5EF4-FFF2-40B4-BE49-F238E27FC236}">
                      <a16:creationId xmlns:a16="http://schemas.microsoft.com/office/drawing/2014/main" id="{B5095397-1200-40D0-B537-BF889F95ACB4}"/>
                    </a:ext>
                  </a:extLst>
                </p:cNvPr>
                <p:cNvSpPr>
                  <a:spLocks noChangeArrowheads="1"/>
                </p:cNvSpPr>
                <p:nvPr/>
              </p:nvSpPr>
              <p:spPr bwMode="auto">
                <a:xfrm>
                  <a:off x="6015038" y="3311526"/>
                  <a:ext cx="160338" cy="160338"/>
                </a:xfrm>
                <a:prstGeom prst="ellipse">
                  <a:avLst/>
                </a:pr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grpSp>
        <p:nvGrpSpPr>
          <p:cNvPr id="8" name="Group 7">
            <a:extLst>
              <a:ext uri="{FF2B5EF4-FFF2-40B4-BE49-F238E27FC236}">
                <a16:creationId xmlns:a16="http://schemas.microsoft.com/office/drawing/2014/main" id="{AF22E1B4-93AB-410C-9425-BAC75E8393DE}"/>
              </a:ext>
              <a:ext uri="{C183D7F6-B498-43B3-948B-1728B52AA6E4}">
                <adec:decorative xmlns:adec="http://schemas.microsoft.com/office/drawing/2017/decorative" val="1"/>
              </a:ext>
            </a:extLst>
          </p:cNvPr>
          <p:cNvGrpSpPr/>
          <p:nvPr/>
        </p:nvGrpSpPr>
        <p:grpSpPr>
          <a:xfrm>
            <a:off x="4389676" y="2650657"/>
            <a:ext cx="718482" cy="718482"/>
            <a:chOff x="4389676" y="2650657"/>
            <a:chExt cx="718482" cy="718482"/>
          </a:xfrm>
        </p:grpSpPr>
        <p:sp>
          <p:nvSpPr>
            <p:cNvPr id="34" name="Oval 33">
              <a:extLst>
                <a:ext uri="{FF2B5EF4-FFF2-40B4-BE49-F238E27FC236}">
                  <a16:creationId xmlns:a16="http://schemas.microsoft.com/office/drawing/2014/main" id="{E8DF9DAA-09C6-4600-8B1B-68FB71B61777}"/>
                </a:ext>
              </a:extLst>
            </p:cNvPr>
            <p:cNvSpPr>
              <a:spLocks noChangeAspect="1"/>
            </p:cNvSpPr>
            <p:nvPr/>
          </p:nvSpPr>
          <p:spPr>
            <a:xfrm>
              <a:off x="4389676" y="2650657"/>
              <a:ext cx="718482" cy="71848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31" name="Group 30">
              <a:extLst>
                <a:ext uri="{FF2B5EF4-FFF2-40B4-BE49-F238E27FC236}">
                  <a16:creationId xmlns:a16="http://schemas.microsoft.com/office/drawing/2014/main" id="{35258C1A-D980-4E96-A228-2569E9992A77}"/>
                </a:ext>
              </a:extLst>
            </p:cNvPr>
            <p:cNvGrpSpPr>
              <a:grpSpLocks noChangeAspect="1"/>
            </p:cNvGrpSpPr>
            <p:nvPr/>
          </p:nvGrpSpPr>
          <p:grpSpPr>
            <a:xfrm>
              <a:off x="4462717" y="2723697"/>
              <a:ext cx="572401" cy="572401"/>
              <a:chOff x="5273675" y="2606675"/>
              <a:chExt cx="1644650" cy="1644650"/>
            </a:xfrm>
          </p:grpSpPr>
          <p:sp>
            <p:nvSpPr>
              <p:cNvPr id="32" name="AutoShape 3">
                <a:extLst>
                  <a:ext uri="{FF2B5EF4-FFF2-40B4-BE49-F238E27FC236}">
                    <a16:creationId xmlns:a16="http://schemas.microsoft.com/office/drawing/2014/main" id="{A2A5C498-CDE6-4338-B0C7-D110C50DD36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41" name="Group 40">
                <a:extLst>
                  <a:ext uri="{FF2B5EF4-FFF2-40B4-BE49-F238E27FC236}">
                    <a16:creationId xmlns:a16="http://schemas.microsoft.com/office/drawing/2014/main" id="{51207152-E8C2-4963-A510-D270A620CFA1}"/>
                  </a:ext>
                </a:extLst>
              </p:cNvPr>
              <p:cNvGrpSpPr/>
              <p:nvPr/>
            </p:nvGrpSpPr>
            <p:grpSpPr>
              <a:xfrm>
                <a:off x="5646738" y="2776538"/>
                <a:ext cx="898525" cy="1304925"/>
                <a:chOff x="5646738" y="2776538"/>
                <a:chExt cx="898525" cy="1304925"/>
              </a:xfrm>
            </p:grpSpPr>
            <p:sp>
              <p:nvSpPr>
                <p:cNvPr id="43" name="Freeform 5">
                  <a:extLst>
                    <a:ext uri="{FF2B5EF4-FFF2-40B4-BE49-F238E27FC236}">
                      <a16:creationId xmlns:a16="http://schemas.microsoft.com/office/drawing/2014/main" id="{19DC63E0-0F01-4640-9A0D-142B66F93888}"/>
                    </a:ext>
                  </a:extLst>
                </p:cNvPr>
                <p:cNvSpPr>
                  <a:spLocks/>
                </p:cNvSpPr>
                <p:nvPr/>
              </p:nvSpPr>
              <p:spPr bwMode="auto">
                <a:xfrm>
                  <a:off x="5646738" y="2890838"/>
                  <a:ext cx="898525" cy="1190625"/>
                </a:xfrm>
                <a:custGeom>
                  <a:avLst/>
                  <a:gdLst>
                    <a:gd name="T0" fmla="*/ 22 w 1258"/>
                    <a:gd name="T1" fmla="*/ 1670 h 1670"/>
                    <a:gd name="T2" fmla="*/ 1236 w 1258"/>
                    <a:gd name="T3" fmla="*/ 1670 h 1670"/>
                    <a:gd name="T4" fmla="*/ 1258 w 1258"/>
                    <a:gd name="T5" fmla="*/ 1648 h 1670"/>
                    <a:gd name="T6" fmla="*/ 1258 w 1258"/>
                    <a:gd name="T7" fmla="*/ 22 h 1670"/>
                    <a:gd name="T8" fmla="*/ 1236 w 1258"/>
                    <a:gd name="T9" fmla="*/ 0 h 1670"/>
                    <a:gd name="T10" fmla="*/ 876 w 1258"/>
                    <a:gd name="T11" fmla="*/ 0 h 1670"/>
                    <a:gd name="T12" fmla="*/ 876 w 1258"/>
                    <a:gd name="T13" fmla="*/ 44 h 1670"/>
                    <a:gd name="T14" fmla="*/ 1214 w 1258"/>
                    <a:gd name="T15" fmla="*/ 44 h 1670"/>
                    <a:gd name="T16" fmla="*/ 1214 w 1258"/>
                    <a:gd name="T17" fmla="*/ 1626 h 1670"/>
                    <a:gd name="T18" fmla="*/ 44 w 1258"/>
                    <a:gd name="T19" fmla="*/ 1626 h 1670"/>
                    <a:gd name="T20" fmla="*/ 44 w 1258"/>
                    <a:gd name="T21" fmla="*/ 44 h 1670"/>
                    <a:gd name="T22" fmla="*/ 382 w 1258"/>
                    <a:gd name="T23" fmla="*/ 44 h 1670"/>
                    <a:gd name="T24" fmla="*/ 382 w 1258"/>
                    <a:gd name="T25" fmla="*/ 0 h 1670"/>
                    <a:gd name="T26" fmla="*/ 22 w 1258"/>
                    <a:gd name="T27" fmla="*/ 0 h 1670"/>
                    <a:gd name="T28" fmla="*/ 0 w 1258"/>
                    <a:gd name="T29" fmla="*/ 22 h 1670"/>
                    <a:gd name="T30" fmla="*/ 0 w 1258"/>
                    <a:gd name="T31" fmla="*/ 1648 h 1670"/>
                    <a:gd name="T32" fmla="*/ 22 w 1258"/>
                    <a:gd name="T33" fmla="*/ 1670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8" h="1670">
                      <a:moveTo>
                        <a:pt x="22" y="1670"/>
                      </a:moveTo>
                      <a:cubicBezTo>
                        <a:pt x="1236" y="1670"/>
                        <a:pt x="1236" y="1670"/>
                        <a:pt x="1236" y="1670"/>
                      </a:cubicBezTo>
                      <a:cubicBezTo>
                        <a:pt x="1249" y="1670"/>
                        <a:pt x="1258" y="1661"/>
                        <a:pt x="1258" y="1648"/>
                      </a:cubicBezTo>
                      <a:cubicBezTo>
                        <a:pt x="1258" y="22"/>
                        <a:pt x="1258" y="22"/>
                        <a:pt x="1258" y="22"/>
                      </a:cubicBezTo>
                      <a:cubicBezTo>
                        <a:pt x="1258" y="10"/>
                        <a:pt x="1249" y="0"/>
                        <a:pt x="1236" y="0"/>
                      </a:cubicBezTo>
                      <a:cubicBezTo>
                        <a:pt x="876" y="0"/>
                        <a:pt x="876" y="0"/>
                        <a:pt x="876" y="0"/>
                      </a:cubicBezTo>
                      <a:cubicBezTo>
                        <a:pt x="876" y="44"/>
                        <a:pt x="876" y="44"/>
                        <a:pt x="876" y="44"/>
                      </a:cubicBezTo>
                      <a:cubicBezTo>
                        <a:pt x="1214" y="44"/>
                        <a:pt x="1214" y="44"/>
                        <a:pt x="1214" y="44"/>
                      </a:cubicBezTo>
                      <a:cubicBezTo>
                        <a:pt x="1214" y="1626"/>
                        <a:pt x="1214" y="1626"/>
                        <a:pt x="1214" y="1626"/>
                      </a:cubicBezTo>
                      <a:cubicBezTo>
                        <a:pt x="44" y="1626"/>
                        <a:pt x="44" y="1626"/>
                        <a:pt x="44" y="1626"/>
                      </a:cubicBezTo>
                      <a:cubicBezTo>
                        <a:pt x="44" y="44"/>
                        <a:pt x="44" y="44"/>
                        <a:pt x="44" y="44"/>
                      </a:cubicBezTo>
                      <a:cubicBezTo>
                        <a:pt x="382" y="44"/>
                        <a:pt x="382" y="44"/>
                        <a:pt x="382" y="44"/>
                      </a:cubicBezTo>
                      <a:cubicBezTo>
                        <a:pt x="382" y="0"/>
                        <a:pt x="382" y="0"/>
                        <a:pt x="382" y="0"/>
                      </a:cubicBezTo>
                      <a:cubicBezTo>
                        <a:pt x="22" y="0"/>
                        <a:pt x="22" y="0"/>
                        <a:pt x="22" y="0"/>
                      </a:cubicBezTo>
                      <a:cubicBezTo>
                        <a:pt x="9" y="0"/>
                        <a:pt x="0" y="10"/>
                        <a:pt x="0" y="22"/>
                      </a:cubicBezTo>
                      <a:cubicBezTo>
                        <a:pt x="0" y="1648"/>
                        <a:pt x="0" y="1648"/>
                        <a:pt x="0" y="1648"/>
                      </a:cubicBezTo>
                      <a:cubicBezTo>
                        <a:pt x="0" y="1661"/>
                        <a:pt x="9" y="1670"/>
                        <a:pt x="22" y="167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4" name="Freeform 29">
                  <a:extLst>
                    <a:ext uri="{FF2B5EF4-FFF2-40B4-BE49-F238E27FC236}">
                      <a16:creationId xmlns:a16="http://schemas.microsoft.com/office/drawing/2014/main" id="{D5F1ADBC-9213-4C75-95DA-048B1E08A07E}"/>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31750 w 600075"/>
                    <a:gd name="connsiteY7" fmla="*/ 971550 h 1093787"/>
                    <a:gd name="connsiteX8" fmla="*/ 31750 w 600075"/>
                    <a:gd name="connsiteY8" fmla="*/ 1062038 h 1093787"/>
                    <a:gd name="connsiteX9" fmla="*/ 122238 w 600075"/>
                    <a:gd name="connsiteY9" fmla="*/ 1062038 h 1093787"/>
                    <a:gd name="connsiteX10" fmla="*/ 122238 w 600075"/>
                    <a:gd name="connsiteY10" fmla="*/ 971550 h 1093787"/>
                    <a:gd name="connsiteX11" fmla="*/ 296727 w 600075"/>
                    <a:gd name="connsiteY11" fmla="*/ 958850 h 1093787"/>
                    <a:gd name="connsiteX12" fmla="*/ 584335 w 600075"/>
                    <a:gd name="connsiteY12" fmla="*/ 958850 h 1093787"/>
                    <a:gd name="connsiteX13" fmla="*/ 600075 w 600075"/>
                    <a:gd name="connsiteY13" fmla="*/ 974725 h 1093787"/>
                    <a:gd name="connsiteX14" fmla="*/ 584335 w 600075"/>
                    <a:gd name="connsiteY14" fmla="*/ 990600 h 1093787"/>
                    <a:gd name="connsiteX15" fmla="*/ 296727 w 600075"/>
                    <a:gd name="connsiteY15" fmla="*/ 990600 h 1093787"/>
                    <a:gd name="connsiteX16" fmla="*/ 280987 w 600075"/>
                    <a:gd name="connsiteY16" fmla="*/ 974725 h 1093787"/>
                    <a:gd name="connsiteX17" fmla="*/ 296727 w 600075"/>
                    <a:gd name="connsiteY17" fmla="*/ 958850 h 1093787"/>
                    <a:gd name="connsiteX18" fmla="*/ 15668 w 600075"/>
                    <a:gd name="connsiteY18" fmla="*/ 941387 h 1093787"/>
                    <a:gd name="connsiteX19" fmla="*/ 136733 w 600075"/>
                    <a:gd name="connsiteY19" fmla="*/ 941387 h 1093787"/>
                    <a:gd name="connsiteX20" fmla="*/ 152400 w 600075"/>
                    <a:gd name="connsiteY20" fmla="*/ 957054 h 1093787"/>
                    <a:gd name="connsiteX21" fmla="*/ 152400 w 600075"/>
                    <a:gd name="connsiteY21" fmla="*/ 1078120 h 1093787"/>
                    <a:gd name="connsiteX22" fmla="*/ 136733 w 600075"/>
                    <a:gd name="connsiteY22" fmla="*/ 1093787 h 1093787"/>
                    <a:gd name="connsiteX23" fmla="*/ 15668 w 600075"/>
                    <a:gd name="connsiteY23" fmla="*/ 1093787 h 1093787"/>
                    <a:gd name="connsiteX24" fmla="*/ 0 w 600075"/>
                    <a:gd name="connsiteY24" fmla="*/ 1078120 h 1093787"/>
                    <a:gd name="connsiteX25" fmla="*/ 0 w 600075"/>
                    <a:gd name="connsiteY25" fmla="*/ 957054 h 1093787"/>
                    <a:gd name="connsiteX26" fmla="*/ 15668 w 600075"/>
                    <a:gd name="connsiteY26" fmla="*/ 941387 h 1093787"/>
                    <a:gd name="connsiteX27" fmla="*/ 296727 w 600075"/>
                    <a:gd name="connsiteY27" fmla="*/ 766762 h 1093787"/>
                    <a:gd name="connsiteX28" fmla="*/ 584335 w 600075"/>
                    <a:gd name="connsiteY28" fmla="*/ 766762 h 1093787"/>
                    <a:gd name="connsiteX29" fmla="*/ 600075 w 600075"/>
                    <a:gd name="connsiteY29" fmla="*/ 782637 h 1093787"/>
                    <a:gd name="connsiteX30" fmla="*/ 584335 w 600075"/>
                    <a:gd name="connsiteY30" fmla="*/ 798512 h 1093787"/>
                    <a:gd name="connsiteX31" fmla="*/ 296727 w 600075"/>
                    <a:gd name="connsiteY31" fmla="*/ 798512 h 1093787"/>
                    <a:gd name="connsiteX32" fmla="*/ 280987 w 600075"/>
                    <a:gd name="connsiteY32" fmla="*/ 782637 h 1093787"/>
                    <a:gd name="connsiteX33" fmla="*/ 296727 w 600075"/>
                    <a:gd name="connsiteY33" fmla="*/ 766762 h 1093787"/>
                    <a:gd name="connsiteX34" fmla="*/ 31750 w 600075"/>
                    <a:gd name="connsiteY34" fmla="*/ 695325 h 1093787"/>
                    <a:gd name="connsiteX35" fmla="*/ 31750 w 600075"/>
                    <a:gd name="connsiteY35" fmla="*/ 785813 h 1093787"/>
                    <a:gd name="connsiteX36" fmla="*/ 122238 w 600075"/>
                    <a:gd name="connsiteY36" fmla="*/ 785813 h 1093787"/>
                    <a:gd name="connsiteX37" fmla="*/ 122238 w 600075"/>
                    <a:gd name="connsiteY37" fmla="*/ 695325 h 1093787"/>
                    <a:gd name="connsiteX38" fmla="*/ 296727 w 600075"/>
                    <a:gd name="connsiteY38" fmla="*/ 681037 h 1093787"/>
                    <a:gd name="connsiteX39" fmla="*/ 584335 w 600075"/>
                    <a:gd name="connsiteY39" fmla="*/ 681037 h 1093787"/>
                    <a:gd name="connsiteX40" fmla="*/ 600075 w 600075"/>
                    <a:gd name="connsiteY40" fmla="*/ 696912 h 1093787"/>
                    <a:gd name="connsiteX41" fmla="*/ 584335 w 600075"/>
                    <a:gd name="connsiteY41" fmla="*/ 712787 h 1093787"/>
                    <a:gd name="connsiteX42" fmla="*/ 296727 w 600075"/>
                    <a:gd name="connsiteY42" fmla="*/ 712787 h 1093787"/>
                    <a:gd name="connsiteX43" fmla="*/ 280987 w 600075"/>
                    <a:gd name="connsiteY43" fmla="*/ 696912 h 1093787"/>
                    <a:gd name="connsiteX44" fmla="*/ 296727 w 600075"/>
                    <a:gd name="connsiteY44" fmla="*/ 681037 h 1093787"/>
                    <a:gd name="connsiteX45" fmla="*/ 15668 w 600075"/>
                    <a:gd name="connsiteY45" fmla="*/ 663575 h 1093787"/>
                    <a:gd name="connsiteX46" fmla="*/ 136733 w 600075"/>
                    <a:gd name="connsiteY46" fmla="*/ 663575 h 1093787"/>
                    <a:gd name="connsiteX47" fmla="*/ 152400 w 600075"/>
                    <a:gd name="connsiteY47" fmla="*/ 679242 h 1093787"/>
                    <a:gd name="connsiteX48" fmla="*/ 152400 w 600075"/>
                    <a:gd name="connsiteY48" fmla="*/ 800308 h 1093787"/>
                    <a:gd name="connsiteX49" fmla="*/ 136733 w 600075"/>
                    <a:gd name="connsiteY49" fmla="*/ 815975 h 1093787"/>
                    <a:gd name="connsiteX50" fmla="*/ 15668 w 600075"/>
                    <a:gd name="connsiteY50" fmla="*/ 815975 h 1093787"/>
                    <a:gd name="connsiteX51" fmla="*/ 0 w 600075"/>
                    <a:gd name="connsiteY51" fmla="*/ 800308 h 1093787"/>
                    <a:gd name="connsiteX52" fmla="*/ 0 w 600075"/>
                    <a:gd name="connsiteY52" fmla="*/ 679242 h 1093787"/>
                    <a:gd name="connsiteX53" fmla="*/ 15668 w 600075"/>
                    <a:gd name="connsiteY53" fmla="*/ 663575 h 1093787"/>
                    <a:gd name="connsiteX54" fmla="*/ 296727 w 600075"/>
                    <a:gd name="connsiteY54" fmla="*/ 485775 h 1093787"/>
                    <a:gd name="connsiteX55" fmla="*/ 584335 w 600075"/>
                    <a:gd name="connsiteY55" fmla="*/ 485775 h 1093787"/>
                    <a:gd name="connsiteX56" fmla="*/ 600075 w 600075"/>
                    <a:gd name="connsiteY56" fmla="*/ 501650 h 1093787"/>
                    <a:gd name="connsiteX57" fmla="*/ 584335 w 600075"/>
                    <a:gd name="connsiteY57" fmla="*/ 517525 h 1093787"/>
                    <a:gd name="connsiteX58" fmla="*/ 296727 w 600075"/>
                    <a:gd name="connsiteY58" fmla="*/ 517525 h 1093787"/>
                    <a:gd name="connsiteX59" fmla="*/ 280987 w 600075"/>
                    <a:gd name="connsiteY59" fmla="*/ 501650 h 1093787"/>
                    <a:gd name="connsiteX60" fmla="*/ 296727 w 600075"/>
                    <a:gd name="connsiteY60" fmla="*/ 485775 h 1093787"/>
                    <a:gd name="connsiteX61" fmla="*/ 31750 w 600075"/>
                    <a:gd name="connsiteY61" fmla="*/ 412750 h 1093787"/>
                    <a:gd name="connsiteX62" fmla="*/ 31750 w 600075"/>
                    <a:gd name="connsiteY62" fmla="*/ 503238 h 1093787"/>
                    <a:gd name="connsiteX63" fmla="*/ 122238 w 600075"/>
                    <a:gd name="connsiteY63" fmla="*/ 503238 h 1093787"/>
                    <a:gd name="connsiteX64" fmla="*/ 122238 w 600075"/>
                    <a:gd name="connsiteY64" fmla="*/ 412750 h 1093787"/>
                    <a:gd name="connsiteX65" fmla="*/ 296727 w 600075"/>
                    <a:gd name="connsiteY65" fmla="*/ 400050 h 1093787"/>
                    <a:gd name="connsiteX66" fmla="*/ 584335 w 600075"/>
                    <a:gd name="connsiteY66" fmla="*/ 400050 h 1093787"/>
                    <a:gd name="connsiteX67" fmla="*/ 600075 w 600075"/>
                    <a:gd name="connsiteY67" fmla="*/ 415925 h 1093787"/>
                    <a:gd name="connsiteX68" fmla="*/ 584335 w 600075"/>
                    <a:gd name="connsiteY68" fmla="*/ 431800 h 1093787"/>
                    <a:gd name="connsiteX69" fmla="*/ 296727 w 600075"/>
                    <a:gd name="connsiteY69" fmla="*/ 431800 h 1093787"/>
                    <a:gd name="connsiteX70" fmla="*/ 280987 w 600075"/>
                    <a:gd name="connsiteY70" fmla="*/ 415925 h 1093787"/>
                    <a:gd name="connsiteX71" fmla="*/ 296727 w 600075"/>
                    <a:gd name="connsiteY71" fmla="*/ 400050 h 1093787"/>
                    <a:gd name="connsiteX72" fmla="*/ 15668 w 600075"/>
                    <a:gd name="connsiteY72" fmla="*/ 382587 h 1093787"/>
                    <a:gd name="connsiteX73" fmla="*/ 136733 w 600075"/>
                    <a:gd name="connsiteY73" fmla="*/ 382587 h 1093787"/>
                    <a:gd name="connsiteX74" fmla="*/ 152400 w 600075"/>
                    <a:gd name="connsiteY74" fmla="*/ 398182 h 1093787"/>
                    <a:gd name="connsiteX75" fmla="*/ 152400 w 600075"/>
                    <a:gd name="connsiteY75" fmla="*/ 519393 h 1093787"/>
                    <a:gd name="connsiteX76" fmla="*/ 136733 w 600075"/>
                    <a:gd name="connsiteY76" fmla="*/ 534987 h 1093787"/>
                    <a:gd name="connsiteX77" fmla="*/ 15668 w 600075"/>
                    <a:gd name="connsiteY77" fmla="*/ 534987 h 1093787"/>
                    <a:gd name="connsiteX78" fmla="*/ 0 w 600075"/>
                    <a:gd name="connsiteY78" fmla="*/ 519393 h 1093787"/>
                    <a:gd name="connsiteX79" fmla="*/ 0 w 600075"/>
                    <a:gd name="connsiteY79" fmla="*/ 398182 h 1093787"/>
                    <a:gd name="connsiteX80" fmla="*/ 15668 w 600075"/>
                    <a:gd name="connsiteY80" fmla="*/ 382587 h 1093787"/>
                    <a:gd name="connsiteX81" fmla="*/ 301266 w 600075"/>
                    <a:gd name="connsiteY81" fmla="*/ 31750 h 1093787"/>
                    <a:gd name="connsiteX82" fmla="*/ 279758 w 600075"/>
                    <a:gd name="connsiteY82" fmla="*/ 36027 h 1093787"/>
                    <a:gd name="connsiteX83" fmla="*/ 246062 w 600075"/>
                    <a:gd name="connsiteY83" fmla="*/ 66675 h 1093787"/>
                    <a:gd name="connsiteX84" fmla="*/ 357187 w 600075"/>
                    <a:gd name="connsiteY84" fmla="*/ 66675 h 1093787"/>
                    <a:gd name="connsiteX85" fmla="*/ 323491 w 600075"/>
                    <a:gd name="connsiteY85" fmla="*/ 36027 h 1093787"/>
                    <a:gd name="connsiteX86" fmla="*/ 301266 w 600075"/>
                    <a:gd name="connsiteY86" fmla="*/ 31750 h 1093787"/>
                    <a:gd name="connsiteX87" fmla="*/ 300832 w 600075"/>
                    <a:gd name="connsiteY87" fmla="*/ 0 h 1093787"/>
                    <a:gd name="connsiteX88" fmla="*/ 373818 w 600075"/>
                    <a:gd name="connsiteY88" fmla="*/ 35602 h 1093787"/>
                    <a:gd name="connsiteX89" fmla="*/ 390275 w 600075"/>
                    <a:gd name="connsiteY89" fmla="*/ 66220 h 1093787"/>
                    <a:gd name="connsiteX90" fmla="*/ 439648 w 600075"/>
                    <a:gd name="connsiteY90" fmla="*/ 66220 h 1093787"/>
                    <a:gd name="connsiteX91" fmla="*/ 446088 w 600075"/>
                    <a:gd name="connsiteY91" fmla="*/ 73340 h 1093787"/>
                    <a:gd name="connsiteX92" fmla="*/ 446088 w 600075"/>
                    <a:gd name="connsiteY92" fmla="*/ 113927 h 1093787"/>
                    <a:gd name="connsiteX93" fmla="*/ 446088 w 600075"/>
                    <a:gd name="connsiteY93" fmla="*/ 145256 h 1093787"/>
                    <a:gd name="connsiteX94" fmla="*/ 446088 w 600075"/>
                    <a:gd name="connsiteY94" fmla="*/ 178010 h 1093787"/>
                    <a:gd name="connsiteX95" fmla="*/ 431062 w 600075"/>
                    <a:gd name="connsiteY95" fmla="*/ 193675 h 1093787"/>
                    <a:gd name="connsiteX96" fmla="*/ 171317 w 600075"/>
                    <a:gd name="connsiteY96" fmla="*/ 193675 h 1093787"/>
                    <a:gd name="connsiteX97" fmla="*/ 155575 w 600075"/>
                    <a:gd name="connsiteY97" fmla="*/ 178010 h 1093787"/>
                    <a:gd name="connsiteX98" fmla="*/ 155575 w 600075"/>
                    <a:gd name="connsiteY98" fmla="*/ 145256 h 1093787"/>
                    <a:gd name="connsiteX99" fmla="*/ 155575 w 600075"/>
                    <a:gd name="connsiteY99" fmla="*/ 113927 h 1093787"/>
                    <a:gd name="connsiteX100" fmla="*/ 155575 w 600075"/>
                    <a:gd name="connsiteY100" fmla="*/ 73340 h 1093787"/>
                    <a:gd name="connsiteX101" fmla="*/ 162731 w 600075"/>
                    <a:gd name="connsiteY101" fmla="*/ 66220 h 1093787"/>
                    <a:gd name="connsiteX102" fmla="*/ 212104 w 600075"/>
                    <a:gd name="connsiteY102" fmla="*/ 66220 h 1093787"/>
                    <a:gd name="connsiteX103" fmla="*/ 227846 w 600075"/>
                    <a:gd name="connsiteY103" fmla="*/ 35602 h 1093787"/>
                    <a:gd name="connsiteX104" fmla="*/ 300832 w 600075"/>
                    <a:gd name="connsiteY104"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31750" y="971550"/>
                      </a:moveTo>
                      <a:lnTo>
                        <a:pt x="31750" y="1062038"/>
                      </a:lnTo>
                      <a:lnTo>
                        <a:pt x="122238" y="1062038"/>
                      </a:lnTo>
                      <a:lnTo>
                        <a:pt x="122238" y="971550"/>
                      </a:ln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8" y="941387"/>
                      </a:moveTo>
                      <a:cubicBezTo>
                        <a:pt x="15668" y="941387"/>
                        <a:pt x="15668" y="941387"/>
                        <a:pt x="136733" y="941387"/>
                      </a:cubicBezTo>
                      <a:cubicBezTo>
                        <a:pt x="145991" y="941387"/>
                        <a:pt x="152400" y="948509"/>
                        <a:pt x="152400" y="957054"/>
                      </a:cubicBezTo>
                      <a:cubicBezTo>
                        <a:pt x="152400" y="957054"/>
                        <a:pt x="152400" y="957054"/>
                        <a:pt x="152400" y="1078120"/>
                      </a:cubicBezTo>
                      <a:cubicBezTo>
                        <a:pt x="152400" y="1086666"/>
                        <a:pt x="145991" y="1093787"/>
                        <a:pt x="136733" y="1093787"/>
                      </a:cubicBezTo>
                      <a:cubicBezTo>
                        <a:pt x="136733" y="1093787"/>
                        <a:pt x="136733" y="1093787"/>
                        <a:pt x="15668" y="1093787"/>
                      </a:cubicBezTo>
                      <a:cubicBezTo>
                        <a:pt x="7122" y="1093787"/>
                        <a:pt x="0" y="1086666"/>
                        <a:pt x="0" y="1078120"/>
                      </a:cubicBezTo>
                      <a:cubicBezTo>
                        <a:pt x="0" y="1078120"/>
                        <a:pt x="0" y="1078120"/>
                        <a:pt x="0" y="957054"/>
                      </a:cubicBezTo>
                      <a:cubicBezTo>
                        <a:pt x="0" y="948509"/>
                        <a:pt x="7122" y="941387"/>
                        <a:pt x="15668"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31750" y="695325"/>
                      </a:moveTo>
                      <a:lnTo>
                        <a:pt x="31750" y="785813"/>
                      </a:lnTo>
                      <a:lnTo>
                        <a:pt x="122238" y="785813"/>
                      </a:lnTo>
                      <a:lnTo>
                        <a:pt x="122238" y="695325"/>
                      </a:ln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8" y="663575"/>
                      </a:moveTo>
                      <a:cubicBezTo>
                        <a:pt x="15668" y="663575"/>
                        <a:pt x="15668" y="663575"/>
                        <a:pt x="136733" y="663575"/>
                      </a:cubicBezTo>
                      <a:cubicBezTo>
                        <a:pt x="145991" y="663575"/>
                        <a:pt x="152400" y="670697"/>
                        <a:pt x="152400" y="679242"/>
                      </a:cubicBezTo>
                      <a:cubicBezTo>
                        <a:pt x="152400" y="679242"/>
                        <a:pt x="152400" y="679242"/>
                        <a:pt x="152400" y="800308"/>
                      </a:cubicBezTo>
                      <a:cubicBezTo>
                        <a:pt x="152400" y="808854"/>
                        <a:pt x="145991" y="815975"/>
                        <a:pt x="136733" y="815975"/>
                      </a:cubicBezTo>
                      <a:cubicBezTo>
                        <a:pt x="136733" y="815975"/>
                        <a:pt x="136733" y="815975"/>
                        <a:pt x="15668" y="815975"/>
                      </a:cubicBezTo>
                      <a:cubicBezTo>
                        <a:pt x="7122" y="815975"/>
                        <a:pt x="0" y="808854"/>
                        <a:pt x="0" y="800308"/>
                      </a:cubicBezTo>
                      <a:cubicBezTo>
                        <a:pt x="0" y="800308"/>
                        <a:pt x="0" y="800308"/>
                        <a:pt x="0" y="679242"/>
                      </a:cubicBezTo>
                      <a:cubicBezTo>
                        <a:pt x="0" y="670697"/>
                        <a:pt x="7122" y="663575"/>
                        <a:pt x="15668"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31750" y="412750"/>
                      </a:moveTo>
                      <a:lnTo>
                        <a:pt x="31750" y="503238"/>
                      </a:lnTo>
                      <a:lnTo>
                        <a:pt x="122238" y="503238"/>
                      </a:lnTo>
                      <a:lnTo>
                        <a:pt x="122238" y="412750"/>
                      </a:ln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8" y="382587"/>
                      </a:moveTo>
                      <a:cubicBezTo>
                        <a:pt x="15668" y="382587"/>
                        <a:pt x="15668" y="382587"/>
                        <a:pt x="136733" y="382587"/>
                      </a:cubicBezTo>
                      <a:cubicBezTo>
                        <a:pt x="145991" y="382587"/>
                        <a:pt x="152400" y="389675"/>
                        <a:pt x="152400" y="398182"/>
                      </a:cubicBezTo>
                      <a:cubicBezTo>
                        <a:pt x="152400" y="398182"/>
                        <a:pt x="152400" y="398182"/>
                        <a:pt x="152400" y="519393"/>
                      </a:cubicBezTo>
                      <a:cubicBezTo>
                        <a:pt x="152400" y="527899"/>
                        <a:pt x="145991" y="534987"/>
                        <a:pt x="136733" y="534987"/>
                      </a:cubicBezTo>
                      <a:cubicBezTo>
                        <a:pt x="136733" y="534987"/>
                        <a:pt x="136733" y="534987"/>
                        <a:pt x="15668" y="534987"/>
                      </a:cubicBezTo>
                      <a:cubicBezTo>
                        <a:pt x="7122" y="534987"/>
                        <a:pt x="0" y="527899"/>
                        <a:pt x="0" y="519393"/>
                      </a:cubicBezTo>
                      <a:cubicBezTo>
                        <a:pt x="0" y="519393"/>
                        <a:pt x="0" y="519393"/>
                        <a:pt x="0" y="398182"/>
                      </a:cubicBezTo>
                      <a:cubicBezTo>
                        <a:pt x="0" y="389675"/>
                        <a:pt x="7122" y="382587"/>
                        <a:pt x="15668"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ym typeface="Georgia" panose="02040502050405020303" pitchFamily="18" charset="0"/>
                  </a:endParaRPr>
                </a:p>
              </p:txBody>
            </p:sp>
          </p:grpSp>
        </p:grpSp>
      </p:grpSp>
      <p:grpSp>
        <p:nvGrpSpPr>
          <p:cNvPr id="9" name="Group 8">
            <a:extLst>
              <a:ext uri="{FF2B5EF4-FFF2-40B4-BE49-F238E27FC236}">
                <a16:creationId xmlns:a16="http://schemas.microsoft.com/office/drawing/2014/main" id="{C73EC089-1355-4D7C-A5A0-50318401A8A7}"/>
              </a:ext>
              <a:ext uri="{C183D7F6-B498-43B3-948B-1728B52AA6E4}">
                <adec:decorative xmlns:adec="http://schemas.microsoft.com/office/drawing/2017/decorative" val="1"/>
              </a:ext>
            </a:extLst>
          </p:cNvPr>
          <p:cNvGrpSpPr/>
          <p:nvPr/>
        </p:nvGrpSpPr>
        <p:grpSpPr>
          <a:xfrm>
            <a:off x="4389676" y="4177705"/>
            <a:ext cx="718482" cy="718482"/>
            <a:chOff x="4389676" y="4177705"/>
            <a:chExt cx="718482" cy="718482"/>
          </a:xfrm>
        </p:grpSpPr>
        <p:sp>
          <p:nvSpPr>
            <p:cNvPr id="35" name="Oval 34">
              <a:extLst>
                <a:ext uri="{FF2B5EF4-FFF2-40B4-BE49-F238E27FC236}">
                  <a16:creationId xmlns:a16="http://schemas.microsoft.com/office/drawing/2014/main" id="{0996EAAB-4A50-4DFA-B467-D4B991156EAC}"/>
                </a:ext>
              </a:extLst>
            </p:cNvPr>
            <p:cNvSpPr>
              <a:spLocks noChangeAspect="1"/>
            </p:cNvSpPr>
            <p:nvPr/>
          </p:nvSpPr>
          <p:spPr>
            <a:xfrm>
              <a:off x="4389676" y="4177705"/>
              <a:ext cx="718482" cy="718482"/>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a:sym typeface="Georgia" panose="02040502050405020303" pitchFamily="18" charset="0"/>
              </a:endParaRPr>
            </a:p>
          </p:txBody>
        </p:sp>
        <p:grpSp>
          <p:nvGrpSpPr>
            <p:cNvPr id="45" name="Group 44">
              <a:extLst>
                <a:ext uri="{FF2B5EF4-FFF2-40B4-BE49-F238E27FC236}">
                  <a16:creationId xmlns:a16="http://schemas.microsoft.com/office/drawing/2014/main" id="{36B8CE17-82E7-4DED-A617-22767778B56F}"/>
                </a:ext>
              </a:extLst>
            </p:cNvPr>
            <p:cNvGrpSpPr>
              <a:grpSpLocks noChangeAspect="1"/>
            </p:cNvGrpSpPr>
            <p:nvPr/>
          </p:nvGrpSpPr>
          <p:grpSpPr>
            <a:xfrm>
              <a:off x="4462982" y="4250746"/>
              <a:ext cx="571871" cy="572401"/>
              <a:chOff x="5273802" y="2606040"/>
              <a:chExt cx="1644397" cy="1645920"/>
            </a:xfrm>
          </p:grpSpPr>
          <p:sp>
            <p:nvSpPr>
              <p:cNvPr id="46" name="AutoShape 455">
                <a:extLst>
                  <a:ext uri="{FF2B5EF4-FFF2-40B4-BE49-F238E27FC236}">
                    <a16:creationId xmlns:a16="http://schemas.microsoft.com/office/drawing/2014/main" id="{E9FEA9F9-1031-4040-BBCC-285E2BA40F54}"/>
                  </a:ext>
                </a:extLst>
              </p:cNvPr>
              <p:cNvSpPr>
                <a:spLocks noChangeAspect="1" noChangeArrowheads="1" noTextEdit="1"/>
              </p:cNvSpPr>
              <p:nvPr/>
            </p:nvSpPr>
            <p:spPr bwMode="auto">
              <a:xfrm>
                <a:off x="5273802"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nvGrpSpPr>
              <p:cNvPr id="47" name="Group 46">
                <a:extLst>
                  <a:ext uri="{FF2B5EF4-FFF2-40B4-BE49-F238E27FC236}">
                    <a16:creationId xmlns:a16="http://schemas.microsoft.com/office/drawing/2014/main" id="{F4DD29EF-E69A-4013-9202-0144E22DB2E8}"/>
                  </a:ext>
                </a:extLst>
              </p:cNvPr>
              <p:cNvGrpSpPr/>
              <p:nvPr/>
            </p:nvGrpSpPr>
            <p:grpSpPr>
              <a:xfrm>
                <a:off x="5694045" y="2841879"/>
                <a:ext cx="805053" cy="1175004"/>
                <a:chOff x="5694045" y="2841879"/>
                <a:chExt cx="805053" cy="1175004"/>
              </a:xfrm>
            </p:grpSpPr>
            <p:sp>
              <p:nvSpPr>
                <p:cNvPr id="48" name="Freeform 457">
                  <a:extLst>
                    <a:ext uri="{FF2B5EF4-FFF2-40B4-BE49-F238E27FC236}">
                      <a16:creationId xmlns:a16="http://schemas.microsoft.com/office/drawing/2014/main" id="{F17795AB-E7EF-4592-961E-B21A8DD2361D}"/>
                    </a:ext>
                  </a:extLst>
                </p:cNvPr>
                <p:cNvSpPr>
                  <a:spLocks noEditPoints="1"/>
                </p:cNvSpPr>
                <p:nvPr/>
              </p:nvSpPr>
              <p:spPr bwMode="auto">
                <a:xfrm flipV="1">
                  <a:off x="5694045" y="2841879"/>
                  <a:ext cx="805053" cy="1175004"/>
                </a:xfrm>
                <a:custGeom>
                  <a:avLst/>
                  <a:gdLst>
                    <a:gd name="T0" fmla="*/ 426 w 1128"/>
                    <a:gd name="T1" fmla="*/ 1507 h 1645"/>
                    <a:gd name="T2" fmla="*/ 235 w 1128"/>
                    <a:gd name="T3" fmla="*/ 662 h 1645"/>
                    <a:gd name="T4" fmla="*/ 41 w 1128"/>
                    <a:gd name="T5" fmla="*/ 662 h 1645"/>
                    <a:gd name="T6" fmla="*/ 41 w 1128"/>
                    <a:gd name="T7" fmla="*/ 467 h 1645"/>
                    <a:gd name="T8" fmla="*/ 487 w 1128"/>
                    <a:gd name="T9" fmla="*/ 25 h 1645"/>
                    <a:gd name="T10" fmla="*/ 489 w 1128"/>
                    <a:gd name="T11" fmla="*/ 23 h 1645"/>
                    <a:gd name="T12" fmla="*/ 511 w 1128"/>
                    <a:gd name="T13" fmla="*/ 12 h 1645"/>
                    <a:gd name="T14" fmla="*/ 516 w 1128"/>
                    <a:gd name="T15" fmla="*/ 10 h 1645"/>
                    <a:gd name="T16" fmla="*/ 537 w 1128"/>
                    <a:gd name="T17" fmla="*/ 4 h 1645"/>
                    <a:gd name="T18" fmla="*/ 540 w 1128"/>
                    <a:gd name="T19" fmla="*/ 3 h 1645"/>
                    <a:gd name="T20" fmla="*/ 588 w 1128"/>
                    <a:gd name="T21" fmla="*/ 3 h 1645"/>
                    <a:gd name="T22" fmla="*/ 611 w 1128"/>
                    <a:gd name="T23" fmla="*/ 9 h 1645"/>
                    <a:gd name="T24" fmla="*/ 614 w 1128"/>
                    <a:gd name="T25" fmla="*/ 10 h 1645"/>
                    <a:gd name="T26" fmla="*/ 638 w 1128"/>
                    <a:gd name="T27" fmla="*/ 22 h 1645"/>
                    <a:gd name="T28" fmla="*/ 640 w 1128"/>
                    <a:gd name="T29" fmla="*/ 24 h 1645"/>
                    <a:gd name="T30" fmla="*/ 661 w 1128"/>
                    <a:gd name="T31" fmla="*/ 41 h 1645"/>
                    <a:gd name="T32" fmla="*/ 1128 w 1128"/>
                    <a:gd name="T33" fmla="*/ 565 h 1645"/>
                    <a:gd name="T34" fmla="*/ 990 w 1128"/>
                    <a:gd name="T35" fmla="*/ 702 h 1645"/>
                    <a:gd name="T36" fmla="*/ 702 w 1128"/>
                    <a:gd name="T37" fmla="*/ 471 h 1645"/>
                    <a:gd name="T38" fmla="*/ 564 w 1128"/>
                    <a:gd name="T39" fmla="*/ 1645 h 1645"/>
                    <a:gd name="T40" fmla="*/ 457 w 1128"/>
                    <a:gd name="T41" fmla="*/ 398 h 1645"/>
                    <a:gd name="T42" fmla="*/ 470 w 1128"/>
                    <a:gd name="T43" fmla="*/ 1507 h 1645"/>
                    <a:gd name="T44" fmla="*/ 658 w 1128"/>
                    <a:gd name="T45" fmla="*/ 1507 h 1645"/>
                    <a:gd name="T46" fmla="*/ 671 w 1128"/>
                    <a:gd name="T47" fmla="*/ 398 h 1645"/>
                    <a:gd name="T48" fmla="*/ 924 w 1128"/>
                    <a:gd name="T49" fmla="*/ 631 h 1645"/>
                    <a:gd name="T50" fmla="*/ 1056 w 1128"/>
                    <a:gd name="T51" fmla="*/ 631 h 1645"/>
                    <a:gd name="T52" fmla="*/ 1056 w 1128"/>
                    <a:gd name="T53" fmla="*/ 498 h 1645"/>
                    <a:gd name="T54" fmla="*/ 617 w 1128"/>
                    <a:gd name="T55" fmla="*/ 61 h 1645"/>
                    <a:gd name="T56" fmla="*/ 614 w 1128"/>
                    <a:gd name="T57" fmla="*/ 60 h 1645"/>
                    <a:gd name="T58" fmla="*/ 598 w 1128"/>
                    <a:gd name="T59" fmla="*/ 51 h 1645"/>
                    <a:gd name="T60" fmla="*/ 582 w 1128"/>
                    <a:gd name="T61" fmla="*/ 47 h 1645"/>
                    <a:gd name="T62" fmla="*/ 548 w 1128"/>
                    <a:gd name="T63" fmla="*/ 46 h 1645"/>
                    <a:gd name="T64" fmla="*/ 546 w 1128"/>
                    <a:gd name="T65" fmla="*/ 47 h 1645"/>
                    <a:gd name="T66" fmla="*/ 530 w 1128"/>
                    <a:gd name="T67" fmla="*/ 51 h 1645"/>
                    <a:gd name="T68" fmla="*/ 528 w 1128"/>
                    <a:gd name="T69" fmla="*/ 52 h 1645"/>
                    <a:gd name="T70" fmla="*/ 513 w 1128"/>
                    <a:gd name="T71" fmla="*/ 60 h 1645"/>
                    <a:gd name="T72" fmla="*/ 498 w 1128"/>
                    <a:gd name="T73" fmla="*/ 72 h 1645"/>
                    <a:gd name="T74" fmla="*/ 44 w 1128"/>
                    <a:gd name="T75" fmla="*/ 565 h 1645"/>
                    <a:gd name="T76" fmla="*/ 138 w 1128"/>
                    <a:gd name="T77" fmla="*/ 658 h 1645"/>
                    <a:gd name="T78" fmla="*/ 433 w 1128"/>
                    <a:gd name="T79" fmla="*/ 40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8" h="1645">
                      <a:moveTo>
                        <a:pt x="564" y="1645"/>
                      </a:moveTo>
                      <a:cubicBezTo>
                        <a:pt x="488" y="1645"/>
                        <a:pt x="426" y="1583"/>
                        <a:pt x="426" y="1507"/>
                      </a:cubicBezTo>
                      <a:cubicBezTo>
                        <a:pt x="426" y="471"/>
                        <a:pt x="426" y="471"/>
                        <a:pt x="426" y="471"/>
                      </a:cubicBezTo>
                      <a:cubicBezTo>
                        <a:pt x="235" y="662"/>
                        <a:pt x="235" y="662"/>
                        <a:pt x="235" y="662"/>
                      </a:cubicBezTo>
                      <a:cubicBezTo>
                        <a:pt x="209" y="688"/>
                        <a:pt x="175" y="702"/>
                        <a:pt x="138" y="702"/>
                      </a:cubicBezTo>
                      <a:cubicBezTo>
                        <a:pt x="101" y="702"/>
                        <a:pt x="67" y="688"/>
                        <a:pt x="41" y="662"/>
                      </a:cubicBezTo>
                      <a:cubicBezTo>
                        <a:pt x="15" y="636"/>
                        <a:pt x="0" y="602"/>
                        <a:pt x="0" y="565"/>
                      </a:cubicBezTo>
                      <a:cubicBezTo>
                        <a:pt x="0" y="528"/>
                        <a:pt x="15" y="493"/>
                        <a:pt x="41" y="467"/>
                      </a:cubicBezTo>
                      <a:cubicBezTo>
                        <a:pt x="467" y="41"/>
                        <a:pt x="467" y="41"/>
                        <a:pt x="467" y="41"/>
                      </a:cubicBezTo>
                      <a:cubicBezTo>
                        <a:pt x="473" y="35"/>
                        <a:pt x="479" y="30"/>
                        <a:pt x="487" y="25"/>
                      </a:cubicBezTo>
                      <a:cubicBezTo>
                        <a:pt x="488" y="24"/>
                        <a:pt x="488" y="24"/>
                        <a:pt x="488" y="24"/>
                      </a:cubicBezTo>
                      <a:cubicBezTo>
                        <a:pt x="489" y="23"/>
                        <a:pt x="489" y="23"/>
                        <a:pt x="489" y="23"/>
                      </a:cubicBezTo>
                      <a:cubicBezTo>
                        <a:pt x="490" y="22"/>
                        <a:pt x="490" y="22"/>
                        <a:pt x="490" y="22"/>
                      </a:cubicBezTo>
                      <a:cubicBezTo>
                        <a:pt x="497" y="18"/>
                        <a:pt x="504" y="15"/>
                        <a:pt x="511" y="12"/>
                      </a:cubicBezTo>
                      <a:cubicBezTo>
                        <a:pt x="514" y="10"/>
                        <a:pt x="514" y="10"/>
                        <a:pt x="514" y="10"/>
                      </a:cubicBezTo>
                      <a:cubicBezTo>
                        <a:pt x="514" y="10"/>
                        <a:pt x="515" y="10"/>
                        <a:pt x="516" y="10"/>
                      </a:cubicBezTo>
                      <a:cubicBezTo>
                        <a:pt x="516" y="9"/>
                        <a:pt x="516" y="9"/>
                        <a:pt x="516" y="9"/>
                      </a:cubicBezTo>
                      <a:cubicBezTo>
                        <a:pt x="523" y="7"/>
                        <a:pt x="530" y="5"/>
                        <a:pt x="537" y="4"/>
                      </a:cubicBezTo>
                      <a:cubicBezTo>
                        <a:pt x="539" y="3"/>
                        <a:pt x="539" y="3"/>
                        <a:pt x="539" y="3"/>
                      </a:cubicBezTo>
                      <a:cubicBezTo>
                        <a:pt x="539" y="3"/>
                        <a:pt x="540" y="3"/>
                        <a:pt x="540" y="3"/>
                      </a:cubicBezTo>
                      <a:cubicBezTo>
                        <a:pt x="540" y="3"/>
                        <a:pt x="540" y="3"/>
                        <a:pt x="540" y="3"/>
                      </a:cubicBezTo>
                      <a:cubicBezTo>
                        <a:pt x="556" y="0"/>
                        <a:pt x="572" y="0"/>
                        <a:pt x="588" y="3"/>
                      </a:cubicBezTo>
                      <a:cubicBezTo>
                        <a:pt x="591" y="4"/>
                        <a:pt x="591" y="4"/>
                        <a:pt x="591" y="4"/>
                      </a:cubicBezTo>
                      <a:cubicBezTo>
                        <a:pt x="598" y="5"/>
                        <a:pt x="605" y="7"/>
                        <a:pt x="611" y="9"/>
                      </a:cubicBezTo>
                      <a:cubicBezTo>
                        <a:pt x="612" y="10"/>
                        <a:pt x="612" y="10"/>
                        <a:pt x="612" y="10"/>
                      </a:cubicBezTo>
                      <a:cubicBezTo>
                        <a:pt x="613" y="10"/>
                        <a:pt x="614" y="10"/>
                        <a:pt x="614" y="10"/>
                      </a:cubicBezTo>
                      <a:cubicBezTo>
                        <a:pt x="617" y="12"/>
                        <a:pt x="617" y="12"/>
                        <a:pt x="617" y="12"/>
                      </a:cubicBezTo>
                      <a:cubicBezTo>
                        <a:pt x="624" y="15"/>
                        <a:pt x="631" y="18"/>
                        <a:pt x="638" y="22"/>
                      </a:cubicBezTo>
                      <a:cubicBezTo>
                        <a:pt x="639" y="23"/>
                        <a:pt x="639" y="23"/>
                        <a:pt x="639" y="23"/>
                      </a:cubicBezTo>
                      <a:cubicBezTo>
                        <a:pt x="639" y="23"/>
                        <a:pt x="639" y="23"/>
                        <a:pt x="640" y="24"/>
                      </a:cubicBezTo>
                      <a:cubicBezTo>
                        <a:pt x="642" y="25"/>
                        <a:pt x="642" y="25"/>
                        <a:pt x="642" y="25"/>
                      </a:cubicBezTo>
                      <a:cubicBezTo>
                        <a:pt x="649" y="30"/>
                        <a:pt x="655" y="35"/>
                        <a:pt x="661" y="41"/>
                      </a:cubicBezTo>
                      <a:cubicBezTo>
                        <a:pt x="1087" y="467"/>
                        <a:pt x="1087" y="467"/>
                        <a:pt x="1087" y="467"/>
                      </a:cubicBezTo>
                      <a:cubicBezTo>
                        <a:pt x="1113" y="493"/>
                        <a:pt x="1128" y="528"/>
                        <a:pt x="1128" y="565"/>
                      </a:cubicBezTo>
                      <a:cubicBezTo>
                        <a:pt x="1128" y="602"/>
                        <a:pt x="1113" y="636"/>
                        <a:pt x="1087" y="662"/>
                      </a:cubicBezTo>
                      <a:cubicBezTo>
                        <a:pt x="1061" y="688"/>
                        <a:pt x="1027" y="702"/>
                        <a:pt x="990" y="702"/>
                      </a:cubicBezTo>
                      <a:cubicBezTo>
                        <a:pt x="953" y="702"/>
                        <a:pt x="919" y="688"/>
                        <a:pt x="893" y="662"/>
                      </a:cubicBezTo>
                      <a:cubicBezTo>
                        <a:pt x="702" y="471"/>
                        <a:pt x="702" y="471"/>
                        <a:pt x="702" y="471"/>
                      </a:cubicBezTo>
                      <a:cubicBezTo>
                        <a:pt x="702" y="1507"/>
                        <a:pt x="702" y="1507"/>
                        <a:pt x="702" y="1507"/>
                      </a:cubicBezTo>
                      <a:cubicBezTo>
                        <a:pt x="702" y="1583"/>
                        <a:pt x="640" y="1645"/>
                        <a:pt x="564" y="1645"/>
                      </a:cubicBezTo>
                      <a:close/>
                      <a:moveTo>
                        <a:pt x="448" y="396"/>
                      </a:moveTo>
                      <a:cubicBezTo>
                        <a:pt x="451" y="396"/>
                        <a:pt x="454" y="397"/>
                        <a:pt x="457" y="398"/>
                      </a:cubicBezTo>
                      <a:cubicBezTo>
                        <a:pt x="465" y="401"/>
                        <a:pt x="470" y="409"/>
                        <a:pt x="470" y="418"/>
                      </a:cubicBezTo>
                      <a:cubicBezTo>
                        <a:pt x="470" y="1507"/>
                        <a:pt x="470" y="1507"/>
                        <a:pt x="470" y="1507"/>
                      </a:cubicBezTo>
                      <a:cubicBezTo>
                        <a:pt x="470" y="1559"/>
                        <a:pt x="512" y="1601"/>
                        <a:pt x="564" y="1601"/>
                      </a:cubicBezTo>
                      <a:cubicBezTo>
                        <a:pt x="616" y="1601"/>
                        <a:pt x="658" y="1559"/>
                        <a:pt x="658" y="1507"/>
                      </a:cubicBezTo>
                      <a:cubicBezTo>
                        <a:pt x="658" y="418"/>
                        <a:pt x="658" y="418"/>
                        <a:pt x="658" y="418"/>
                      </a:cubicBezTo>
                      <a:cubicBezTo>
                        <a:pt x="658" y="409"/>
                        <a:pt x="663" y="401"/>
                        <a:pt x="671" y="398"/>
                      </a:cubicBezTo>
                      <a:cubicBezTo>
                        <a:pt x="680" y="394"/>
                        <a:pt x="689" y="396"/>
                        <a:pt x="695" y="403"/>
                      </a:cubicBezTo>
                      <a:cubicBezTo>
                        <a:pt x="924" y="631"/>
                        <a:pt x="924" y="631"/>
                        <a:pt x="924" y="631"/>
                      </a:cubicBezTo>
                      <a:cubicBezTo>
                        <a:pt x="941" y="649"/>
                        <a:pt x="965" y="658"/>
                        <a:pt x="990" y="658"/>
                      </a:cubicBezTo>
                      <a:cubicBezTo>
                        <a:pt x="1015" y="658"/>
                        <a:pt x="1039" y="649"/>
                        <a:pt x="1056" y="631"/>
                      </a:cubicBezTo>
                      <a:cubicBezTo>
                        <a:pt x="1074" y="613"/>
                        <a:pt x="1084" y="590"/>
                        <a:pt x="1084" y="565"/>
                      </a:cubicBezTo>
                      <a:cubicBezTo>
                        <a:pt x="1084" y="540"/>
                        <a:pt x="1074" y="516"/>
                        <a:pt x="1056" y="498"/>
                      </a:cubicBezTo>
                      <a:cubicBezTo>
                        <a:pt x="630" y="72"/>
                        <a:pt x="630" y="72"/>
                        <a:pt x="630" y="72"/>
                      </a:cubicBezTo>
                      <a:cubicBezTo>
                        <a:pt x="626" y="68"/>
                        <a:pt x="622" y="65"/>
                        <a:pt x="617" y="61"/>
                      </a:cubicBezTo>
                      <a:cubicBezTo>
                        <a:pt x="615" y="60"/>
                        <a:pt x="615" y="60"/>
                        <a:pt x="615" y="60"/>
                      </a:cubicBezTo>
                      <a:cubicBezTo>
                        <a:pt x="615" y="60"/>
                        <a:pt x="615" y="60"/>
                        <a:pt x="614" y="60"/>
                      </a:cubicBezTo>
                      <a:cubicBezTo>
                        <a:pt x="610" y="57"/>
                        <a:pt x="605" y="54"/>
                        <a:pt x="600" y="52"/>
                      </a:cubicBezTo>
                      <a:cubicBezTo>
                        <a:pt x="598" y="51"/>
                        <a:pt x="598" y="51"/>
                        <a:pt x="598" y="51"/>
                      </a:cubicBezTo>
                      <a:cubicBezTo>
                        <a:pt x="597" y="51"/>
                        <a:pt x="597" y="51"/>
                        <a:pt x="597" y="51"/>
                      </a:cubicBezTo>
                      <a:cubicBezTo>
                        <a:pt x="592" y="49"/>
                        <a:pt x="587" y="48"/>
                        <a:pt x="582" y="47"/>
                      </a:cubicBezTo>
                      <a:cubicBezTo>
                        <a:pt x="580" y="46"/>
                        <a:pt x="580" y="46"/>
                        <a:pt x="580" y="46"/>
                      </a:cubicBezTo>
                      <a:cubicBezTo>
                        <a:pt x="570" y="45"/>
                        <a:pt x="559" y="45"/>
                        <a:pt x="548" y="46"/>
                      </a:cubicBezTo>
                      <a:cubicBezTo>
                        <a:pt x="548" y="46"/>
                        <a:pt x="547" y="46"/>
                        <a:pt x="547" y="47"/>
                      </a:cubicBezTo>
                      <a:cubicBezTo>
                        <a:pt x="546" y="47"/>
                        <a:pt x="546" y="47"/>
                        <a:pt x="546" y="47"/>
                      </a:cubicBezTo>
                      <a:cubicBezTo>
                        <a:pt x="541" y="48"/>
                        <a:pt x="536" y="49"/>
                        <a:pt x="531" y="51"/>
                      </a:cubicBezTo>
                      <a:cubicBezTo>
                        <a:pt x="531" y="51"/>
                        <a:pt x="531" y="51"/>
                        <a:pt x="530" y="51"/>
                      </a:cubicBezTo>
                      <a:cubicBezTo>
                        <a:pt x="530" y="51"/>
                        <a:pt x="530" y="51"/>
                        <a:pt x="530" y="51"/>
                      </a:cubicBezTo>
                      <a:cubicBezTo>
                        <a:pt x="528" y="52"/>
                        <a:pt x="528" y="52"/>
                        <a:pt x="528" y="52"/>
                      </a:cubicBezTo>
                      <a:cubicBezTo>
                        <a:pt x="523" y="54"/>
                        <a:pt x="518" y="57"/>
                        <a:pt x="514" y="60"/>
                      </a:cubicBezTo>
                      <a:cubicBezTo>
                        <a:pt x="513" y="60"/>
                        <a:pt x="513" y="60"/>
                        <a:pt x="513" y="60"/>
                      </a:cubicBezTo>
                      <a:cubicBezTo>
                        <a:pt x="512" y="61"/>
                        <a:pt x="512" y="61"/>
                        <a:pt x="512" y="61"/>
                      </a:cubicBezTo>
                      <a:cubicBezTo>
                        <a:pt x="506" y="65"/>
                        <a:pt x="502" y="68"/>
                        <a:pt x="498" y="72"/>
                      </a:cubicBezTo>
                      <a:cubicBezTo>
                        <a:pt x="72" y="498"/>
                        <a:pt x="72" y="498"/>
                        <a:pt x="72" y="498"/>
                      </a:cubicBezTo>
                      <a:cubicBezTo>
                        <a:pt x="54" y="516"/>
                        <a:pt x="44" y="540"/>
                        <a:pt x="44" y="565"/>
                      </a:cubicBezTo>
                      <a:cubicBezTo>
                        <a:pt x="44" y="590"/>
                        <a:pt x="54" y="613"/>
                        <a:pt x="72" y="631"/>
                      </a:cubicBezTo>
                      <a:cubicBezTo>
                        <a:pt x="89" y="649"/>
                        <a:pt x="113" y="658"/>
                        <a:pt x="138" y="658"/>
                      </a:cubicBezTo>
                      <a:cubicBezTo>
                        <a:pt x="163" y="658"/>
                        <a:pt x="187" y="649"/>
                        <a:pt x="204" y="631"/>
                      </a:cubicBezTo>
                      <a:cubicBezTo>
                        <a:pt x="433" y="403"/>
                        <a:pt x="433" y="403"/>
                        <a:pt x="433" y="403"/>
                      </a:cubicBezTo>
                      <a:cubicBezTo>
                        <a:pt x="437" y="398"/>
                        <a:pt x="443" y="396"/>
                        <a:pt x="448" y="396"/>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9" name="Freeform 458">
                  <a:extLst>
                    <a:ext uri="{FF2B5EF4-FFF2-40B4-BE49-F238E27FC236}">
                      <a16:creationId xmlns:a16="http://schemas.microsoft.com/office/drawing/2014/main" id="{75A83BB9-39EA-4F27-A1E9-9D66F68A8BB9}"/>
                    </a:ext>
                  </a:extLst>
                </p:cNvPr>
                <p:cNvSpPr>
                  <a:spLocks/>
                </p:cNvSpPr>
                <p:nvPr/>
              </p:nvSpPr>
              <p:spPr bwMode="auto">
                <a:xfrm flipV="1">
                  <a:off x="5756910" y="2902458"/>
                  <a:ext cx="679704" cy="1050798"/>
                </a:xfrm>
                <a:custGeom>
                  <a:avLst/>
                  <a:gdLst>
                    <a:gd name="T0" fmla="*/ 471 w 952"/>
                    <a:gd name="T1" fmla="*/ 1468 h 1471"/>
                    <a:gd name="T2" fmla="*/ 426 w 952"/>
                    <a:gd name="T3" fmla="*/ 1417 h 1471"/>
                    <a:gd name="T4" fmla="*/ 426 w 952"/>
                    <a:gd name="T5" fmla="*/ 307 h 1471"/>
                    <a:gd name="T6" fmla="*/ 330 w 952"/>
                    <a:gd name="T7" fmla="*/ 266 h 1471"/>
                    <a:gd name="T8" fmla="*/ 85 w 952"/>
                    <a:gd name="T9" fmla="*/ 511 h 1471"/>
                    <a:gd name="T10" fmla="*/ 50 w 952"/>
                    <a:gd name="T11" fmla="*/ 525 h 1471"/>
                    <a:gd name="T12" fmla="*/ 15 w 952"/>
                    <a:gd name="T13" fmla="*/ 511 h 1471"/>
                    <a:gd name="T14" fmla="*/ 0 w 952"/>
                    <a:gd name="T15" fmla="*/ 476 h 1471"/>
                    <a:gd name="T16" fmla="*/ 15 w 952"/>
                    <a:gd name="T17" fmla="*/ 441 h 1471"/>
                    <a:gd name="T18" fmla="*/ 441 w 952"/>
                    <a:gd name="T19" fmla="*/ 15 h 1471"/>
                    <a:gd name="T20" fmla="*/ 448 w 952"/>
                    <a:gd name="T21" fmla="*/ 9 h 1471"/>
                    <a:gd name="T22" fmla="*/ 449 w 952"/>
                    <a:gd name="T23" fmla="*/ 8 h 1471"/>
                    <a:gd name="T24" fmla="*/ 457 w 952"/>
                    <a:gd name="T25" fmla="*/ 4 h 1471"/>
                    <a:gd name="T26" fmla="*/ 458 w 952"/>
                    <a:gd name="T27" fmla="*/ 3 h 1471"/>
                    <a:gd name="T28" fmla="*/ 459 w 952"/>
                    <a:gd name="T29" fmla="*/ 3 h 1471"/>
                    <a:gd name="T30" fmla="*/ 466 w 952"/>
                    <a:gd name="T31" fmla="*/ 1 h 1471"/>
                    <a:gd name="T32" fmla="*/ 467 w 952"/>
                    <a:gd name="T33" fmla="*/ 1 h 1471"/>
                    <a:gd name="T34" fmla="*/ 476 w 952"/>
                    <a:gd name="T35" fmla="*/ 0 h 1471"/>
                    <a:gd name="T36" fmla="*/ 484 w 952"/>
                    <a:gd name="T37" fmla="*/ 1 h 1471"/>
                    <a:gd name="T38" fmla="*/ 486 w 952"/>
                    <a:gd name="T39" fmla="*/ 1 h 1471"/>
                    <a:gd name="T40" fmla="*/ 493 w 952"/>
                    <a:gd name="T41" fmla="*/ 3 h 1471"/>
                    <a:gd name="T42" fmla="*/ 494 w 952"/>
                    <a:gd name="T43" fmla="*/ 4 h 1471"/>
                    <a:gd name="T44" fmla="*/ 496 w 952"/>
                    <a:gd name="T45" fmla="*/ 4 h 1471"/>
                    <a:gd name="T46" fmla="*/ 503 w 952"/>
                    <a:gd name="T47" fmla="*/ 8 h 1471"/>
                    <a:gd name="T48" fmla="*/ 504 w 952"/>
                    <a:gd name="T49" fmla="*/ 9 h 1471"/>
                    <a:gd name="T50" fmla="*/ 511 w 952"/>
                    <a:gd name="T51" fmla="*/ 15 h 1471"/>
                    <a:gd name="T52" fmla="*/ 937 w 952"/>
                    <a:gd name="T53" fmla="*/ 441 h 1471"/>
                    <a:gd name="T54" fmla="*/ 952 w 952"/>
                    <a:gd name="T55" fmla="*/ 476 h 1471"/>
                    <a:gd name="T56" fmla="*/ 938 w 952"/>
                    <a:gd name="T57" fmla="*/ 510 h 1471"/>
                    <a:gd name="T58" fmla="*/ 901 w 952"/>
                    <a:gd name="T59" fmla="*/ 525 h 1471"/>
                    <a:gd name="T60" fmla="*/ 866 w 952"/>
                    <a:gd name="T61" fmla="*/ 510 h 1471"/>
                    <a:gd name="T62" fmla="*/ 622 w 952"/>
                    <a:gd name="T63" fmla="*/ 266 h 1471"/>
                    <a:gd name="T64" fmla="*/ 526 w 952"/>
                    <a:gd name="T65" fmla="*/ 307 h 1471"/>
                    <a:gd name="T66" fmla="*/ 526 w 952"/>
                    <a:gd name="T67" fmla="*/ 1418 h 1471"/>
                    <a:gd name="T68" fmla="*/ 471 w 952"/>
                    <a:gd name="T69" fmla="*/ 1468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2" h="1471">
                      <a:moveTo>
                        <a:pt x="471" y="1468"/>
                      </a:moveTo>
                      <a:cubicBezTo>
                        <a:pt x="445" y="1465"/>
                        <a:pt x="426" y="1443"/>
                        <a:pt x="426" y="1417"/>
                      </a:cubicBezTo>
                      <a:cubicBezTo>
                        <a:pt x="426" y="307"/>
                        <a:pt x="426" y="307"/>
                        <a:pt x="426" y="307"/>
                      </a:cubicBezTo>
                      <a:cubicBezTo>
                        <a:pt x="426" y="256"/>
                        <a:pt x="365" y="231"/>
                        <a:pt x="330" y="266"/>
                      </a:cubicBezTo>
                      <a:cubicBezTo>
                        <a:pt x="85" y="511"/>
                        <a:pt x="85" y="511"/>
                        <a:pt x="85" y="511"/>
                      </a:cubicBezTo>
                      <a:cubicBezTo>
                        <a:pt x="76" y="520"/>
                        <a:pt x="63" y="526"/>
                        <a:pt x="50" y="525"/>
                      </a:cubicBezTo>
                      <a:cubicBezTo>
                        <a:pt x="37" y="525"/>
                        <a:pt x="24" y="520"/>
                        <a:pt x="15" y="511"/>
                      </a:cubicBezTo>
                      <a:cubicBezTo>
                        <a:pt x="5" y="501"/>
                        <a:pt x="0" y="489"/>
                        <a:pt x="0" y="476"/>
                      </a:cubicBezTo>
                      <a:cubicBezTo>
                        <a:pt x="0" y="462"/>
                        <a:pt x="5" y="450"/>
                        <a:pt x="15" y="441"/>
                      </a:cubicBezTo>
                      <a:cubicBezTo>
                        <a:pt x="441" y="15"/>
                        <a:pt x="441" y="15"/>
                        <a:pt x="441" y="15"/>
                      </a:cubicBezTo>
                      <a:cubicBezTo>
                        <a:pt x="443" y="12"/>
                        <a:pt x="445" y="10"/>
                        <a:pt x="448" y="9"/>
                      </a:cubicBezTo>
                      <a:cubicBezTo>
                        <a:pt x="449" y="8"/>
                        <a:pt x="449" y="8"/>
                        <a:pt x="449" y="8"/>
                      </a:cubicBezTo>
                      <a:cubicBezTo>
                        <a:pt x="452" y="6"/>
                        <a:pt x="454" y="5"/>
                        <a:pt x="457" y="4"/>
                      </a:cubicBezTo>
                      <a:cubicBezTo>
                        <a:pt x="458" y="3"/>
                        <a:pt x="458" y="3"/>
                        <a:pt x="458" y="3"/>
                      </a:cubicBezTo>
                      <a:cubicBezTo>
                        <a:pt x="459" y="3"/>
                        <a:pt x="459" y="3"/>
                        <a:pt x="459" y="3"/>
                      </a:cubicBezTo>
                      <a:cubicBezTo>
                        <a:pt x="462" y="2"/>
                        <a:pt x="464" y="1"/>
                        <a:pt x="466" y="1"/>
                      </a:cubicBezTo>
                      <a:cubicBezTo>
                        <a:pt x="467" y="1"/>
                        <a:pt x="467" y="1"/>
                        <a:pt x="467" y="1"/>
                      </a:cubicBezTo>
                      <a:cubicBezTo>
                        <a:pt x="470" y="0"/>
                        <a:pt x="473" y="0"/>
                        <a:pt x="476" y="0"/>
                      </a:cubicBezTo>
                      <a:cubicBezTo>
                        <a:pt x="479" y="0"/>
                        <a:pt x="482" y="0"/>
                        <a:pt x="484" y="1"/>
                      </a:cubicBezTo>
                      <a:cubicBezTo>
                        <a:pt x="486" y="1"/>
                        <a:pt x="486" y="1"/>
                        <a:pt x="486" y="1"/>
                      </a:cubicBezTo>
                      <a:cubicBezTo>
                        <a:pt x="488" y="2"/>
                        <a:pt x="491" y="2"/>
                        <a:pt x="493" y="3"/>
                      </a:cubicBezTo>
                      <a:cubicBezTo>
                        <a:pt x="494" y="4"/>
                        <a:pt x="494" y="4"/>
                        <a:pt x="494" y="4"/>
                      </a:cubicBezTo>
                      <a:cubicBezTo>
                        <a:pt x="496" y="4"/>
                        <a:pt x="496" y="4"/>
                        <a:pt x="496" y="4"/>
                      </a:cubicBezTo>
                      <a:cubicBezTo>
                        <a:pt x="498" y="5"/>
                        <a:pt x="501" y="6"/>
                        <a:pt x="503" y="8"/>
                      </a:cubicBezTo>
                      <a:cubicBezTo>
                        <a:pt x="504" y="9"/>
                        <a:pt x="504" y="9"/>
                        <a:pt x="504" y="9"/>
                      </a:cubicBezTo>
                      <a:cubicBezTo>
                        <a:pt x="507" y="10"/>
                        <a:pt x="509" y="12"/>
                        <a:pt x="511" y="15"/>
                      </a:cubicBezTo>
                      <a:cubicBezTo>
                        <a:pt x="937" y="441"/>
                        <a:pt x="937" y="441"/>
                        <a:pt x="937" y="441"/>
                      </a:cubicBezTo>
                      <a:cubicBezTo>
                        <a:pt x="947" y="450"/>
                        <a:pt x="952" y="462"/>
                        <a:pt x="952" y="476"/>
                      </a:cubicBezTo>
                      <a:cubicBezTo>
                        <a:pt x="952" y="489"/>
                        <a:pt x="947" y="501"/>
                        <a:pt x="938" y="510"/>
                      </a:cubicBezTo>
                      <a:cubicBezTo>
                        <a:pt x="928" y="521"/>
                        <a:pt x="915" y="526"/>
                        <a:pt x="901" y="525"/>
                      </a:cubicBezTo>
                      <a:cubicBezTo>
                        <a:pt x="888" y="525"/>
                        <a:pt x="875" y="519"/>
                        <a:pt x="866" y="510"/>
                      </a:cubicBezTo>
                      <a:cubicBezTo>
                        <a:pt x="622" y="266"/>
                        <a:pt x="622" y="266"/>
                        <a:pt x="622" y="266"/>
                      </a:cubicBezTo>
                      <a:cubicBezTo>
                        <a:pt x="587" y="231"/>
                        <a:pt x="526" y="256"/>
                        <a:pt x="526" y="307"/>
                      </a:cubicBezTo>
                      <a:cubicBezTo>
                        <a:pt x="526" y="1418"/>
                        <a:pt x="526" y="1418"/>
                        <a:pt x="526" y="1418"/>
                      </a:cubicBezTo>
                      <a:cubicBezTo>
                        <a:pt x="526" y="1447"/>
                        <a:pt x="501" y="1471"/>
                        <a:pt x="471" y="1468"/>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sp>
        <p:nvSpPr>
          <p:cNvPr id="22" name="NavigationTriangle">
            <a:extLst>
              <a:ext uri="{FF2B5EF4-FFF2-40B4-BE49-F238E27FC236}">
                <a16:creationId xmlns:a16="http://schemas.microsoft.com/office/drawing/2014/main" id="{BF8A2C88-397B-4817-98C2-B9C5F233ECDC}"/>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3" name="NavigationIcon">
            <a:extLst>
              <a:ext uri="{FF2B5EF4-FFF2-40B4-BE49-F238E27FC236}">
                <a16:creationId xmlns:a16="http://schemas.microsoft.com/office/drawing/2014/main" id="{A38D5E29-7AF7-4978-9936-1AFBDE9DD8CD}"/>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cxnSp>
        <p:nvCxnSpPr>
          <p:cNvPr id="25" name="Straight Connector 24">
            <a:extLst>
              <a:ext uri="{FF2B5EF4-FFF2-40B4-BE49-F238E27FC236}">
                <a16:creationId xmlns:a16="http://schemas.microsoft.com/office/drawing/2014/main" id="{D9BD3E25-32EA-4D6C-8B09-1E0632409F63}"/>
              </a:ext>
              <a:ext uri="{C183D7F6-B498-43B3-948B-1728B52AA6E4}">
                <adec:decorative xmlns:adec="http://schemas.microsoft.com/office/drawing/2017/decorative" val="1"/>
              </a:ext>
            </a:extLst>
          </p:cNvPr>
          <p:cNvCxnSpPr/>
          <p:nvPr/>
        </p:nvCxnSpPr>
        <p:spPr>
          <a:xfrm>
            <a:off x="5241620" y="2470129"/>
            <a:ext cx="6217920" cy="0"/>
          </a:xfrm>
          <a:prstGeom prst="line">
            <a:avLst/>
          </a:prstGeom>
          <a:ln w="9525" cap="rnd">
            <a:solidFill>
              <a:srgbClr val="6E6F73"/>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3F80A5-6382-4A8F-990C-40B3E5A05AAB}"/>
              </a:ext>
              <a:ext uri="{C183D7F6-B498-43B3-948B-1728B52AA6E4}">
                <adec:decorative xmlns:adec="http://schemas.microsoft.com/office/drawing/2017/decorative" val="1"/>
              </a:ext>
            </a:extLst>
          </p:cNvPr>
          <p:cNvCxnSpPr/>
          <p:nvPr/>
        </p:nvCxnSpPr>
        <p:spPr>
          <a:xfrm>
            <a:off x="5241620" y="4133170"/>
            <a:ext cx="6217920" cy="0"/>
          </a:xfrm>
          <a:prstGeom prst="line">
            <a:avLst/>
          </a:prstGeom>
          <a:ln w="9525" cap="rnd">
            <a:solidFill>
              <a:srgbClr val="6E6F73"/>
            </a:solidFill>
            <a:prstDash val="sysDot"/>
            <a:roun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vert="horz"/>
          <a:lstStyle/>
          <a:p>
            <a:r>
              <a:rPr lang="en-US" dirty="0">
                <a:latin typeface="+mj-lt"/>
                <a:sym typeface="Georgia" panose="02040502050405020303" pitchFamily="18" charset="0"/>
              </a:rPr>
              <a:t>Interviews highlighted challenges of</a:t>
            </a:r>
            <a:br>
              <a:rPr lang="en-US" dirty="0">
                <a:latin typeface="+mj-lt"/>
                <a:sym typeface="Georgia" panose="02040502050405020303" pitchFamily="18" charset="0"/>
              </a:rPr>
            </a:br>
            <a:r>
              <a:rPr lang="en-US" dirty="0">
                <a:latin typeface="+mj-lt"/>
                <a:sym typeface="Georgia" panose="02040502050405020303" pitchFamily="18" charset="0"/>
              </a:rPr>
              <a:t>work capacity assessments</a:t>
            </a:r>
          </a:p>
        </p:txBody>
      </p:sp>
      <p:sp>
        <p:nvSpPr>
          <p:cNvPr id="4" name="TextBox 3">
            <a:extLst>
              <a:ext uri="{FF2B5EF4-FFF2-40B4-BE49-F238E27FC236}">
                <a16:creationId xmlns:a16="http://schemas.microsoft.com/office/drawing/2014/main" id="{77AAF3A6-FDA6-4C4E-AC05-1A309689F939}"/>
              </a:ext>
            </a:extLst>
          </p:cNvPr>
          <p:cNvSpPr txBox="1"/>
          <p:nvPr/>
        </p:nvSpPr>
        <p:spPr>
          <a:xfrm>
            <a:off x="5241620" y="1201959"/>
            <a:ext cx="6217920" cy="4385816"/>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8BE20"/>
                </a:solidFill>
                <a:prstDash val="solid"/>
                <a:round/>
                <a:headEnd type="none" w="med" len="med"/>
                <a:tailEnd type="none" w="med" len="med"/>
              </a14:hiddenLine>
            </a:ext>
          </a:extLst>
        </p:spPr>
        <p:txBody>
          <a:bodyPr wrap="square" lIns="0" tIns="0" rIns="0" bIns="0" rtlCol="0" anchor="t">
            <a:spAutoFit/>
          </a:bodyPr>
          <a:lstStyle/>
          <a:p>
            <a:pPr>
              <a:spcAft>
                <a:spcPts val="600"/>
              </a:spcAft>
            </a:pPr>
            <a:r>
              <a:rPr lang="en-AU" dirty="0">
                <a:solidFill>
                  <a:srgbClr val="275D38"/>
                </a:solidFill>
                <a:sym typeface="Georgia" panose="02040502050405020303" pitchFamily="18" charset="0"/>
              </a:rPr>
              <a:t>Underlying challenge in an assessment</a:t>
            </a:r>
          </a:p>
          <a:p>
            <a:pPr marL="342900" indent="-342900">
              <a:spcAft>
                <a:spcPts val="600"/>
              </a:spcAft>
              <a:buClr>
                <a:schemeClr val="tx2"/>
              </a:buClr>
              <a:buFont typeface="+mj-lt"/>
              <a:buAutoNum type="arabicPeriod"/>
            </a:pPr>
            <a:r>
              <a:rPr lang="en-AU" sz="1400" dirty="0">
                <a:solidFill>
                  <a:srgbClr val="000000"/>
                </a:solidFill>
                <a:sym typeface="Georgia" panose="02040502050405020303" pitchFamily="18" charset="0"/>
              </a:rPr>
              <a:t>There is inherent uncertainty in a participants work capacity which makes assessments challenging, even with very similar conditions</a:t>
            </a:r>
          </a:p>
          <a:p>
            <a:pPr marL="342900" indent="-342900">
              <a:spcAft>
                <a:spcPts val="600"/>
              </a:spcAft>
              <a:buClr>
                <a:schemeClr val="tx2"/>
              </a:buClr>
              <a:buFont typeface="+mj-lt"/>
              <a:buAutoNum type="arabicPeriod"/>
            </a:pPr>
            <a:r>
              <a:rPr lang="en-AU" sz="1400" dirty="0">
                <a:solidFill>
                  <a:srgbClr val="000000"/>
                </a:solidFill>
                <a:sym typeface="Georgia" panose="02040502050405020303" pitchFamily="18" charset="0"/>
              </a:rPr>
              <a:t>Separating work capacity from motivation is challenging</a:t>
            </a:r>
          </a:p>
          <a:p>
            <a:pPr marL="342900" indent="-342900">
              <a:spcAft>
                <a:spcPts val="600"/>
              </a:spcAft>
              <a:buClr>
                <a:schemeClr val="tx2"/>
              </a:buClr>
              <a:buFont typeface="+mj-lt"/>
              <a:buAutoNum type="arabicPeriod"/>
            </a:pPr>
            <a:endParaRPr lang="en-AU" sz="1400" dirty="0">
              <a:solidFill>
                <a:srgbClr val="000000"/>
              </a:solidFill>
              <a:sym typeface="Georgia" panose="02040502050405020303" pitchFamily="18" charset="0"/>
            </a:endParaRPr>
          </a:p>
          <a:p>
            <a:pPr>
              <a:spcAft>
                <a:spcPts val="600"/>
              </a:spcAft>
            </a:pPr>
            <a:r>
              <a:rPr lang="en-AU" dirty="0">
                <a:solidFill>
                  <a:srgbClr val="275D38"/>
                </a:solidFill>
                <a:sym typeface="Georgia" panose="02040502050405020303" pitchFamily="18" charset="0"/>
              </a:rPr>
              <a:t>Limited information to inform decisions</a:t>
            </a:r>
          </a:p>
          <a:p>
            <a:pPr marL="342900" indent="-342900">
              <a:spcAft>
                <a:spcPts val="600"/>
              </a:spcAft>
              <a:buClr>
                <a:schemeClr val="tx2"/>
              </a:buClr>
              <a:buFont typeface="+mj-lt"/>
              <a:buAutoNum type="arabicPeriod" startAt="3"/>
            </a:pPr>
            <a:r>
              <a:rPr lang="en-US" sz="1400" dirty="0">
                <a:sym typeface="Georgia" panose="02040502050405020303" pitchFamily="18" charset="0"/>
              </a:rPr>
              <a:t>Short assessment time and relatively limited medical </a:t>
            </a:r>
            <a:br>
              <a:rPr lang="en-US" sz="1400" dirty="0">
                <a:sym typeface="Georgia" panose="02040502050405020303" pitchFamily="18" charset="0"/>
              </a:rPr>
            </a:br>
            <a:r>
              <a:rPr lang="en-US" sz="1400" dirty="0">
                <a:sym typeface="Georgia" panose="02040502050405020303" pitchFamily="18" charset="0"/>
              </a:rPr>
              <a:t>(compared to </a:t>
            </a:r>
            <a:r>
              <a:rPr lang="en-US" sz="1400" dirty="0" err="1">
                <a:sym typeface="Georgia" panose="02040502050405020303" pitchFamily="18" charset="0"/>
              </a:rPr>
              <a:t>rigour</a:t>
            </a:r>
            <a:r>
              <a:rPr lang="en-US" sz="1400" dirty="0">
                <a:sym typeface="Georgia" panose="02040502050405020303" pitchFamily="18" charset="0"/>
              </a:rPr>
              <a:t> required for DSP) leads to uncertainty</a:t>
            </a:r>
          </a:p>
          <a:p>
            <a:pPr marL="342900" indent="-342900">
              <a:spcAft>
                <a:spcPts val="600"/>
              </a:spcAft>
              <a:buClr>
                <a:schemeClr val="tx2"/>
              </a:buClr>
              <a:buFont typeface="+mj-lt"/>
              <a:buAutoNum type="arabicPeriod" startAt="3"/>
            </a:pPr>
            <a:r>
              <a:rPr lang="en-AU" sz="1400" dirty="0">
                <a:sym typeface="Georgia" panose="02040502050405020303" pitchFamily="18" charset="0"/>
              </a:rPr>
              <a:t>Limited recent work history for many participants makes work capacity assessments challenging</a:t>
            </a:r>
            <a:endParaRPr lang="en-US" sz="1400" dirty="0">
              <a:sym typeface="Georgia" panose="02040502050405020303" pitchFamily="18" charset="0"/>
            </a:endParaRPr>
          </a:p>
          <a:p>
            <a:pPr>
              <a:spcAft>
                <a:spcPts val="600"/>
              </a:spcAft>
            </a:pPr>
            <a:br>
              <a:rPr lang="en-AU" dirty="0">
                <a:solidFill>
                  <a:srgbClr val="275D38"/>
                </a:solidFill>
                <a:sym typeface="Georgia" panose="02040502050405020303" pitchFamily="18" charset="0"/>
              </a:rPr>
            </a:br>
            <a:r>
              <a:rPr lang="en-AU" dirty="0">
                <a:solidFill>
                  <a:srgbClr val="275D38"/>
                </a:solidFill>
                <a:sym typeface="Georgia" panose="02040502050405020303" pitchFamily="18" charset="0"/>
              </a:rPr>
              <a:t>Assessors prefer to be conservative in their assessment</a:t>
            </a:r>
            <a:endParaRPr lang="en-US" dirty="0">
              <a:solidFill>
                <a:srgbClr val="275D38"/>
              </a:solidFill>
              <a:sym typeface="Georgia" panose="02040502050405020303" pitchFamily="18" charset="0"/>
            </a:endParaRPr>
          </a:p>
          <a:p>
            <a:pPr marL="342900" indent="-342900">
              <a:spcAft>
                <a:spcPts val="600"/>
              </a:spcAft>
              <a:buClr>
                <a:schemeClr val="tx2"/>
              </a:buClr>
              <a:buFont typeface="+mj-lt"/>
              <a:buAutoNum type="arabicPeriod" startAt="5"/>
            </a:pPr>
            <a:r>
              <a:rPr lang="en-AU" sz="1400" dirty="0">
                <a:sym typeface="Georgia" panose="02040502050405020303" pitchFamily="18" charset="0"/>
              </a:rPr>
              <a:t>Assessors want to be sure participant will be able to maintain employment at the assessed work capacity</a:t>
            </a:r>
          </a:p>
          <a:p>
            <a:pPr marL="342900" indent="-342900">
              <a:spcAft>
                <a:spcPts val="600"/>
              </a:spcAft>
              <a:buClr>
                <a:schemeClr val="tx2"/>
              </a:buClr>
              <a:buFont typeface="+mj-lt"/>
              <a:buAutoNum type="arabicPeriod" startAt="5"/>
            </a:pPr>
            <a:r>
              <a:rPr lang="en-AU" sz="1400" dirty="0">
                <a:sym typeface="Georgia" panose="02040502050405020303" pitchFamily="18" charset="0"/>
              </a:rPr>
              <a:t>Some assessors are conscious of providers challenging high benchmark hours, see little downside in being conservative in their assessment</a:t>
            </a:r>
          </a:p>
        </p:txBody>
      </p:sp>
      <p:sp>
        <p:nvSpPr>
          <p:cNvPr id="40" name="ee4pFootnotes">
            <a:extLst>
              <a:ext uri="{FF2B5EF4-FFF2-40B4-BE49-F238E27FC236}">
                <a16:creationId xmlns:a16="http://schemas.microsoft.com/office/drawing/2014/main" id="{6CC6A0DB-8481-40D8-BE7F-44CBB188FE0F}"/>
              </a:ext>
            </a:extLst>
          </p:cNvPr>
          <p:cNvSpPr>
            <a:spLocks noChangeArrowheads="1"/>
          </p:cNvSpPr>
          <p:nvPr/>
        </p:nvSpPr>
        <p:spPr bwMode="auto">
          <a:xfrm>
            <a:off x="4571445" y="6282941"/>
            <a:ext cx="61200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BCG observations of 11 ESAts conducted by 6 different assessors, DSS; BCG analysis</a:t>
            </a:r>
          </a:p>
        </p:txBody>
      </p:sp>
    </p:spTree>
    <p:extLst>
      <p:ext uri="{BB962C8B-B14F-4D97-AF65-F5344CB8AC3E}">
        <p14:creationId xmlns:p14="http://schemas.microsoft.com/office/powerpoint/2010/main" val="911643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539"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0" name="Rectangle 79">
            <a:extLst>
              <a:ext uri="{FF2B5EF4-FFF2-40B4-BE49-F238E27FC236}">
                <a16:creationId xmlns:a16="http://schemas.microsoft.com/office/drawing/2014/main" id="{98F5E217-E401-4B1D-94EB-E16B0B140850}"/>
              </a:ext>
              <a:ext uri="{C183D7F6-B498-43B3-948B-1728B52AA6E4}">
                <adec:decorative xmlns:adec="http://schemas.microsoft.com/office/drawing/2017/decorative" val="1"/>
              </a:ext>
            </a:extLst>
          </p:cNvPr>
          <p:cNvSpPr/>
          <p:nvPr/>
        </p:nvSpPr>
        <p:spPr>
          <a:xfrm>
            <a:off x="7246764" y="1911129"/>
            <a:ext cx="2037980" cy="3638966"/>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ym typeface="Georgia" panose="02040502050405020303" pitchFamily="18" charset="0"/>
            </a:endParaRPr>
          </a:p>
        </p:txBody>
      </p:sp>
      <p:sp>
        <p:nvSpPr>
          <p:cNvPr id="84" name="Rectangle 83">
            <a:extLst>
              <a:ext uri="{FF2B5EF4-FFF2-40B4-BE49-F238E27FC236}">
                <a16:creationId xmlns:a16="http://schemas.microsoft.com/office/drawing/2014/main" id="{855E7787-F53B-4FB1-BF59-F2451547000D}"/>
              </a:ext>
              <a:ext uri="{C183D7F6-B498-43B3-948B-1728B52AA6E4}">
                <adec:decorative xmlns:adec="http://schemas.microsoft.com/office/drawing/2017/decorative" val="1"/>
              </a:ext>
            </a:extLst>
          </p:cNvPr>
          <p:cNvSpPr/>
          <p:nvPr/>
        </p:nvSpPr>
        <p:spPr>
          <a:xfrm>
            <a:off x="5044327" y="1911129"/>
            <a:ext cx="2037980" cy="3638966"/>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ym typeface="Georgia" panose="02040502050405020303" pitchFamily="18" charset="0"/>
            </a:endParaRPr>
          </a:p>
        </p:txBody>
      </p:sp>
      <p:sp>
        <p:nvSpPr>
          <p:cNvPr id="88" name="Rectangle 87">
            <a:extLst>
              <a:ext uri="{FF2B5EF4-FFF2-40B4-BE49-F238E27FC236}">
                <a16:creationId xmlns:a16="http://schemas.microsoft.com/office/drawing/2014/main" id="{C881B952-189F-44CA-B318-1526394BBECD}"/>
              </a:ext>
              <a:ext uri="{C183D7F6-B498-43B3-948B-1728B52AA6E4}">
                <adec:decorative xmlns:adec="http://schemas.microsoft.com/office/drawing/2017/decorative" val="1"/>
              </a:ext>
            </a:extLst>
          </p:cNvPr>
          <p:cNvSpPr/>
          <p:nvPr/>
        </p:nvSpPr>
        <p:spPr>
          <a:xfrm>
            <a:off x="2841890" y="1911129"/>
            <a:ext cx="2037980" cy="3638966"/>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ym typeface="Georgia" panose="02040502050405020303" pitchFamily="18" charset="0"/>
            </a:endParaRPr>
          </a:p>
        </p:txBody>
      </p:sp>
      <p:sp>
        <p:nvSpPr>
          <p:cNvPr id="92" name="Rectangle 91">
            <a:extLst>
              <a:ext uri="{FF2B5EF4-FFF2-40B4-BE49-F238E27FC236}">
                <a16:creationId xmlns:a16="http://schemas.microsoft.com/office/drawing/2014/main" id="{AE481F0B-FD72-434F-B01B-CC313F61D6F5}"/>
              </a:ext>
              <a:ext uri="{C183D7F6-B498-43B3-948B-1728B52AA6E4}">
                <adec:decorative xmlns:adec="http://schemas.microsoft.com/office/drawing/2017/decorative" val="1"/>
              </a:ext>
            </a:extLst>
          </p:cNvPr>
          <p:cNvSpPr/>
          <p:nvPr/>
        </p:nvSpPr>
        <p:spPr>
          <a:xfrm>
            <a:off x="639453" y="1911129"/>
            <a:ext cx="2037980" cy="3638966"/>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ym typeface="Georgia" panose="02040502050405020303" pitchFamily="18" charset="0"/>
            </a:endParaRPr>
          </a:p>
        </p:txBody>
      </p:sp>
      <p:sp>
        <p:nvSpPr>
          <p:cNvPr id="73" name="Rectangle 72">
            <a:extLst>
              <a:ext uri="{FF2B5EF4-FFF2-40B4-BE49-F238E27FC236}">
                <a16:creationId xmlns:a16="http://schemas.microsoft.com/office/drawing/2014/main" id="{DA149835-970B-45DD-B6FF-D5239BF7A458}"/>
              </a:ext>
              <a:ext uri="{C183D7F6-B498-43B3-948B-1728B52AA6E4}">
                <adec:decorative xmlns:adec="http://schemas.microsoft.com/office/drawing/2017/decorative" val="1"/>
              </a:ext>
            </a:extLst>
          </p:cNvPr>
          <p:cNvSpPr/>
          <p:nvPr/>
        </p:nvSpPr>
        <p:spPr>
          <a:xfrm>
            <a:off x="9449202" y="1911129"/>
            <a:ext cx="2037980" cy="3638966"/>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ym typeface="Georgia" panose="02040502050405020303" pitchFamily="18" charset="0"/>
            </a:endParaRPr>
          </a:p>
        </p:txBody>
      </p:sp>
      <p:sp>
        <p:nvSpPr>
          <p:cNvPr id="32" name="NavigationTriangle">
            <a:extLst>
              <a:ext uri="{FF2B5EF4-FFF2-40B4-BE49-F238E27FC236}">
                <a16:creationId xmlns:a16="http://schemas.microsoft.com/office/drawing/2014/main" id="{711CADED-71CE-42C2-973C-937487A50868}"/>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33" name="NavigationIcon">
            <a:extLst>
              <a:ext uri="{FF2B5EF4-FFF2-40B4-BE49-F238E27FC236}">
                <a16:creationId xmlns:a16="http://schemas.microsoft.com/office/drawing/2014/main" id="{97D8CB5C-2973-45D6-A2C0-FBF17C04C7AA}"/>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
        <p:nvSpPr>
          <p:cNvPr id="3" name="Title 2"/>
          <p:cNvSpPr>
            <a:spLocks noGrp="1"/>
          </p:cNvSpPr>
          <p:nvPr>
            <p:ph type="title"/>
          </p:nvPr>
        </p:nvSpPr>
        <p:spPr>
          <a:xfrm>
            <a:off x="630000" y="622800"/>
            <a:ext cx="10933350" cy="332399"/>
          </a:xfrm>
        </p:spPr>
        <p:txBody>
          <a:bodyPr vert="horz"/>
          <a:lstStyle/>
          <a:p>
            <a:r>
              <a:rPr lang="en-AU" dirty="0">
                <a:latin typeface="+mj-lt"/>
                <a:sym typeface="Georgia" panose="02040502050405020303" pitchFamily="18" charset="0"/>
              </a:rPr>
              <a:t>Assessors also have broad, subjective guidelines to assessing work capacity</a:t>
            </a:r>
            <a:endParaRPr lang="en-US" dirty="0">
              <a:latin typeface="+mj-lt"/>
              <a:sym typeface="Georgia" panose="02040502050405020303" pitchFamily="18" charset="0"/>
            </a:endParaRPr>
          </a:p>
        </p:txBody>
      </p:sp>
      <p:sp>
        <p:nvSpPr>
          <p:cNvPr id="35" name="ee4pContent1">
            <a:extLst>
              <a:ext uri="{FF2B5EF4-FFF2-40B4-BE49-F238E27FC236}">
                <a16:creationId xmlns:a16="http://schemas.microsoft.com/office/drawing/2014/main" id="{62A98615-352D-4ECA-95A6-A955A7E21E6C}"/>
              </a:ext>
            </a:extLst>
          </p:cNvPr>
          <p:cNvSpPr txBox="1"/>
          <p:nvPr/>
        </p:nvSpPr>
        <p:spPr>
          <a:xfrm>
            <a:off x="630000" y="1385737"/>
            <a:ext cx="5919005" cy="271492"/>
          </a:xfrm>
          <a:prstGeom prst="rect">
            <a:avLst/>
          </a:prstGeom>
          <a:noFill/>
          <a:ln w="9525"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275D38"/>
              </a:buClr>
              <a:buSzPct val="100000"/>
              <a:buFont typeface="Trebuchet MS" panose="020B0603020202020204" pitchFamily="34" charset="0"/>
              <a:buChar char="​"/>
              <a:defRPr sz="2000">
                <a:solidFill>
                  <a:srgbClr val="000000"/>
                </a:solidFill>
              </a:defRPr>
            </a:lvl1pPr>
            <a:lvl2pPr marL="324000" lvl="1" indent="-216000">
              <a:buClr>
                <a:srgbClr val="275D38"/>
              </a:buClr>
              <a:buSzPct val="100000"/>
              <a:buFont typeface="Trebuchet MS" panose="020B0603020202020204" pitchFamily="34" charset="0"/>
              <a:buChar char="•"/>
              <a:defRPr sz="2000">
                <a:solidFill>
                  <a:srgbClr val="000000"/>
                </a:solidFill>
              </a:defRPr>
            </a:lvl2pPr>
            <a:lvl3pPr marL="648000" lvl="2" indent="-216000">
              <a:buClr>
                <a:srgbClr val="275D38"/>
              </a:buClr>
              <a:buSzPct val="100000"/>
              <a:buFont typeface="Trebuchet MS" panose="020B0603020202020204" pitchFamily="34" charset="0"/>
              <a:buChar char="–"/>
              <a:defRPr sz="2000">
                <a:solidFill>
                  <a:srgbClr val="000000"/>
                </a:solidFill>
              </a:defRPr>
            </a:lvl3pPr>
            <a:lvl4pPr marL="0" lvl="3">
              <a:buClr>
                <a:srgbClr val="275D38"/>
              </a:buClr>
              <a:buSzPct val="100000"/>
              <a:buFont typeface="Trebuchet MS" panose="020B0603020202020204" pitchFamily="34" charset="0"/>
              <a:buChar char="​"/>
              <a:defRPr sz="2400">
                <a:solidFill>
                  <a:srgbClr val="275D38"/>
                </a:solidFill>
              </a:defRPr>
            </a:lvl4pPr>
            <a:lvl5pPr marL="0" lvl="4">
              <a:buClr>
                <a:srgbClr val="275D38"/>
              </a:buClr>
              <a:buSzPct val="100000"/>
              <a:buFont typeface="Trebuchet MS" panose="020B0603020202020204" pitchFamily="34" charset="0"/>
              <a:buChar char="​"/>
              <a:defRPr sz="2400" b="1">
                <a:solidFill>
                  <a:srgbClr val="000000"/>
                </a:solidFill>
              </a:defRPr>
            </a:lvl5pPr>
            <a:lvl6pPr marL="324000" lvl="5" indent="-216000">
              <a:buClr>
                <a:srgbClr val="275D38"/>
              </a:buClr>
              <a:buSzPct val="100000"/>
              <a:buFont typeface="Trebuchet MS" panose="020B0603020202020204" pitchFamily="34" charset="0"/>
              <a:buChar char="•"/>
              <a:defRPr sz="2400">
                <a:solidFill>
                  <a:srgbClr val="000000"/>
                </a:solidFill>
              </a:defRPr>
            </a:lvl6pPr>
            <a:lvl7pPr marL="0" lvl="6">
              <a:buClr>
                <a:srgbClr val="275D38"/>
              </a:buClr>
              <a:buSzPct val="100000"/>
              <a:buFont typeface="Trebuchet MS" panose="020B0603020202020204" pitchFamily="34" charset="0"/>
              <a:buChar char="​"/>
              <a:defRPr sz="5400">
                <a:solidFill>
                  <a:srgbClr val="000000"/>
                </a:solidFill>
              </a:defRPr>
            </a:lvl7pPr>
            <a:lvl8pPr marL="0" lvl="7">
              <a:buClr>
                <a:srgbClr val="275D38"/>
              </a:buClr>
              <a:buSzPct val="100000"/>
              <a:buFont typeface="Trebuchet MS" panose="020B0603020202020204" pitchFamily="34" charset="0"/>
              <a:buChar char="​"/>
              <a:defRPr sz="6600">
                <a:solidFill>
                  <a:srgbClr val="275D38"/>
                </a:solidFill>
              </a:defRPr>
            </a:lvl8pPr>
            <a:lvl9pPr marL="0" lvl="8">
              <a:buClr>
                <a:srgbClr val="275D38"/>
              </a:buClr>
              <a:buSzPct val="100000"/>
              <a:buFont typeface="Trebuchet MS" panose="020B0603020202020204" pitchFamily="34" charset="0"/>
              <a:buChar char="​"/>
              <a:defRPr sz="4400">
                <a:solidFill>
                  <a:srgbClr val="275D38"/>
                </a:solidFill>
              </a:defRPr>
            </a:lvl9pPr>
          </a:lstStyle>
          <a:p>
            <a:r>
              <a:rPr lang="en-US" sz="1600" dirty="0" err="1">
                <a:solidFill>
                  <a:srgbClr val="275D38"/>
                </a:solidFill>
                <a:sym typeface="Georgia" panose="02040502050405020303" pitchFamily="18" charset="0"/>
              </a:rPr>
              <a:t>ESAt</a:t>
            </a:r>
            <a:r>
              <a:rPr lang="en-US" sz="1600" dirty="0">
                <a:solidFill>
                  <a:srgbClr val="275D38"/>
                </a:solidFill>
                <a:sym typeface="Georgia" panose="02040502050405020303" pitchFamily="18" charset="0"/>
              </a:rPr>
              <a:t> guidelines for assessing work capacity</a:t>
            </a:r>
          </a:p>
        </p:txBody>
      </p:sp>
      <p:grpSp>
        <p:nvGrpSpPr>
          <p:cNvPr id="93" name="Group 92" descr="Quote icon">
            <a:extLst>
              <a:ext uri="{FF2B5EF4-FFF2-40B4-BE49-F238E27FC236}">
                <a16:creationId xmlns:a16="http://schemas.microsoft.com/office/drawing/2014/main" id="{48C53CF4-10D1-4840-BB46-373309C0F582}"/>
              </a:ext>
            </a:extLst>
          </p:cNvPr>
          <p:cNvGrpSpPr/>
          <p:nvPr/>
        </p:nvGrpSpPr>
        <p:grpSpPr>
          <a:xfrm>
            <a:off x="743895" y="2085136"/>
            <a:ext cx="365728" cy="297673"/>
            <a:chOff x="629399" y="664312"/>
            <a:chExt cx="1049338" cy="854075"/>
          </a:xfrm>
        </p:grpSpPr>
        <p:sp>
          <p:nvSpPr>
            <p:cNvPr id="94" name="Freeform 5">
              <a:extLst>
                <a:ext uri="{FF2B5EF4-FFF2-40B4-BE49-F238E27FC236}">
                  <a16:creationId xmlns:a16="http://schemas.microsoft.com/office/drawing/2014/main" id="{67366C2C-CDF6-48DB-8242-5B339ED7D440}"/>
                </a:ext>
              </a:extLst>
            </p:cNvPr>
            <p:cNvSpPr>
              <a:spLocks/>
            </p:cNvSpPr>
            <p:nvPr/>
          </p:nvSpPr>
          <p:spPr bwMode="auto">
            <a:xfrm>
              <a:off x="629399" y="664312"/>
              <a:ext cx="485775" cy="854075"/>
            </a:xfrm>
            <a:custGeom>
              <a:avLst/>
              <a:gdLst>
                <a:gd name="T0" fmla="*/ 0 w 128"/>
                <a:gd name="T1" fmla="*/ 138 h 225"/>
                <a:gd name="T2" fmla="*/ 53 w 128"/>
                <a:gd name="T3" fmla="*/ 33 h 225"/>
                <a:gd name="T4" fmla="*/ 107 w 128"/>
                <a:gd name="T5" fmla="*/ 3 h 225"/>
                <a:gd name="T6" fmla="*/ 119 w 128"/>
                <a:gd name="T7" fmla="*/ 7 h 225"/>
                <a:gd name="T8" fmla="*/ 114 w 128"/>
                <a:gd name="T9" fmla="*/ 17 h 225"/>
                <a:gd name="T10" fmla="*/ 64 w 128"/>
                <a:gd name="T11" fmla="*/ 57 h 225"/>
                <a:gd name="T12" fmla="*/ 72 w 128"/>
                <a:gd name="T13" fmla="*/ 99 h 225"/>
                <a:gd name="T14" fmla="*/ 94 w 128"/>
                <a:gd name="T15" fmla="*/ 112 h 225"/>
                <a:gd name="T16" fmla="*/ 109 w 128"/>
                <a:gd name="T17" fmla="*/ 193 h 225"/>
                <a:gd name="T18" fmla="*/ 39 w 128"/>
                <a:gd name="T19" fmla="*/ 214 h 225"/>
                <a:gd name="T20" fmla="*/ 2 w 128"/>
                <a:gd name="T21" fmla="*/ 164 h 225"/>
                <a:gd name="T22" fmla="*/ 0 w 128"/>
                <a:gd name="T23" fmla="*/ 13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5">
                  <a:moveTo>
                    <a:pt x="0" y="138"/>
                  </a:moveTo>
                  <a:cubicBezTo>
                    <a:pt x="0" y="94"/>
                    <a:pt x="20" y="61"/>
                    <a:pt x="53" y="33"/>
                  </a:cubicBezTo>
                  <a:cubicBezTo>
                    <a:pt x="69" y="19"/>
                    <a:pt x="88" y="11"/>
                    <a:pt x="107" y="3"/>
                  </a:cubicBezTo>
                  <a:cubicBezTo>
                    <a:pt x="113" y="0"/>
                    <a:pt x="116" y="2"/>
                    <a:pt x="119" y="7"/>
                  </a:cubicBezTo>
                  <a:cubicBezTo>
                    <a:pt x="122" y="13"/>
                    <a:pt x="118" y="15"/>
                    <a:pt x="114" y="17"/>
                  </a:cubicBezTo>
                  <a:cubicBezTo>
                    <a:pt x="95" y="28"/>
                    <a:pt x="76" y="39"/>
                    <a:pt x="64" y="57"/>
                  </a:cubicBezTo>
                  <a:cubicBezTo>
                    <a:pt x="50" y="80"/>
                    <a:pt x="55" y="87"/>
                    <a:pt x="72" y="99"/>
                  </a:cubicBezTo>
                  <a:cubicBezTo>
                    <a:pt x="79" y="104"/>
                    <a:pt x="87" y="108"/>
                    <a:pt x="94" y="112"/>
                  </a:cubicBezTo>
                  <a:cubicBezTo>
                    <a:pt x="126" y="130"/>
                    <a:pt x="128" y="167"/>
                    <a:pt x="109" y="193"/>
                  </a:cubicBezTo>
                  <a:cubicBezTo>
                    <a:pt x="93" y="216"/>
                    <a:pt x="65" y="225"/>
                    <a:pt x="39" y="214"/>
                  </a:cubicBezTo>
                  <a:cubicBezTo>
                    <a:pt x="17" y="205"/>
                    <a:pt x="8" y="186"/>
                    <a:pt x="2" y="164"/>
                  </a:cubicBezTo>
                  <a:cubicBezTo>
                    <a:pt x="0" y="155"/>
                    <a:pt x="0" y="147"/>
                    <a:pt x="0" y="138"/>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sp>
          <p:nvSpPr>
            <p:cNvPr id="95" name="Freeform 6">
              <a:extLst>
                <a:ext uri="{FF2B5EF4-FFF2-40B4-BE49-F238E27FC236}">
                  <a16:creationId xmlns:a16="http://schemas.microsoft.com/office/drawing/2014/main" id="{468DA4AF-C4D4-42F2-BC73-B62553E21E93}"/>
                </a:ext>
              </a:extLst>
            </p:cNvPr>
            <p:cNvSpPr>
              <a:spLocks/>
            </p:cNvSpPr>
            <p:nvPr/>
          </p:nvSpPr>
          <p:spPr bwMode="auto">
            <a:xfrm>
              <a:off x="1205662" y="667487"/>
              <a:ext cx="473075" cy="828675"/>
            </a:xfrm>
            <a:custGeom>
              <a:avLst/>
              <a:gdLst>
                <a:gd name="T0" fmla="*/ 1 w 125"/>
                <a:gd name="T1" fmla="*/ 137 h 218"/>
                <a:gd name="T2" fmla="*/ 51 w 125"/>
                <a:gd name="T3" fmla="*/ 35 h 218"/>
                <a:gd name="T4" fmla="*/ 105 w 125"/>
                <a:gd name="T5" fmla="*/ 3 h 218"/>
                <a:gd name="T6" fmla="*/ 114 w 125"/>
                <a:gd name="T7" fmla="*/ 1 h 218"/>
                <a:gd name="T8" fmla="*/ 121 w 125"/>
                <a:gd name="T9" fmla="*/ 8 h 218"/>
                <a:gd name="T10" fmla="*/ 116 w 125"/>
                <a:gd name="T11" fmla="*/ 16 h 218"/>
                <a:gd name="T12" fmla="*/ 71 w 125"/>
                <a:gd name="T13" fmla="*/ 48 h 218"/>
                <a:gd name="T14" fmla="*/ 57 w 125"/>
                <a:gd name="T15" fmla="*/ 73 h 218"/>
                <a:gd name="T16" fmla="*/ 62 w 125"/>
                <a:gd name="T17" fmla="*/ 89 h 218"/>
                <a:gd name="T18" fmla="*/ 96 w 125"/>
                <a:gd name="T19" fmla="*/ 112 h 218"/>
                <a:gd name="T20" fmla="*/ 118 w 125"/>
                <a:gd name="T21" fmla="*/ 178 h 218"/>
                <a:gd name="T22" fmla="*/ 64 w 125"/>
                <a:gd name="T23" fmla="*/ 217 h 218"/>
                <a:gd name="T24" fmla="*/ 5 w 125"/>
                <a:gd name="T25" fmla="*/ 171 h 218"/>
                <a:gd name="T26" fmla="*/ 1 w 125"/>
                <a:gd name="T27"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218">
                  <a:moveTo>
                    <a:pt x="1" y="137"/>
                  </a:moveTo>
                  <a:cubicBezTo>
                    <a:pt x="3" y="96"/>
                    <a:pt x="19" y="62"/>
                    <a:pt x="51" y="35"/>
                  </a:cubicBezTo>
                  <a:cubicBezTo>
                    <a:pt x="68" y="21"/>
                    <a:pt x="86" y="13"/>
                    <a:pt x="105" y="3"/>
                  </a:cubicBezTo>
                  <a:cubicBezTo>
                    <a:pt x="108" y="2"/>
                    <a:pt x="111" y="0"/>
                    <a:pt x="114" y="1"/>
                  </a:cubicBezTo>
                  <a:cubicBezTo>
                    <a:pt x="118" y="1"/>
                    <a:pt x="120" y="5"/>
                    <a:pt x="121" y="8"/>
                  </a:cubicBezTo>
                  <a:cubicBezTo>
                    <a:pt x="123" y="13"/>
                    <a:pt x="119" y="14"/>
                    <a:pt x="116" y="16"/>
                  </a:cubicBezTo>
                  <a:cubicBezTo>
                    <a:pt x="100" y="25"/>
                    <a:pt x="84" y="35"/>
                    <a:pt x="71" y="48"/>
                  </a:cubicBezTo>
                  <a:cubicBezTo>
                    <a:pt x="64" y="55"/>
                    <a:pt x="60" y="64"/>
                    <a:pt x="57" y="73"/>
                  </a:cubicBezTo>
                  <a:cubicBezTo>
                    <a:pt x="56" y="79"/>
                    <a:pt x="58" y="84"/>
                    <a:pt x="62" y="89"/>
                  </a:cubicBezTo>
                  <a:cubicBezTo>
                    <a:pt x="71" y="100"/>
                    <a:pt x="85" y="104"/>
                    <a:pt x="96" y="112"/>
                  </a:cubicBezTo>
                  <a:cubicBezTo>
                    <a:pt x="122" y="128"/>
                    <a:pt x="125" y="149"/>
                    <a:pt x="118" y="178"/>
                  </a:cubicBezTo>
                  <a:cubicBezTo>
                    <a:pt x="113" y="197"/>
                    <a:pt x="89" y="216"/>
                    <a:pt x="64" y="217"/>
                  </a:cubicBezTo>
                  <a:cubicBezTo>
                    <a:pt x="32" y="218"/>
                    <a:pt x="12" y="192"/>
                    <a:pt x="5" y="171"/>
                  </a:cubicBezTo>
                  <a:cubicBezTo>
                    <a:pt x="2" y="160"/>
                    <a:pt x="0" y="149"/>
                    <a:pt x="1" y="137"/>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grpSp>
      <p:sp>
        <p:nvSpPr>
          <p:cNvPr id="34" name="ee4pContent1">
            <a:extLst>
              <a:ext uri="{FF2B5EF4-FFF2-40B4-BE49-F238E27FC236}">
                <a16:creationId xmlns:a16="http://schemas.microsoft.com/office/drawing/2014/main" id="{11D1023C-96C5-4AAB-A872-1E92B246AC6E}"/>
              </a:ext>
            </a:extLst>
          </p:cNvPr>
          <p:cNvSpPr txBox="1"/>
          <p:nvPr/>
        </p:nvSpPr>
        <p:spPr>
          <a:xfrm>
            <a:off x="686635" y="2495451"/>
            <a:ext cx="1943615" cy="230535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32E1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defPPr>
              <a:defRPr lang="en-US"/>
            </a:defPPr>
            <a:lvl1pPr>
              <a:buClr>
                <a:srgbClr val="275D38"/>
              </a:buClr>
              <a:buSzPct val="100000"/>
              <a:buFont typeface="Trebuchet MS" panose="020B0603020202020204" pitchFamily="34" charset="0"/>
              <a:buChar char="​"/>
              <a:defRPr sz="2000">
                <a:solidFill>
                  <a:srgbClr val="000000"/>
                </a:solidFill>
              </a:defRPr>
            </a:lvl1pPr>
            <a:lvl2pPr marL="324000" lvl="1" indent="-216000">
              <a:buClr>
                <a:srgbClr val="275D38"/>
              </a:buClr>
              <a:buSzPct val="100000"/>
              <a:buFont typeface="Trebuchet MS" panose="020B0603020202020204" pitchFamily="34" charset="0"/>
              <a:buChar char="•"/>
              <a:defRPr sz="2000">
                <a:solidFill>
                  <a:srgbClr val="000000"/>
                </a:solidFill>
              </a:defRPr>
            </a:lvl2pPr>
            <a:lvl3pPr marL="648000" lvl="2" indent="-216000">
              <a:buClr>
                <a:srgbClr val="275D38"/>
              </a:buClr>
              <a:buSzPct val="100000"/>
              <a:buFont typeface="Trebuchet MS" panose="020B0603020202020204" pitchFamily="34" charset="0"/>
              <a:buChar char="–"/>
              <a:defRPr sz="2000">
                <a:solidFill>
                  <a:srgbClr val="000000"/>
                </a:solidFill>
              </a:defRPr>
            </a:lvl3pPr>
            <a:lvl4pPr marL="0" lvl="3">
              <a:buClr>
                <a:srgbClr val="275D38"/>
              </a:buClr>
              <a:buSzPct val="100000"/>
              <a:buFont typeface="Trebuchet MS" panose="020B0603020202020204" pitchFamily="34" charset="0"/>
              <a:buChar char="​"/>
              <a:defRPr sz="2400">
                <a:solidFill>
                  <a:srgbClr val="275D38"/>
                </a:solidFill>
              </a:defRPr>
            </a:lvl4pPr>
            <a:lvl5pPr marL="0" lvl="4">
              <a:buClr>
                <a:srgbClr val="275D38"/>
              </a:buClr>
              <a:buSzPct val="100000"/>
              <a:buFont typeface="Trebuchet MS" panose="020B0603020202020204" pitchFamily="34" charset="0"/>
              <a:buChar char="​"/>
              <a:defRPr sz="2400" b="1">
                <a:solidFill>
                  <a:srgbClr val="000000"/>
                </a:solidFill>
              </a:defRPr>
            </a:lvl5pPr>
            <a:lvl6pPr marL="324000" lvl="5" indent="-216000">
              <a:buClr>
                <a:srgbClr val="275D38"/>
              </a:buClr>
              <a:buSzPct val="100000"/>
              <a:buFont typeface="Trebuchet MS" panose="020B0603020202020204" pitchFamily="34" charset="0"/>
              <a:buChar char="•"/>
              <a:defRPr sz="2400">
                <a:solidFill>
                  <a:srgbClr val="000000"/>
                </a:solidFill>
              </a:defRPr>
            </a:lvl6pPr>
            <a:lvl7pPr marL="0" lvl="6">
              <a:buClr>
                <a:srgbClr val="275D38"/>
              </a:buClr>
              <a:buSzPct val="100000"/>
              <a:buFont typeface="Trebuchet MS" panose="020B0603020202020204" pitchFamily="34" charset="0"/>
              <a:buChar char="​"/>
              <a:defRPr sz="5400">
                <a:solidFill>
                  <a:srgbClr val="000000"/>
                </a:solidFill>
              </a:defRPr>
            </a:lvl7pPr>
            <a:lvl8pPr marL="0" lvl="7">
              <a:buClr>
                <a:srgbClr val="275D38"/>
              </a:buClr>
              <a:buSzPct val="100000"/>
              <a:buFont typeface="Trebuchet MS" panose="020B0603020202020204" pitchFamily="34" charset="0"/>
              <a:buChar char="​"/>
              <a:defRPr sz="6600">
                <a:solidFill>
                  <a:srgbClr val="275D38"/>
                </a:solidFill>
              </a:defRPr>
            </a:lvl8pPr>
            <a:lvl9pPr marL="0" lvl="8">
              <a:buClr>
                <a:srgbClr val="275D38"/>
              </a:buClr>
              <a:buSzPct val="100000"/>
              <a:buFont typeface="Trebuchet MS" panose="020B0603020202020204" pitchFamily="34" charset="0"/>
              <a:buChar char="​"/>
              <a:defRPr sz="4400">
                <a:solidFill>
                  <a:srgbClr val="275D38"/>
                </a:solidFill>
              </a:defRPr>
            </a:lvl9pPr>
          </a:lstStyle>
          <a:p>
            <a:r>
              <a:rPr lang="en-US" sz="1600" dirty="0">
                <a:sym typeface="Georgia" panose="02040502050405020303" pitchFamily="18" charset="0"/>
              </a:rPr>
              <a:t>Work capacity is defined in relation to </a:t>
            </a:r>
            <a:r>
              <a:rPr lang="en-US" sz="1600" dirty="0">
                <a:solidFill>
                  <a:schemeClr val="accent1">
                    <a:lumMod val="75000"/>
                    <a:lumOff val="25000"/>
                  </a:schemeClr>
                </a:solidFill>
                <a:sym typeface="Georgia" panose="02040502050405020303" pitchFamily="18" charset="0"/>
              </a:rPr>
              <a:t>any type of work</a:t>
            </a:r>
            <a:r>
              <a:rPr lang="en-US" sz="1600" dirty="0">
                <a:sym typeface="Georgia" panose="02040502050405020303" pitchFamily="18" charset="0"/>
              </a:rPr>
              <a:t>, and is not limited by the work the customer usually performs or work available in the customer's area</a:t>
            </a:r>
          </a:p>
        </p:txBody>
      </p:sp>
      <p:grpSp>
        <p:nvGrpSpPr>
          <p:cNvPr id="89" name="Group 88" descr="Quote icon">
            <a:extLst>
              <a:ext uri="{FF2B5EF4-FFF2-40B4-BE49-F238E27FC236}">
                <a16:creationId xmlns:a16="http://schemas.microsoft.com/office/drawing/2014/main" id="{7F5FF50A-D8AA-4F0C-8337-ADB8CA351A63}"/>
              </a:ext>
            </a:extLst>
          </p:cNvPr>
          <p:cNvGrpSpPr/>
          <p:nvPr/>
        </p:nvGrpSpPr>
        <p:grpSpPr>
          <a:xfrm>
            <a:off x="2977291" y="2085136"/>
            <a:ext cx="365728" cy="297673"/>
            <a:chOff x="629399" y="664312"/>
            <a:chExt cx="1049338" cy="854075"/>
          </a:xfrm>
        </p:grpSpPr>
        <p:sp>
          <p:nvSpPr>
            <p:cNvPr id="90" name="Freeform 5">
              <a:extLst>
                <a:ext uri="{FF2B5EF4-FFF2-40B4-BE49-F238E27FC236}">
                  <a16:creationId xmlns:a16="http://schemas.microsoft.com/office/drawing/2014/main" id="{0E8932E5-6B5C-4213-BFCF-12824981BDA4}"/>
                </a:ext>
              </a:extLst>
            </p:cNvPr>
            <p:cNvSpPr>
              <a:spLocks/>
            </p:cNvSpPr>
            <p:nvPr/>
          </p:nvSpPr>
          <p:spPr bwMode="auto">
            <a:xfrm>
              <a:off x="629399" y="664312"/>
              <a:ext cx="485775" cy="854075"/>
            </a:xfrm>
            <a:custGeom>
              <a:avLst/>
              <a:gdLst>
                <a:gd name="T0" fmla="*/ 0 w 128"/>
                <a:gd name="T1" fmla="*/ 138 h 225"/>
                <a:gd name="T2" fmla="*/ 53 w 128"/>
                <a:gd name="T3" fmla="*/ 33 h 225"/>
                <a:gd name="T4" fmla="*/ 107 w 128"/>
                <a:gd name="T5" fmla="*/ 3 h 225"/>
                <a:gd name="T6" fmla="*/ 119 w 128"/>
                <a:gd name="T7" fmla="*/ 7 h 225"/>
                <a:gd name="T8" fmla="*/ 114 w 128"/>
                <a:gd name="T9" fmla="*/ 17 h 225"/>
                <a:gd name="T10" fmla="*/ 64 w 128"/>
                <a:gd name="T11" fmla="*/ 57 h 225"/>
                <a:gd name="T12" fmla="*/ 72 w 128"/>
                <a:gd name="T13" fmla="*/ 99 h 225"/>
                <a:gd name="T14" fmla="*/ 94 w 128"/>
                <a:gd name="T15" fmla="*/ 112 h 225"/>
                <a:gd name="T16" fmla="*/ 109 w 128"/>
                <a:gd name="T17" fmla="*/ 193 h 225"/>
                <a:gd name="T18" fmla="*/ 39 w 128"/>
                <a:gd name="T19" fmla="*/ 214 h 225"/>
                <a:gd name="T20" fmla="*/ 2 w 128"/>
                <a:gd name="T21" fmla="*/ 164 h 225"/>
                <a:gd name="T22" fmla="*/ 0 w 128"/>
                <a:gd name="T23" fmla="*/ 13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5">
                  <a:moveTo>
                    <a:pt x="0" y="138"/>
                  </a:moveTo>
                  <a:cubicBezTo>
                    <a:pt x="0" y="94"/>
                    <a:pt x="20" y="61"/>
                    <a:pt x="53" y="33"/>
                  </a:cubicBezTo>
                  <a:cubicBezTo>
                    <a:pt x="69" y="19"/>
                    <a:pt x="88" y="11"/>
                    <a:pt x="107" y="3"/>
                  </a:cubicBezTo>
                  <a:cubicBezTo>
                    <a:pt x="113" y="0"/>
                    <a:pt x="116" y="2"/>
                    <a:pt x="119" y="7"/>
                  </a:cubicBezTo>
                  <a:cubicBezTo>
                    <a:pt x="122" y="13"/>
                    <a:pt x="118" y="15"/>
                    <a:pt x="114" y="17"/>
                  </a:cubicBezTo>
                  <a:cubicBezTo>
                    <a:pt x="95" y="28"/>
                    <a:pt x="76" y="39"/>
                    <a:pt x="64" y="57"/>
                  </a:cubicBezTo>
                  <a:cubicBezTo>
                    <a:pt x="50" y="80"/>
                    <a:pt x="55" y="87"/>
                    <a:pt x="72" y="99"/>
                  </a:cubicBezTo>
                  <a:cubicBezTo>
                    <a:pt x="79" y="104"/>
                    <a:pt x="87" y="108"/>
                    <a:pt x="94" y="112"/>
                  </a:cubicBezTo>
                  <a:cubicBezTo>
                    <a:pt x="126" y="130"/>
                    <a:pt x="128" y="167"/>
                    <a:pt x="109" y="193"/>
                  </a:cubicBezTo>
                  <a:cubicBezTo>
                    <a:pt x="93" y="216"/>
                    <a:pt x="65" y="225"/>
                    <a:pt x="39" y="214"/>
                  </a:cubicBezTo>
                  <a:cubicBezTo>
                    <a:pt x="17" y="205"/>
                    <a:pt x="8" y="186"/>
                    <a:pt x="2" y="164"/>
                  </a:cubicBezTo>
                  <a:cubicBezTo>
                    <a:pt x="0" y="155"/>
                    <a:pt x="0" y="147"/>
                    <a:pt x="0" y="138"/>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sp>
          <p:nvSpPr>
            <p:cNvPr id="91" name="Freeform 6">
              <a:extLst>
                <a:ext uri="{FF2B5EF4-FFF2-40B4-BE49-F238E27FC236}">
                  <a16:creationId xmlns:a16="http://schemas.microsoft.com/office/drawing/2014/main" id="{B04248C8-9B78-4E37-87B3-76A7143783EA}"/>
                </a:ext>
              </a:extLst>
            </p:cNvPr>
            <p:cNvSpPr>
              <a:spLocks/>
            </p:cNvSpPr>
            <p:nvPr/>
          </p:nvSpPr>
          <p:spPr bwMode="auto">
            <a:xfrm>
              <a:off x="1205662" y="667487"/>
              <a:ext cx="473075" cy="828675"/>
            </a:xfrm>
            <a:custGeom>
              <a:avLst/>
              <a:gdLst>
                <a:gd name="T0" fmla="*/ 1 w 125"/>
                <a:gd name="T1" fmla="*/ 137 h 218"/>
                <a:gd name="T2" fmla="*/ 51 w 125"/>
                <a:gd name="T3" fmla="*/ 35 h 218"/>
                <a:gd name="T4" fmla="*/ 105 w 125"/>
                <a:gd name="T5" fmla="*/ 3 h 218"/>
                <a:gd name="T6" fmla="*/ 114 w 125"/>
                <a:gd name="T7" fmla="*/ 1 h 218"/>
                <a:gd name="T8" fmla="*/ 121 w 125"/>
                <a:gd name="T9" fmla="*/ 8 h 218"/>
                <a:gd name="T10" fmla="*/ 116 w 125"/>
                <a:gd name="T11" fmla="*/ 16 h 218"/>
                <a:gd name="T12" fmla="*/ 71 w 125"/>
                <a:gd name="T13" fmla="*/ 48 h 218"/>
                <a:gd name="T14" fmla="*/ 57 w 125"/>
                <a:gd name="T15" fmla="*/ 73 h 218"/>
                <a:gd name="T16" fmla="*/ 62 w 125"/>
                <a:gd name="T17" fmla="*/ 89 h 218"/>
                <a:gd name="T18" fmla="*/ 96 w 125"/>
                <a:gd name="T19" fmla="*/ 112 h 218"/>
                <a:gd name="T20" fmla="*/ 118 w 125"/>
                <a:gd name="T21" fmla="*/ 178 h 218"/>
                <a:gd name="T22" fmla="*/ 64 w 125"/>
                <a:gd name="T23" fmla="*/ 217 h 218"/>
                <a:gd name="T24" fmla="*/ 5 w 125"/>
                <a:gd name="T25" fmla="*/ 171 h 218"/>
                <a:gd name="T26" fmla="*/ 1 w 125"/>
                <a:gd name="T27"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218">
                  <a:moveTo>
                    <a:pt x="1" y="137"/>
                  </a:moveTo>
                  <a:cubicBezTo>
                    <a:pt x="3" y="96"/>
                    <a:pt x="19" y="62"/>
                    <a:pt x="51" y="35"/>
                  </a:cubicBezTo>
                  <a:cubicBezTo>
                    <a:pt x="68" y="21"/>
                    <a:pt x="86" y="13"/>
                    <a:pt x="105" y="3"/>
                  </a:cubicBezTo>
                  <a:cubicBezTo>
                    <a:pt x="108" y="2"/>
                    <a:pt x="111" y="0"/>
                    <a:pt x="114" y="1"/>
                  </a:cubicBezTo>
                  <a:cubicBezTo>
                    <a:pt x="118" y="1"/>
                    <a:pt x="120" y="5"/>
                    <a:pt x="121" y="8"/>
                  </a:cubicBezTo>
                  <a:cubicBezTo>
                    <a:pt x="123" y="13"/>
                    <a:pt x="119" y="14"/>
                    <a:pt x="116" y="16"/>
                  </a:cubicBezTo>
                  <a:cubicBezTo>
                    <a:pt x="100" y="25"/>
                    <a:pt x="84" y="35"/>
                    <a:pt x="71" y="48"/>
                  </a:cubicBezTo>
                  <a:cubicBezTo>
                    <a:pt x="64" y="55"/>
                    <a:pt x="60" y="64"/>
                    <a:pt x="57" y="73"/>
                  </a:cubicBezTo>
                  <a:cubicBezTo>
                    <a:pt x="56" y="79"/>
                    <a:pt x="58" y="84"/>
                    <a:pt x="62" y="89"/>
                  </a:cubicBezTo>
                  <a:cubicBezTo>
                    <a:pt x="71" y="100"/>
                    <a:pt x="85" y="104"/>
                    <a:pt x="96" y="112"/>
                  </a:cubicBezTo>
                  <a:cubicBezTo>
                    <a:pt x="122" y="128"/>
                    <a:pt x="125" y="149"/>
                    <a:pt x="118" y="178"/>
                  </a:cubicBezTo>
                  <a:cubicBezTo>
                    <a:pt x="113" y="197"/>
                    <a:pt x="89" y="216"/>
                    <a:pt x="64" y="217"/>
                  </a:cubicBezTo>
                  <a:cubicBezTo>
                    <a:pt x="32" y="218"/>
                    <a:pt x="12" y="192"/>
                    <a:pt x="5" y="171"/>
                  </a:cubicBezTo>
                  <a:cubicBezTo>
                    <a:pt x="2" y="160"/>
                    <a:pt x="0" y="149"/>
                    <a:pt x="1" y="137"/>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grpSp>
      <p:sp>
        <p:nvSpPr>
          <p:cNvPr id="20" name="ee4pContent1">
            <a:extLst>
              <a:ext uri="{FF2B5EF4-FFF2-40B4-BE49-F238E27FC236}">
                <a16:creationId xmlns:a16="http://schemas.microsoft.com/office/drawing/2014/main" id="{FFF17544-F37F-4883-8477-F091044B1576}"/>
              </a:ext>
            </a:extLst>
          </p:cNvPr>
          <p:cNvSpPr txBox="1"/>
          <p:nvPr/>
        </p:nvSpPr>
        <p:spPr>
          <a:xfrm>
            <a:off x="2909247" y="2495450"/>
            <a:ext cx="1943615" cy="230535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32E1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defPPr>
              <a:defRPr lang="en-US"/>
            </a:defPPr>
            <a:lvl1pPr>
              <a:buClr>
                <a:srgbClr val="275D38"/>
              </a:buClr>
              <a:buSzPct val="100000"/>
              <a:buFont typeface="Trebuchet MS" panose="020B0603020202020204" pitchFamily="34" charset="0"/>
              <a:buChar char="​"/>
              <a:defRPr sz="2000">
                <a:solidFill>
                  <a:srgbClr val="000000"/>
                </a:solidFill>
              </a:defRPr>
            </a:lvl1pPr>
            <a:lvl2pPr marL="324000" lvl="1" indent="-216000">
              <a:buClr>
                <a:srgbClr val="275D38"/>
              </a:buClr>
              <a:buSzPct val="100000"/>
              <a:buFont typeface="Trebuchet MS" panose="020B0603020202020204" pitchFamily="34" charset="0"/>
              <a:buChar char="•"/>
              <a:defRPr sz="2000">
                <a:solidFill>
                  <a:srgbClr val="000000"/>
                </a:solidFill>
              </a:defRPr>
            </a:lvl2pPr>
            <a:lvl3pPr marL="648000" lvl="2" indent="-216000">
              <a:buClr>
                <a:srgbClr val="275D38"/>
              </a:buClr>
              <a:buSzPct val="100000"/>
              <a:buFont typeface="Trebuchet MS" panose="020B0603020202020204" pitchFamily="34" charset="0"/>
              <a:buChar char="–"/>
              <a:defRPr sz="2000">
                <a:solidFill>
                  <a:srgbClr val="000000"/>
                </a:solidFill>
              </a:defRPr>
            </a:lvl3pPr>
            <a:lvl4pPr marL="0" lvl="3">
              <a:buClr>
                <a:srgbClr val="275D38"/>
              </a:buClr>
              <a:buSzPct val="100000"/>
              <a:buFont typeface="Trebuchet MS" panose="020B0603020202020204" pitchFamily="34" charset="0"/>
              <a:buChar char="​"/>
              <a:defRPr sz="2400">
                <a:solidFill>
                  <a:srgbClr val="275D38"/>
                </a:solidFill>
              </a:defRPr>
            </a:lvl4pPr>
            <a:lvl5pPr marL="0" lvl="4">
              <a:buClr>
                <a:srgbClr val="275D38"/>
              </a:buClr>
              <a:buSzPct val="100000"/>
              <a:buFont typeface="Trebuchet MS" panose="020B0603020202020204" pitchFamily="34" charset="0"/>
              <a:buChar char="​"/>
              <a:defRPr sz="2400" b="1">
                <a:solidFill>
                  <a:srgbClr val="000000"/>
                </a:solidFill>
              </a:defRPr>
            </a:lvl5pPr>
            <a:lvl6pPr marL="324000" lvl="5" indent="-216000">
              <a:buClr>
                <a:srgbClr val="275D38"/>
              </a:buClr>
              <a:buSzPct val="100000"/>
              <a:buFont typeface="Trebuchet MS" panose="020B0603020202020204" pitchFamily="34" charset="0"/>
              <a:buChar char="•"/>
              <a:defRPr sz="2400">
                <a:solidFill>
                  <a:srgbClr val="000000"/>
                </a:solidFill>
              </a:defRPr>
            </a:lvl6pPr>
            <a:lvl7pPr marL="0" lvl="6">
              <a:buClr>
                <a:srgbClr val="275D38"/>
              </a:buClr>
              <a:buSzPct val="100000"/>
              <a:buFont typeface="Trebuchet MS" panose="020B0603020202020204" pitchFamily="34" charset="0"/>
              <a:buChar char="​"/>
              <a:defRPr sz="5400">
                <a:solidFill>
                  <a:srgbClr val="000000"/>
                </a:solidFill>
              </a:defRPr>
            </a:lvl7pPr>
            <a:lvl8pPr marL="0" lvl="7">
              <a:buClr>
                <a:srgbClr val="275D38"/>
              </a:buClr>
              <a:buSzPct val="100000"/>
              <a:buFont typeface="Trebuchet MS" panose="020B0603020202020204" pitchFamily="34" charset="0"/>
              <a:buChar char="​"/>
              <a:defRPr sz="6600">
                <a:solidFill>
                  <a:srgbClr val="275D38"/>
                </a:solidFill>
              </a:defRPr>
            </a:lvl8pPr>
            <a:lvl9pPr marL="0" lvl="8">
              <a:buClr>
                <a:srgbClr val="275D38"/>
              </a:buClr>
              <a:buSzPct val="100000"/>
              <a:buFont typeface="Trebuchet MS" panose="020B0603020202020204" pitchFamily="34" charset="0"/>
              <a:buChar char="​"/>
              <a:defRPr sz="4400">
                <a:solidFill>
                  <a:srgbClr val="275D38"/>
                </a:solidFill>
              </a:defRPr>
            </a:lvl9pPr>
          </a:lstStyle>
          <a:p>
            <a:r>
              <a:rPr lang="en-US" sz="1600" dirty="0">
                <a:sym typeface="Georgia" panose="02040502050405020303" pitchFamily="18" charset="0"/>
              </a:rPr>
              <a:t>All </a:t>
            </a:r>
            <a:r>
              <a:rPr lang="en-US" sz="1600" dirty="0">
                <a:solidFill>
                  <a:schemeClr val="accent1">
                    <a:lumMod val="75000"/>
                    <a:lumOff val="25000"/>
                  </a:schemeClr>
                </a:solidFill>
                <a:sym typeface="Georgia" panose="02040502050405020303" pitchFamily="18" charset="0"/>
              </a:rPr>
              <a:t>non-medical factors should be disregarded</a:t>
            </a:r>
            <a:r>
              <a:rPr lang="en-US" sz="1600" dirty="0">
                <a:sym typeface="Georgia" panose="02040502050405020303" pitchFamily="18" charset="0"/>
              </a:rPr>
              <a:t>, except where directly attributable to an impairment</a:t>
            </a:r>
          </a:p>
        </p:txBody>
      </p:sp>
      <p:grpSp>
        <p:nvGrpSpPr>
          <p:cNvPr id="85" name="Group 84" descr="Quote icon">
            <a:extLst>
              <a:ext uri="{FF2B5EF4-FFF2-40B4-BE49-F238E27FC236}">
                <a16:creationId xmlns:a16="http://schemas.microsoft.com/office/drawing/2014/main" id="{DC99A91E-9686-4E5A-98AA-97265FF0C124}"/>
              </a:ext>
            </a:extLst>
          </p:cNvPr>
          <p:cNvGrpSpPr/>
          <p:nvPr/>
        </p:nvGrpSpPr>
        <p:grpSpPr>
          <a:xfrm>
            <a:off x="5227110" y="2085136"/>
            <a:ext cx="365728" cy="297673"/>
            <a:chOff x="629399" y="664312"/>
            <a:chExt cx="1049338" cy="854075"/>
          </a:xfrm>
        </p:grpSpPr>
        <p:sp>
          <p:nvSpPr>
            <p:cNvPr id="86" name="Freeform 5">
              <a:extLst>
                <a:ext uri="{FF2B5EF4-FFF2-40B4-BE49-F238E27FC236}">
                  <a16:creationId xmlns:a16="http://schemas.microsoft.com/office/drawing/2014/main" id="{14231F49-3BD5-4B94-86DE-422E8DF8D972}"/>
                </a:ext>
              </a:extLst>
            </p:cNvPr>
            <p:cNvSpPr>
              <a:spLocks/>
            </p:cNvSpPr>
            <p:nvPr/>
          </p:nvSpPr>
          <p:spPr bwMode="auto">
            <a:xfrm>
              <a:off x="629399" y="664312"/>
              <a:ext cx="485775" cy="854075"/>
            </a:xfrm>
            <a:custGeom>
              <a:avLst/>
              <a:gdLst>
                <a:gd name="T0" fmla="*/ 0 w 128"/>
                <a:gd name="T1" fmla="*/ 138 h 225"/>
                <a:gd name="T2" fmla="*/ 53 w 128"/>
                <a:gd name="T3" fmla="*/ 33 h 225"/>
                <a:gd name="T4" fmla="*/ 107 w 128"/>
                <a:gd name="T5" fmla="*/ 3 h 225"/>
                <a:gd name="T6" fmla="*/ 119 w 128"/>
                <a:gd name="T7" fmla="*/ 7 h 225"/>
                <a:gd name="T8" fmla="*/ 114 w 128"/>
                <a:gd name="T9" fmla="*/ 17 h 225"/>
                <a:gd name="T10" fmla="*/ 64 w 128"/>
                <a:gd name="T11" fmla="*/ 57 h 225"/>
                <a:gd name="T12" fmla="*/ 72 w 128"/>
                <a:gd name="T13" fmla="*/ 99 h 225"/>
                <a:gd name="T14" fmla="*/ 94 w 128"/>
                <a:gd name="T15" fmla="*/ 112 h 225"/>
                <a:gd name="T16" fmla="*/ 109 w 128"/>
                <a:gd name="T17" fmla="*/ 193 h 225"/>
                <a:gd name="T18" fmla="*/ 39 w 128"/>
                <a:gd name="T19" fmla="*/ 214 h 225"/>
                <a:gd name="T20" fmla="*/ 2 w 128"/>
                <a:gd name="T21" fmla="*/ 164 h 225"/>
                <a:gd name="T22" fmla="*/ 0 w 128"/>
                <a:gd name="T23" fmla="*/ 13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5">
                  <a:moveTo>
                    <a:pt x="0" y="138"/>
                  </a:moveTo>
                  <a:cubicBezTo>
                    <a:pt x="0" y="94"/>
                    <a:pt x="20" y="61"/>
                    <a:pt x="53" y="33"/>
                  </a:cubicBezTo>
                  <a:cubicBezTo>
                    <a:pt x="69" y="19"/>
                    <a:pt x="88" y="11"/>
                    <a:pt x="107" y="3"/>
                  </a:cubicBezTo>
                  <a:cubicBezTo>
                    <a:pt x="113" y="0"/>
                    <a:pt x="116" y="2"/>
                    <a:pt x="119" y="7"/>
                  </a:cubicBezTo>
                  <a:cubicBezTo>
                    <a:pt x="122" y="13"/>
                    <a:pt x="118" y="15"/>
                    <a:pt x="114" y="17"/>
                  </a:cubicBezTo>
                  <a:cubicBezTo>
                    <a:pt x="95" y="28"/>
                    <a:pt x="76" y="39"/>
                    <a:pt x="64" y="57"/>
                  </a:cubicBezTo>
                  <a:cubicBezTo>
                    <a:pt x="50" y="80"/>
                    <a:pt x="55" y="87"/>
                    <a:pt x="72" y="99"/>
                  </a:cubicBezTo>
                  <a:cubicBezTo>
                    <a:pt x="79" y="104"/>
                    <a:pt x="87" y="108"/>
                    <a:pt x="94" y="112"/>
                  </a:cubicBezTo>
                  <a:cubicBezTo>
                    <a:pt x="126" y="130"/>
                    <a:pt x="128" y="167"/>
                    <a:pt x="109" y="193"/>
                  </a:cubicBezTo>
                  <a:cubicBezTo>
                    <a:pt x="93" y="216"/>
                    <a:pt x="65" y="225"/>
                    <a:pt x="39" y="214"/>
                  </a:cubicBezTo>
                  <a:cubicBezTo>
                    <a:pt x="17" y="205"/>
                    <a:pt x="8" y="186"/>
                    <a:pt x="2" y="164"/>
                  </a:cubicBezTo>
                  <a:cubicBezTo>
                    <a:pt x="0" y="155"/>
                    <a:pt x="0" y="147"/>
                    <a:pt x="0" y="138"/>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sp>
          <p:nvSpPr>
            <p:cNvPr id="87" name="Freeform 6">
              <a:extLst>
                <a:ext uri="{FF2B5EF4-FFF2-40B4-BE49-F238E27FC236}">
                  <a16:creationId xmlns:a16="http://schemas.microsoft.com/office/drawing/2014/main" id="{390E01EC-AFEE-48EE-809D-23D2346A7906}"/>
                </a:ext>
              </a:extLst>
            </p:cNvPr>
            <p:cNvSpPr>
              <a:spLocks/>
            </p:cNvSpPr>
            <p:nvPr/>
          </p:nvSpPr>
          <p:spPr bwMode="auto">
            <a:xfrm>
              <a:off x="1205662" y="667487"/>
              <a:ext cx="473075" cy="828675"/>
            </a:xfrm>
            <a:custGeom>
              <a:avLst/>
              <a:gdLst>
                <a:gd name="T0" fmla="*/ 1 w 125"/>
                <a:gd name="T1" fmla="*/ 137 h 218"/>
                <a:gd name="T2" fmla="*/ 51 w 125"/>
                <a:gd name="T3" fmla="*/ 35 h 218"/>
                <a:gd name="T4" fmla="*/ 105 w 125"/>
                <a:gd name="T5" fmla="*/ 3 h 218"/>
                <a:gd name="T6" fmla="*/ 114 w 125"/>
                <a:gd name="T7" fmla="*/ 1 h 218"/>
                <a:gd name="T8" fmla="*/ 121 w 125"/>
                <a:gd name="T9" fmla="*/ 8 h 218"/>
                <a:gd name="T10" fmla="*/ 116 w 125"/>
                <a:gd name="T11" fmla="*/ 16 h 218"/>
                <a:gd name="T12" fmla="*/ 71 w 125"/>
                <a:gd name="T13" fmla="*/ 48 h 218"/>
                <a:gd name="T14" fmla="*/ 57 w 125"/>
                <a:gd name="T15" fmla="*/ 73 h 218"/>
                <a:gd name="T16" fmla="*/ 62 w 125"/>
                <a:gd name="T17" fmla="*/ 89 h 218"/>
                <a:gd name="T18" fmla="*/ 96 w 125"/>
                <a:gd name="T19" fmla="*/ 112 h 218"/>
                <a:gd name="T20" fmla="*/ 118 w 125"/>
                <a:gd name="T21" fmla="*/ 178 h 218"/>
                <a:gd name="T22" fmla="*/ 64 w 125"/>
                <a:gd name="T23" fmla="*/ 217 h 218"/>
                <a:gd name="T24" fmla="*/ 5 w 125"/>
                <a:gd name="T25" fmla="*/ 171 h 218"/>
                <a:gd name="T26" fmla="*/ 1 w 125"/>
                <a:gd name="T27"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218">
                  <a:moveTo>
                    <a:pt x="1" y="137"/>
                  </a:moveTo>
                  <a:cubicBezTo>
                    <a:pt x="3" y="96"/>
                    <a:pt x="19" y="62"/>
                    <a:pt x="51" y="35"/>
                  </a:cubicBezTo>
                  <a:cubicBezTo>
                    <a:pt x="68" y="21"/>
                    <a:pt x="86" y="13"/>
                    <a:pt x="105" y="3"/>
                  </a:cubicBezTo>
                  <a:cubicBezTo>
                    <a:pt x="108" y="2"/>
                    <a:pt x="111" y="0"/>
                    <a:pt x="114" y="1"/>
                  </a:cubicBezTo>
                  <a:cubicBezTo>
                    <a:pt x="118" y="1"/>
                    <a:pt x="120" y="5"/>
                    <a:pt x="121" y="8"/>
                  </a:cubicBezTo>
                  <a:cubicBezTo>
                    <a:pt x="123" y="13"/>
                    <a:pt x="119" y="14"/>
                    <a:pt x="116" y="16"/>
                  </a:cubicBezTo>
                  <a:cubicBezTo>
                    <a:pt x="100" y="25"/>
                    <a:pt x="84" y="35"/>
                    <a:pt x="71" y="48"/>
                  </a:cubicBezTo>
                  <a:cubicBezTo>
                    <a:pt x="64" y="55"/>
                    <a:pt x="60" y="64"/>
                    <a:pt x="57" y="73"/>
                  </a:cubicBezTo>
                  <a:cubicBezTo>
                    <a:pt x="56" y="79"/>
                    <a:pt x="58" y="84"/>
                    <a:pt x="62" y="89"/>
                  </a:cubicBezTo>
                  <a:cubicBezTo>
                    <a:pt x="71" y="100"/>
                    <a:pt x="85" y="104"/>
                    <a:pt x="96" y="112"/>
                  </a:cubicBezTo>
                  <a:cubicBezTo>
                    <a:pt x="122" y="128"/>
                    <a:pt x="125" y="149"/>
                    <a:pt x="118" y="178"/>
                  </a:cubicBezTo>
                  <a:cubicBezTo>
                    <a:pt x="113" y="197"/>
                    <a:pt x="89" y="216"/>
                    <a:pt x="64" y="217"/>
                  </a:cubicBezTo>
                  <a:cubicBezTo>
                    <a:pt x="32" y="218"/>
                    <a:pt x="12" y="192"/>
                    <a:pt x="5" y="171"/>
                  </a:cubicBezTo>
                  <a:cubicBezTo>
                    <a:pt x="2" y="160"/>
                    <a:pt x="0" y="149"/>
                    <a:pt x="1" y="137"/>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grpSp>
      <p:sp>
        <p:nvSpPr>
          <p:cNvPr id="21" name="ee4pContent1">
            <a:extLst>
              <a:ext uri="{FF2B5EF4-FFF2-40B4-BE49-F238E27FC236}">
                <a16:creationId xmlns:a16="http://schemas.microsoft.com/office/drawing/2014/main" id="{47C469FD-7DCD-4A27-9FF4-3119470D787F}"/>
              </a:ext>
            </a:extLst>
          </p:cNvPr>
          <p:cNvSpPr txBox="1"/>
          <p:nvPr/>
        </p:nvSpPr>
        <p:spPr>
          <a:xfrm>
            <a:off x="5131860" y="2495451"/>
            <a:ext cx="1943615" cy="230535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32E1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defPPr>
              <a:defRPr lang="en-US"/>
            </a:defPPr>
            <a:lvl1pPr>
              <a:buClr>
                <a:srgbClr val="275D38"/>
              </a:buClr>
              <a:buSzPct val="100000"/>
              <a:buFont typeface="Trebuchet MS" panose="020B0603020202020204" pitchFamily="34" charset="0"/>
              <a:buChar char="​"/>
              <a:defRPr sz="2000">
                <a:solidFill>
                  <a:srgbClr val="000000"/>
                </a:solidFill>
              </a:defRPr>
            </a:lvl1pPr>
            <a:lvl2pPr marL="324000" lvl="1" indent="-216000">
              <a:buClr>
                <a:srgbClr val="275D38"/>
              </a:buClr>
              <a:buSzPct val="100000"/>
              <a:buFont typeface="Trebuchet MS" panose="020B0603020202020204" pitchFamily="34" charset="0"/>
              <a:buChar char="•"/>
              <a:defRPr sz="2000">
                <a:solidFill>
                  <a:srgbClr val="000000"/>
                </a:solidFill>
              </a:defRPr>
            </a:lvl2pPr>
            <a:lvl3pPr marL="648000" lvl="2" indent="-216000">
              <a:buClr>
                <a:srgbClr val="275D38"/>
              </a:buClr>
              <a:buSzPct val="100000"/>
              <a:buFont typeface="Trebuchet MS" panose="020B0603020202020204" pitchFamily="34" charset="0"/>
              <a:buChar char="–"/>
              <a:defRPr sz="2000">
                <a:solidFill>
                  <a:srgbClr val="000000"/>
                </a:solidFill>
              </a:defRPr>
            </a:lvl3pPr>
            <a:lvl4pPr marL="0" lvl="3">
              <a:buClr>
                <a:srgbClr val="275D38"/>
              </a:buClr>
              <a:buSzPct val="100000"/>
              <a:buFont typeface="Trebuchet MS" panose="020B0603020202020204" pitchFamily="34" charset="0"/>
              <a:buChar char="​"/>
              <a:defRPr sz="2400">
                <a:solidFill>
                  <a:srgbClr val="275D38"/>
                </a:solidFill>
              </a:defRPr>
            </a:lvl4pPr>
            <a:lvl5pPr marL="0" lvl="4">
              <a:buClr>
                <a:srgbClr val="275D38"/>
              </a:buClr>
              <a:buSzPct val="100000"/>
              <a:buFont typeface="Trebuchet MS" panose="020B0603020202020204" pitchFamily="34" charset="0"/>
              <a:buChar char="​"/>
              <a:defRPr sz="2400" b="1">
                <a:solidFill>
                  <a:srgbClr val="000000"/>
                </a:solidFill>
              </a:defRPr>
            </a:lvl5pPr>
            <a:lvl6pPr marL="324000" lvl="5" indent="-216000">
              <a:buClr>
                <a:srgbClr val="275D38"/>
              </a:buClr>
              <a:buSzPct val="100000"/>
              <a:buFont typeface="Trebuchet MS" panose="020B0603020202020204" pitchFamily="34" charset="0"/>
              <a:buChar char="•"/>
              <a:defRPr sz="2400">
                <a:solidFill>
                  <a:srgbClr val="000000"/>
                </a:solidFill>
              </a:defRPr>
            </a:lvl6pPr>
            <a:lvl7pPr marL="0" lvl="6">
              <a:buClr>
                <a:srgbClr val="275D38"/>
              </a:buClr>
              <a:buSzPct val="100000"/>
              <a:buFont typeface="Trebuchet MS" panose="020B0603020202020204" pitchFamily="34" charset="0"/>
              <a:buChar char="​"/>
              <a:defRPr sz="5400">
                <a:solidFill>
                  <a:srgbClr val="000000"/>
                </a:solidFill>
              </a:defRPr>
            </a:lvl7pPr>
            <a:lvl8pPr marL="0" lvl="7">
              <a:buClr>
                <a:srgbClr val="275D38"/>
              </a:buClr>
              <a:buSzPct val="100000"/>
              <a:buFont typeface="Trebuchet MS" panose="020B0603020202020204" pitchFamily="34" charset="0"/>
              <a:buChar char="​"/>
              <a:defRPr sz="6600">
                <a:solidFill>
                  <a:srgbClr val="275D38"/>
                </a:solidFill>
              </a:defRPr>
            </a:lvl8pPr>
            <a:lvl9pPr marL="0" lvl="8">
              <a:buClr>
                <a:srgbClr val="275D38"/>
              </a:buClr>
              <a:buSzPct val="100000"/>
              <a:buFont typeface="Trebuchet MS" panose="020B0603020202020204" pitchFamily="34" charset="0"/>
              <a:buChar char="​"/>
              <a:defRPr sz="4400">
                <a:solidFill>
                  <a:srgbClr val="275D38"/>
                </a:solidFill>
              </a:defRPr>
            </a:lvl9pPr>
          </a:lstStyle>
          <a:p>
            <a:r>
              <a:rPr lang="en-US" sz="1600" dirty="0">
                <a:sym typeface="Georgia" panose="02040502050405020303" pitchFamily="18" charset="0"/>
              </a:rPr>
              <a:t>Person should be capable of reliably performing the assessed work capacity on a </a:t>
            </a:r>
            <a:r>
              <a:rPr lang="en-US" sz="1600" dirty="0">
                <a:solidFill>
                  <a:schemeClr val="accent1">
                    <a:lumMod val="75000"/>
                    <a:lumOff val="25000"/>
                  </a:schemeClr>
                </a:solidFill>
                <a:sym typeface="Georgia" panose="02040502050405020303" pitchFamily="18" charset="0"/>
              </a:rPr>
              <a:t>sustainable basis</a:t>
            </a:r>
          </a:p>
          <a:p>
            <a:pPr lvl="1">
              <a:buClr>
                <a:srgbClr val="275D38">
                  <a:lumMod val="100000"/>
                </a:srgbClr>
              </a:buClr>
            </a:pPr>
            <a:r>
              <a:rPr lang="en-US" sz="1400" dirty="0">
                <a:solidFill>
                  <a:srgbClr val="000000">
                    <a:lumMod val="100000"/>
                  </a:srgbClr>
                </a:solidFill>
                <a:sym typeface="Georgia" panose="02040502050405020303" pitchFamily="18" charset="0"/>
              </a:rPr>
              <a:t>e.g. 26 weeks in open, unsupported employment</a:t>
            </a:r>
          </a:p>
        </p:txBody>
      </p:sp>
      <p:grpSp>
        <p:nvGrpSpPr>
          <p:cNvPr id="81" name="Group 80" descr="Quote icon">
            <a:extLst>
              <a:ext uri="{FF2B5EF4-FFF2-40B4-BE49-F238E27FC236}">
                <a16:creationId xmlns:a16="http://schemas.microsoft.com/office/drawing/2014/main" id="{A2E205C5-A270-4615-BDB8-75842B2EF5E1}"/>
              </a:ext>
            </a:extLst>
          </p:cNvPr>
          <p:cNvGrpSpPr/>
          <p:nvPr/>
        </p:nvGrpSpPr>
        <p:grpSpPr>
          <a:xfrm>
            <a:off x="7397296" y="2085136"/>
            <a:ext cx="365728" cy="297673"/>
            <a:chOff x="629399" y="664312"/>
            <a:chExt cx="1049338" cy="854075"/>
          </a:xfrm>
        </p:grpSpPr>
        <p:sp>
          <p:nvSpPr>
            <p:cNvPr id="82" name="Freeform 5">
              <a:extLst>
                <a:ext uri="{FF2B5EF4-FFF2-40B4-BE49-F238E27FC236}">
                  <a16:creationId xmlns:a16="http://schemas.microsoft.com/office/drawing/2014/main" id="{81F38179-E61D-4054-9D07-EDCAE1C12984}"/>
                </a:ext>
              </a:extLst>
            </p:cNvPr>
            <p:cNvSpPr>
              <a:spLocks/>
            </p:cNvSpPr>
            <p:nvPr/>
          </p:nvSpPr>
          <p:spPr bwMode="auto">
            <a:xfrm>
              <a:off x="629399" y="664312"/>
              <a:ext cx="485775" cy="854075"/>
            </a:xfrm>
            <a:custGeom>
              <a:avLst/>
              <a:gdLst>
                <a:gd name="T0" fmla="*/ 0 w 128"/>
                <a:gd name="T1" fmla="*/ 138 h 225"/>
                <a:gd name="T2" fmla="*/ 53 w 128"/>
                <a:gd name="T3" fmla="*/ 33 h 225"/>
                <a:gd name="T4" fmla="*/ 107 w 128"/>
                <a:gd name="T5" fmla="*/ 3 h 225"/>
                <a:gd name="T6" fmla="*/ 119 w 128"/>
                <a:gd name="T7" fmla="*/ 7 h 225"/>
                <a:gd name="T8" fmla="*/ 114 w 128"/>
                <a:gd name="T9" fmla="*/ 17 h 225"/>
                <a:gd name="T10" fmla="*/ 64 w 128"/>
                <a:gd name="T11" fmla="*/ 57 h 225"/>
                <a:gd name="T12" fmla="*/ 72 w 128"/>
                <a:gd name="T13" fmla="*/ 99 h 225"/>
                <a:gd name="T14" fmla="*/ 94 w 128"/>
                <a:gd name="T15" fmla="*/ 112 h 225"/>
                <a:gd name="T16" fmla="*/ 109 w 128"/>
                <a:gd name="T17" fmla="*/ 193 h 225"/>
                <a:gd name="T18" fmla="*/ 39 w 128"/>
                <a:gd name="T19" fmla="*/ 214 h 225"/>
                <a:gd name="T20" fmla="*/ 2 w 128"/>
                <a:gd name="T21" fmla="*/ 164 h 225"/>
                <a:gd name="T22" fmla="*/ 0 w 128"/>
                <a:gd name="T23" fmla="*/ 13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5">
                  <a:moveTo>
                    <a:pt x="0" y="138"/>
                  </a:moveTo>
                  <a:cubicBezTo>
                    <a:pt x="0" y="94"/>
                    <a:pt x="20" y="61"/>
                    <a:pt x="53" y="33"/>
                  </a:cubicBezTo>
                  <a:cubicBezTo>
                    <a:pt x="69" y="19"/>
                    <a:pt x="88" y="11"/>
                    <a:pt x="107" y="3"/>
                  </a:cubicBezTo>
                  <a:cubicBezTo>
                    <a:pt x="113" y="0"/>
                    <a:pt x="116" y="2"/>
                    <a:pt x="119" y="7"/>
                  </a:cubicBezTo>
                  <a:cubicBezTo>
                    <a:pt x="122" y="13"/>
                    <a:pt x="118" y="15"/>
                    <a:pt x="114" y="17"/>
                  </a:cubicBezTo>
                  <a:cubicBezTo>
                    <a:pt x="95" y="28"/>
                    <a:pt x="76" y="39"/>
                    <a:pt x="64" y="57"/>
                  </a:cubicBezTo>
                  <a:cubicBezTo>
                    <a:pt x="50" y="80"/>
                    <a:pt x="55" y="87"/>
                    <a:pt x="72" y="99"/>
                  </a:cubicBezTo>
                  <a:cubicBezTo>
                    <a:pt x="79" y="104"/>
                    <a:pt x="87" y="108"/>
                    <a:pt x="94" y="112"/>
                  </a:cubicBezTo>
                  <a:cubicBezTo>
                    <a:pt x="126" y="130"/>
                    <a:pt x="128" y="167"/>
                    <a:pt x="109" y="193"/>
                  </a:cubicBezTo>
                  <a:cubicBezTo>
                    <a:pt x="93" y="216"/>
                    <a:pt x="65" y="225"/>
                    <a:pt x="39" y="214"/>
                  </a:cubicBezTo>
                  <a:cubicBezTo>
                    <a:pt x="17" y="205"/>
                    <a:pt x="8" y="186"/>
                    <a:pt x="2" y="164"/>
                  </a:cubicBezTo>
                  <a:cubicBezTo>
                    <a:pt x="0" y="155"/>
                    <a:pt x="0" y="147"/>
                    <a:pt x="0" y="138"/>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sp>
          <p:nvSpPr>
            <p:cNvPr id="83" name="Freeform 6">
              <a:extLst>
                <a:ext uri="{FF2B5EF4-FFF2-40B4-BE49-F238E27FC236}">
                  <a16:creationId xmlns:a16="http://schemas.microsoft.com/office/drawing/2014/main" id="{246C0F6D-D073-4ABF-A04E-F26C7BFC1EF7}"/>
                </a:ext>
              </a:extLst>
            </p:cNvPr>
            <p:cNvSpPr>
              <a:spLocks/>
            </p:cNvSpPr>
            <p:nvPr/>
          </p:nvSpPr>
          <p:spPr bwMode="auto">
            <a:xfrm>
              <a:off x="1205662" y="667487"/>
              <a:ext cx="473075" cy="828675"/>
            </a:xfrm>
            <a:custGeom>
              <a:avLst/>
              <a:gdLst>
                <a:gd name="T0" fmla="*/ 1 w 125"/>
                <a:gd name="T1" fmla="*/ 137 h 218"/>
                <a:gd name="T2" fmla="*/ 51 w 125"/>
                <a:gd name="T3" fmla="*/ 35 h 218"/>
                <a:gd name="T4" fmla="*/ 105 w 125"/>
                <a:gd name="T5" fmla="*/ 3 h 218"/>
                <a:gd name="T6" fmla="*/ 114 w 125"/>
                <a:gd name="T7" fmla="*/ 1 h 218"/>
                <a:gd name="T8" fmla="*/ 121 w 125"/>
                <a:gd name="T9" fmla="*/ 8 h 218"/>
                <a:gd name="T10" fmla="*/ 116 w 125"/>
                <a:gd name="T11" fmla="*/ 16 h 218"/>
                <a:gd name="T12" fmla="*/ 71 w 125"/>
                <a:gd name="T13" fmla="*/ 48 h 218"/>
                <a:gd name="T14" fmla="*/ 57 w 125"/>
                <a:gd name="T15" fmla="*/ 73 h 218"/>
                <a:gd name="T16" fmla="*/ 62 w 125"/>
                <a:gd name="T17" fmla="*/ 89 h 218"/>
                <a:gd name="T18" fmla="*/ 96 w 125"/>
                <a:gd name="T19" fmla="*/ 112 h 218"/>
                <a:gd name="T20" fmla="*/ 118 w 125"/>
                <a:gd name="T21" fmla="*/ 178 h 218"/>
                <a:gd name="T22" fmla="*/ 64 w 125"/>
                <a:gd name="T23" fmla="*/ 217 h 218"/>
                <a:gd name="T24" fmla="*/ 5 w 125"/>
                <a:gd name="T25" fmla="*/ 171 h 218"/>
                <a:gd name="T26" fmla="*/ 1 w 125"/>
                <a:gd name="T27"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218">
                  <a:moveTo>
                    <a:pt x="1" y="137"/>
                  </a:moveTo>
                  <a:cubicBezTo>
                    <a:pt x="3" y="96"/>
                    <a:pt x="19" y="62"/>
                    <a:pt x="51" y="35"/>
                  </a:cubicBezTo>
                  <a:cubicBezTo>
                    <a:pt x="68" y="21"/>
                    <a:pt x="86" y="13"/>
                    <a:pt x="105" y="3"/>
                  </a:cubicBezTo>
                  <a:cubicBezTo>
                    <a:pt x="108" y="2"/>
                    <a:pt x="111" y="0"/>
                    <a:pt x="114" y="1"/>
                  </a:cubicBezTo>
                  <a:cubicBezTo>
                    <a:pt x="118" y="1"/>
                    <a:pt x="120" y="5"/>
                    <a:pt x="121" y="8"/>
                  </a:cubicBezTo>
                  <a:cubicBezTo>
                    <a:pt x="123" y="13"/>
                    <a:pt x="119" y="14"/>
                    <a:pt x="116" y="16"/>
                  </a:cubicBezTo>
                  <a:cubicBezTo>
                    <a:pt x="100" y="25"/>
                    <a:pt x="84" y="35"/>
                    <a:pt x="71" y="48"/>
                  </a:cubicBezTo>
                  <a:cubicBezTo>
                    <a:pt x="64" y="55"/>
                    <a:pt x="60" y="64"/>
                    <a:pt x="57" y="73"/>
                  </a:cubicBezTo>
                  <a:cubicBezTo>
                    <a:pt x="56" y="79"/>
                    <a:pt x="58" y="84"/>
                    <a:pt x="62" y="89"/>
                  </a:cubicBezTo>
                  <a:cubicBezTo>
                    <a:pt x="71" y="100"/>
                    <a:pt x="85" y="104"/>
                    <a:pt x="96" y="112"/>
                  </a:cubicBezTo>
                  <a:cubicBezTo>
                    <a:pt x="122" y="128"/>
                    <a:pt x="125" y="149"/>
                    <a:pt x="118" y="178"/>
                  </a:cubicBezTo>
                  <a:cubicBezTo>
                    <a:pt x="113" y="197"/>
                    <a:pt x="89" y="216"/>
                    <a:pt x="64" y="217"/>
                  </a:cubicBezTo>
                  <a:cubicBezTo>
                    <a:pt x="32" y="218"/>
                    <a:pt x="12" y="192"/>
                    <a:pt x="5" y="171"/>
                  </a:cubicBezTo>
                  <a:cubicBezTo>
                    <a:pt x="2" y="160"/>
                    <a:pt x="0" y="149"/>
                    <a:pt x="1" y="137"/>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grpSp>
      <p:sp>
        <p:nvSpPr>
          <p:cNvPr id="22" name="ee4pContent1">
            <a:extLst>
              <a:ext uri="{FF2B5EF4-FFF2-40B4-BE49-F238E27FC236}">
                <a16:creationId xmlns:a16="http://schemas.microsoft.com/office/drawing/2014/main" id="{C619881B-6C5D-4E31-91B1-4415E2564BD7}"/>
              </a:ext>
            </a:extLst>
          </p:cNvPr>
          <p:cNvSpPr txBox="1"/>
          <p:nvPr/>
        </p:nvSpPr>
        <p:spPr>
          <a:xfrm>
            <a:off x="7354472" y="2495450"/>
            <a:ext cx="1943615" cy="230535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32E1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defPPr>
              <a:defRPr lang="en-US"/>
            </a:defPPr>
            <a:lvl1pPr>
              <a:buClr>
                <a:srgbClr val="275D38"/>
              </a:buClr>
              <a:buSzPct val="100000"/>
              <a:buFont typeface="Trebuchet MS" panose="020B0603020202020204" pitchFamily="34" charset="0"/>
              <a:buChar char="​"/>
              <a:defRPr sz="2000">
                <a:solidFill>
                  <a:srgbClr val="000000"/>
                </a:solidFill>
              </a:defRPr>
            </a:lvl1pPr>
            <a:lvl2pPr marL="324000" lvl="1" indent="-216000">
              <a:buClr>
                <a:srgbClr val="275D38"/>
              </a:buClr>
              <a:buSzPct val="100000"/>
              <a:buFont typeface="Trebuchet MS" panose="020B0603020202020204" pitchFamily="34" charset="0"/>
              <a:buChar char="•"/>
              <a:defRPr sz="2000">
                <a:solidFill>
                  <a:srgbClr val="000000"/>
                </a:solidFill>
              </a:defRPr>
            </a:lvl2pPr>
            <a:lvl3pPr marL="648000" lvl="2" indent="-216000">
              <a:buClr>
                <a:srgbClr val="275D38"/>
              </a:buClr>
              <a:buSzPct val="100000"/>
              <a:buFont typeface="Trebuchet MS" panose="020B0603020202020204" pitchFamily="34" charset="0"/>
              <a:buChar char="–"/>
              <a:defRPr sz="2000">
                <a:solidFill>
                  <a:srgbClr val="000000"/>
                </a:solidFill>
              </a:defRPr>
            </a:lvl3pPr>
            <a:lvl4pPr marL="0" lvl="3">
              <a:buClr>
                <a:srgbClr val="275D38"/>
              </a:buClr>
              <a:buSzPct val="100000"/>
              <a:buFont typeface="Trebuchet MS" panose="020B0603020202020204" pitchFamily="34" charset="0"/>
              <a:buChar char="​"/>
              <a:defRPr sz="2400">
                <a:solidFill>
                  <a:srgbClr val="275D38"/>
                </a:solidFill>
              </a:defRPr>
            </a:lvl4pPr>
            <a:lvl5pPr marL="0" lvl="4">
              <a:buClr>
                <a:srgbClr val="275D38"/>
              </a:buClr>
              <a:buSzPct val="100000"/>
              <a:buFont typeface="Trebuchet MS" panose="020B0603020202020204" pitchFamily="34" charset="0"/>
              <a:buChar char="​"/>
              <a:defRPr sz="2400" b="1">
                <a:solidFill>
                  <a:srgbClr val="000000"/>
                </a:solidFill>
              </a:defRPr>
            </a:lvl5pPr>
            <a:lvl6pPr marL="324000" lvl="5" indent="-216000">
              <a:buClr>
                <a:srgbClr val="275D38"/>
              </a:buClr>
              <a:buSzPct val="100000"/>
              <a:buFont typeface="Trebuchet MS" panose="020B0603020202020204" pitchFamily="34" charset="0"/>
              <a:buChar char="•"/>
              <a:defRPr sz="2400">
                <a:solidFill>
                  <a:srgbClr val="000000"/>
                </a:solidFill>
              </a:defRPr>
            </a:lvl6pPr>
            <a:lvl7pPr marL="0" lvl="6">
              <a:buClr>
                <a:srgbClr val="275D38"/>
              </a:buClr>
              <a:buSzPct val="100000"/>
              <a:buFont typeface="Trebuchet MS" panose="020B0603020202020204" pitchFamily="34" charset="0"/>
              <a:buChar char="​"/>
              <a:defRPr sz="5400">
                <a:solidFill>
                  <a:srgbClr val="000000"/>
                </a:solidFill>
              </a:defRPr>
            </a:lvl7pPr>
            <a:lvl8pPr marL="0" lvl="7">
              <a:buClr>
                <a:srgbClr val="275D38"/>
              </a:buClr>
              <a:buSzPct val="100000"/>
              <a:buFont typeface="Trebuchet MS" panose="020B0603020202020204" pitchFamily="34" charset="0"/>
              <a:buChar char="​"/>
              <a:defRPr sz="6600">
                <a:solidFill>
                  <a:srgbClr val="275D38"/>
                </a:solidFill>
              </a:defRPr>
            </a:lvl8pPr>
            <a:lvl9pPr marL="0" lvl="8">
              <a:buClr>
                <a:srgbClr val="275D38"/>
              </a:buClr>
              <a:buSzPct val="100000"/>
              <a:buFont typeface="Trebuchet MS" panose="020B0603020202020204" pitchFamily="34" charset="0"/>
              <a:buChar char="​"/>
              <a:defRPr sz="4400">
                <a:solidFill>
                  <a:srgbClr val="275D38"/>
                </a:solidFill>
              </a:defRPr>
            </a:lvl9pPr>
          </a:lstStyle>
          <a:p>
            <a:r>
              <a:rPr lang="en-US" sz="1600" dirty="0">
                <a:sym typeface="Georgia" panose="02040502050405020303" pitchFamily="18" charset="0"/>
              </a:rPr>
              <a:t>Work capacity should consider </a:t>
            </a:r>
            <a:r>
              <a:rPr lang="en-US" sz="1600" dirty="0">
                <a:solidFill>
                  <a:schemeClr val="accent1">
                    <a:lumMod val="75000"/>
                    <a:lumOff val="25000"/>
                  </a:schemeClr>
                </a:solidFill>
                <a:sym typeface="Georgia" panose="02040502050405020303" pitchFamily="18" charset="0"/>
              </a:rPr>
              <a:t>combined functional impacts </a:t>
            </a:r>
            <a:r>
              <a:rPr lang="en-US" sz="1600" dirty="0">
                <a:sym typeface="Georgia" panose="02040502050405020303" pitchFamily="18" charset="0"/>
              </a:rPr>
              <a:t>of all permanent medical conditions, treat all conditions as stable</a:t>
            </a:r>
          </a:p>
        </p:txBody>
      </p:sp>
      <p:grpSp>
        <p:nvGrpSpPr>
          <p:cNvPr id="74" name="Group 73" descr="Quote icon">
            <a:extLst>
              <a:ext uri="{FF2B5EF4-FFF2-40B4-BE49-F238E27FC236}">
                <a16:creationId xmlns:a16="http://schemas.microsoft.com/office/drawing/2014/main" id="{35BE0145-27ED-4CDF-99DE-1731C9FA56AC}"/>
              </a:ext>
            </a:extLst>
          </p:cNvPr>
          <p:cNvGrpSpPr/>
          <p:nvPr/>
        </p:nvGrpSpPr>
        <p:grpSpPr>
          <a:xfrm>
            <a:off x="9634342" y="2085136"/>
            <a:ext cx="365728" cy="297673"/>
            <a:chOff x="629399" y="664312"/>
            <a:chExt cx="1049338" cy="854075"/>
          </a:xfrm>
        </p:grpSpPr>
        <p:sp>
          <p:nvSpPr>
            <p:cNvPr id="75" name="Freeform 5">
              <a:extLst>
                <a:ext uri="{FF2B5EF4-FFF2-40B4-BE49-F238E27FC236}">
                  <a16:creationId xmlns:a16="http://schemas.microsoft.com/office/drawing/2014/main" id="{8F67163F-1AAA-4B04-8B81-667D5D25ECB3}"/>
                </a:ext>
              </a:extLst>
            </p:cNvPr>
            <p:cNvSpPr>
              <a:spLocks/>
            </p:cNvSpPr>
            <p:nvPr/>
          </p:nvSpPr>
          <p:spPr bwMode="auto">
            <a:xfrm>
              <a:off x="629399" y="664312"/>
              <a:ext cx="485775" cy="854075"/>
            </a:xfrm>
            <a:custGeom>
              <a:avLst/>
              <a:gdLst>
                <a:gd name="T0" fmla="*/ 0 w 128"/>
                <a:gd name="T1" fmla="*/ 138 h 225"/>
                <a:gd name="T2" fmla="*/ 53 w 128"/>
                <a:gd name="T3" fmla="*/ 33 h 225"/>
                <a:gd name="T4" fmla="*/ 107 w 128"/>
                <a:gd name="T5" fmla="*/ 3 h 225"/>
                <a:gd name="T6" fmla="*/ 119 w 128"/>
                <a:gd name="T7" fmla="*/ 7 h 225"/>
                <a:gd name="T8" fmla="*/ 114 w 128"/>
                <a:gd name="T9" fmla="*/ 17 h 225"/>
                <a:gd name="T10" fmla="*/ 64 w 128"/>
                <a:gd name="T11" fmla="*/ 57 h 225"/>
                <a:gd name="T12" fmla="*/ 72 w 128"/>
                <a:gd name="T13" fmla="*/ 99 h 225"/>
                <a:gd name="T14" fmla="*/ 94 w 128"/>
                <a:gd name="T15" fmla="*/ 112 h 225"/>
                <a:gd name="T16" fmla="*/ 109 w 128"/>
                <a:gd name="T17" fmla="*/ 193 h 225"/>
                <a:gd name="T18" fmla="*/ 39 w 128"/>
                <a:gd name="T19" fmla="*/ 214 h 225"/>
                <a:gd name="T20" fmla="*/ 2 w 128"/>
                <a:gd name="T21" fmla="*/ 164 h 225"/>
                <a:gd name="T22" fmla="*/ 0 w 128"/>
                <a:gd name="T23" fmla="*/ 13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25">
                  <a:moveTo>
                    <a:pt x="0" y="138"/>
                  </a:moveTo>
                  <a:cubicBezTo>
                    <a:pt x="0" y="94"/>
                    <a:pt x="20" y="61"/>
                    <a:pt x="53" y="33"/>
                  </a:cubicBezTo>
                  <a:cubicBezTo>
                    <a:pt x="69" y="19"/>
                    <a:pt x="88" y="11"/>
                    <a:pt x="107" y="3"/>
                  </a:cubicBezTo>
                  <a:cubicBezTo>
                    <a:pt x="113" y="0"/>
                    <a:pt x="116" y="2"/>
                    <a:pt x="119" y="7"/>
                  </a:cubicBezTo>
                  <a:cubicBezTo>
                    <a:pt x="122" y="13"/>
                    <a:pt x="118" y="15"/>
                    <a:pt x="114" y="17"/>
                  </a:cubicBezTo>
                  <a:cubicBezTo>
                    <a:pt x="95" y="28"/>
                    <a:pt x="76" y="39"/>
                    <a:pt x="64" y="57"/>
                  </a:cubicBezTo>
                  <a:cubicBezTo>
                    <a:pt x="50" y="80"/>
                    <a:pt x="55" y="87"/>
                    <a:pt x="72" y="99"/>
                  </a:cubicBezTo>
                  <a:cubicBezTo>
                    <a:pt x="79" y="104"/>
                    <a:pt x="87" y="108"/>
                    <a:pt x="94" y="112"/>
                  </a:cubicBezTo>
                  <a:cubicBezTo>
                    <a:pt x="126" y="130"/>
                    <a:pt x="128" y="167"/>
                    <a:pt x="109" y="193"/>
                  </a:cubicBezTo>
                  <a:cubicBezTo>
                    <a:pt x="93" y="216"/>
                    <a:pt x="65" y="225"/>
                    <a:pt x="39" y="214"/>
                  </a:cubicBezTo>
                  <a:cubicBezTo>
                    <a:pt x="17" y="205"/>
                    <a:pt x="8" y="186"/>
                    <a:pt x="2" y="164"/>
                  </a:cubicBezTo>
                  <a:cubicBezTo>
                    <a:pt x="0" y="155"/>
                    <a:pt x="0" y="147"/>
                    <a:pt x="0" y="138"/>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sp>
          <p:nvSpPr>
            <p:cNvPr id="76" name="Freeform 6">
              <a:extLst>
                <a:ext uri="{FF2B5EF4-FFF2-40B4-BE49-F238E27FC236}">
                  <a16:creationId xmlns:a16="http://schemas.microsoft.com/office/drawing/2014/main" id="{B7CC2CFD-C8A2-4364-BBB0-F786636A75AE}"/>
                </a:ext>
              </a:extLst>
            </p:cNvPr>
            <p:cNvSpPr>
              <a:spLocks/>
            </p:cNvSpPr>
            <p:nvPr/>
          </p:nvSpPr>
          <p:spPr bwMode="auto">
            <a:xfrm>
              <a:off x="1205662" y="667487"/>
              <a:ext cx="473075" cy="828675"/>
            </a:xfrm>
            <a:custGeom>
              <a:avLst/>
              <a:gdLst>
                <a:gd name="T0" fmla="*/ 1 w 125"/>
                <a:gd name="T1" fmla="*/ 137 h 218"/>
                <a:gd name="T2" fmla="*/ 51 w 125"/>
                <a:gd name="T3" fmla="*/ 35 h 218"/>
                <a:gd name="T4" fmla="*/ 105 w 125"/>
                <a:gd name="T5" fmla="*/ 3 h 218"/>
                <a:gd name="T6" fmla="*/ 114 w 125"/>
                <a:gd name="T7" fmla="*/ 1 h 218"/>
                <a:gd name="T8" fmla="*/ 121 w 125"/>
                <a:gd name="T9" fmla="*/ 8 h 218"/>
                <a:gd name="T10" fmla="*/ 116 w 125"/>
                <a:gd name="T11" fmla="*/ 16 h 218"/>
                <a:gd name="T12" fmla="*/ 71 w 125"/>
                <a:gd name="T13" fmla="*/ 48 h 218"/>
                <a:gd name="T14" fmla="*/ 57 w 125"/>
                <a:gd name="T15" fmla="*/ 73 h 218"/>
                <a:gd name="T16" fmla="*/ 62 w 125"/>
                <a:gd name="T17" fmla="*/ 89 h 218"/>
                <a:gd name="T18" fmla="*/ 96 w 125"/>
                <a:gd name="T19" fmla="*/ 112 h 218"/>
                <a:gd name="T20" fmla="*/ 118 w 125"/>
                <a:gd name="T21" fmla="*/ 178 h 218"/>
                <a:gd name="T22" fmla="*/ 64 w 125"/>
                <a:gd name="T23" fmla="*/ 217 h 218"/>
                <a:gd name="T24" fmla="*/ 5 w 125"/>
                <a:gd name="T25" fmla="*/ 171 h 218"/>
                <a:gd name="T26" fmla="*/ 1 w 125"/>
                <a:gd name="T27" fmla="*/ 1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218">
                  <a:moveTo>
                    <a:pt x="1" y="137"/>
                  </a:moveTo>
                  <a:cubicBezTo>
                    <a:pt x="3" y="96"/>
                    <a:pt x="19" y="62"/>
                    <a:pt x="51" y="35"/>
                  </a:cubicBezTo>
                  <a:cubicBezTo>
                    <a:pt x="68" y="21"/>
                    <a:pt x="86" y="13"/>
                    <a:pt x="105" y="3"/>
                  </a:cubicBezTo>
                  <a:cubicBezTo>
                    <a:pt x="108" y="2"/>
                    <a:pt x="111" y="0"/>
                    <a:pt x="114" y="1"/>
                  </a:cubicBezTo>
                  <a:cubicBezTo>
                    <a:pt x="118" y="1"/>
                    <a:pt x="120" y="5"/>
                    <a:pt x="121" y="8"/>
                  </a:cubicBezTo>
                  <a:cubicBezTo>
                    <a:pt x="123" y="13"/>
                    <a:pt x="119" y="14"/>
                    <a:pt x="116" y="16"/>
                  </a:cubicBezTo>
                  <a:cubicBezTo>
                    <a:pt x="100" y="25"/>
                    <a:pt x="84" y="35"/>
                    <a:pt x="71" y="48"/>
                  </a:cubicBezTo>
                  <a:cubicBezTo>
                    <a:pt x="64" y="55"/>
                    <a:pt x="60" y="64"/>
                    <a:pt x="57" y="73"/>
                  </a:cubicBezTo>
                  <a:cubicBezTo>
                    <a:pt x="56" y="79"/>
                    <a:pt x="58" y="84"/>
                    <a:pt x="62" y="89"/>
                  </a:cubicBezTo>
                  <a:cubicBezTo>
                    <a:pt x="71" y="100"/>
                    <a:pt x="85" y="104"/>
                    <a:pt x="96" y="112"/>
                  </a:cubicBezTo>
                  <a:cubicBezTo>
                    <a:pt x="122" y="128"/>
                    <a:pt x="125" y="149"/>
                    <a:pt x="118" y="178"/>
                  </a:cubicBezTo>
                  <a:cubicBezTo>
                    <a:pt x="113" y="197"/>
                    <a:pt x="89" y="216"/>
                    <a:pt x="64" y="217"/>
                  </a:cubicBezTo>
                  <a:cubicBezTo>
                    <a:pt x="32" y="218"/>
                    <a:pt x="12" y="192"/>
                    <a:pt x="5" y="171"/>
                  </a:cubicBezTo>
                  <a:cubicBezTo>
                    <a:pt x="2" y="160"/>
                    <a:pt x="0" y="149"/>
                    <a:pt x="1" y="137"/>
                  </a:cubicBezTo>
                  <a:close/>
                </a:path>
              </a:pathLst>
            </a:custGeom>
            <a:solidFill>
              <a:srgbClr val="78B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ym typeface="Georgia" panose="02040502050405020303" pitchFamily="18" charset="0"/>
              </a:endParaRPr>
            </a:p>
          </p:txBody>
        </p:sp>
      </p:grpSp>
      <p:sp>
        <p:nvSpPr>
          <p:cNvPr id="23" name="ee4pContent1">
            <a:extLst>
              <a:ext uri="{FF2B5EF4-FFF2-40B4-BE49-F238E27FC236}">
                <a16:creationId xmlns:a16="http://schemas.microsoft.com/office/drawing/2014/main" id="{08980B7E-A0DC-4A2D-9C6E-2467B7A88BC3}"/>
              </a:ext>
            </a:extLst>
          </p:cNvPr>
          <p:cNvSpPr txBox="1"/>
          <p:nvPr/>
        </p:nvSpPr>
        <p:spPr>
          <a:xfrm>
            <a:off x="9577083" y="2495450"/>
            <a:ext cx="1871967" cy="230535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32E1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defPPr>
              <a:defRPr lang="en-US"/>
            </a:defPPr>
            <a:lvl1pPr>
              <a:buClr>
                <a:srgbClr val="275D38"/>
              </a:buClr>
              <a:buSzPct val="100000"/>
              <a:buFont typeface="Trebuchet MS" panose="020B0603020202020204" pitchFamily="34" charset="0"/>
              <a:buChar char="​"/>
              <a:defRPr sz="2000">
                <a:solidFill>
                  <a:srgbClr val="000000"/>
                </a:solidFill>
              </a:defRPr>
            </a:lvl1pPr>
            <a:lvl2pPr marL="324000" lvl="1" indent="-216000">
              <a:buClr>
                <a:srgbClr val="275D38"/>
              </a:buClr>
              <a:buSzPct val="100000"/>
              <a:buFont typeface="Trebuchet MS" panose="020B0603020202020204" pitchFamily="34" charset="0"/>
              <a:buChar char="•"/>
              <a:defRPr sz="2000">
                <a:solidFill>
                  <a:srgbClr val="000000"/>
                </a:solidFill>
              </a:defRPr>
            </a:lvl2pPr>
            <a:lvl3pPr marL="648000" lvl="2" indent="-216000">
              <a:buClr>
                <a:srgbClr val="275D38"/>
              </a:buClr>
              <a:buSzPct val="100000"/>
              <a:buFont typeface="Trebuchet MS" panose="020B0603020202020204" pitchFamily="34" charset="0"/>
              <a:buChar char="–"/>
              <a:defRPr sz="2000">
                <a:solidFill>
                  <a:srgbClr val="000000"/>
                </a:solidFill>
              </a:defRPr>
            </a:lvl3pPr>
            <a:lvl4pPr marL="0" lvl="3">
              <a:buClr>
                <a:srgbClr val="275D38"/>
              </a:buClr>
              <a:buSzPct val="100000"/>
              <a:buFont typeface="Trebuchet MS" panose="020B0603020202020204" pitchFamily="34" charset="0"/>
              <a:buChar char="​"/>
              <a:defRPr sz="2400">
                <a:solidFill>
                  <a:srgbClr val="275D38"/>
                </a:solidFill>
              </a:defRPr>
            </a:lvl4pPr>
            <a:lvl5pPr marL="0" lvl="4">
              <a:buClr>
                <a:srgbClr val="275D38"/>
              </a:buClr>
              <a:buSzPct val="100000"/>
              <a:buFont typeface="Trebuchet MS" panose="020B0603020202020204" pitchFamily="34" charset="0"/>
              <a:buChar char="​"/>
              <a:defRPr sz="2400" b="1">
                <a:solidFill>
                  <a:srgbClr val="000000"/>
                </a:solidFill>
              </a:defRPr>
            </a:lvl5pPr>
            <a:lvl6pPr marL="324000" lvl="5" indent="-216000">
              <a:buClr>
                <a:srgbClr val="275D38"/>
              </a:buClr>
              <a:buSzPct val="100000"/>
              <a:buFont typeface="Trebuchet MS" panose="020B0603020202020204" pitchFamily="34" charset="0"/>
              <a:buChar char="•"/>
              <a:defRPr sz="2400">
                <a:solidFill>
                  <a:srgbClr val="000000"/>
                </a:solidFill>
              </a:defRPr>
            </a:lvl6pPr>
            <a:lvl7pPr marL="0" lvl="6">
              <a:buClr>
                <a:srgbClr val="275D38"/>
              </a:buClr>
              <a:buSzPct val="100000"/>
              <a:buFont typeface="Trebuchet MS" panose="020B0603020202020204" pitchFamily="34" charset="0"/>
              <a:buChar char="​"/>
              <a:defRPr sz="5400">
                <a:solidFill>
                  <a:srgbClr val="000000"/>
                </a:solidFill>
              </a:defRPr>
            </a:lvl7pPr>
            <a:lvl8pPr marL="0" lvl="7">
              <a:buClr>
                <a:srgbClr val="275D38"/>
              </a:buClr>
              <a:buSzPct val="100000"/>
              <a:buFont typeface="Trebuchet MS" panose="020B0603020202020204" pitchFamily="34" charset="0"/>
              <a:buChar char="​"/>
              <a:defRPr sz="6600">
                <a:solidFill>
                  <a:srgbClr val="275D38"/>
                </a:solidFill>
              </a:defRPr>
            </a:lvl8pPr>
            <a:lvl9pPr marL="0" lvl="8">
              <a:buClr>
                <a:srgbClr val="275D38"/>
              </a:buClr>
              <a:buSzPct val="100000"/>
              <a:buFont typeface="Trebuchet MS" panose="020B0603020202020204" pitchFamily="34" charset="0"/>
              <a:buChar char="​"/>
              <a:defRPr sz="4400">
                <a:solidFill>
                  <a:srgbClr val="275D38"/>
                </a:solidFill>
              </a:defRPr>
            </a:lvl9pPr>
          </a:lstStyle>
          <a:p>
            <a:r>
              <a:rPr lang="en-US" sz="1600" dirty="0">
                <a:sym typeface="Georgia" panose="02040502050405020303" pitchFamily="18" charset="0"/>
              </a:rPr>
              <a:t>Bandwidths for work capacity corresponding to </a:t>
            </a:r>
            <a:r>
              <a:rPr lang="en-US" sz="1600" dirty="0">
                <a:solidFill>
                  <a:schemeClr val="accent1">
                    <a:lumMod val="75000"/>
                    <a:lumOff val="25000"/>
                  </a:schemeClr>
                </a:solidFill>
                <a:sym typeface="Georgia" panose="02040502050405020303" pitchFamily="18" charset="0"/>
              </a:rPr>
              <a:t>qualitative </a:t>
            </a:r>
            <a:r>
              <a:rPr lang="en-US" sz="1600" dirty="0" err="1">
                <a:solidFill>
                  <a:schemeClr val="accent1">
                    <a:lumMod val="75000"/>
                    <a:lumOff val="25000"/>
                  </a:schemeClr>
                </a:solidFill>
                <a:sym typeface="Georgia" panose="02040502050405020303" pitchFamily="18" charset="0"/>
              </a:rPr>
              <a:t>categorisation</a:t>
            </a:r>
            <a:r>
              <a:rPr lang="en-US" sz="1600" dirty="0">
                <a:solidFill>
                  <a:schemeClr val="accent1">
                    <a:lumMod val="75000"/>
                    <a:lumOff val="25000"/>
                  </a:schemeClr>
                </a:solidFill>
                <a:sym typeface="Georgia" panose="02040502050405020303" pitchFamily="18" charset="0"/>
              </a:rPr>
              <a:t> of functional impact</a:t>
            </a:r>
            <a:r>
              <a:rPr lang="en-US" sz="1600" baseline="30000" dirty="0">
                <a:solidFill>
                  <a:schemeClr val="accent1">
                    <a:lumMod val="75000"/>
                    <a:lumOff val="25000"/>
                  </a:schemeClr>
                </a:solidFill>
                <a:sym typeface="Georgia" panose="02040502050405020303" pitchFamily="18" charset="0"/>
              </a:rPr>
              <a:t>1</a:t>
            </a:r>
            <a:endParaRPr lang="en-US" sz="1600" dirty="0">
              <a:solidFill>
                <a:schemeClr val="accent1">
                  <a:lumMod val="75000"/>
                  <a:lumOff val="25000"/>
                </a:schemeClr>
              </a:solidFill>
              <a:sym typeface="Georgia" panose="02040502050405020303" pitchFamily="18" charset="0"/>
            </a:endParaRPr>
          </a:p>
          <a:p>
            <a:pPr lvl="1">
              <a:buClr>
                <a:srgbClr val="275D38">
                  <a:lumMod val="100000"/>
                </a:srgbClr>
              </a:buClr>
            </a:pPr>
            <a:r>
              <a:rPr lang="en-US" sz="1400" dirty="0">
                <a:solidFill>
                  <a:srgbClr val="000000">
                    <a:lumMod val="100000"/>
                  </a:srgbClr>
                </a:solidFill>
                <a:sym typeface="Georgia" panose="02040502050405020303" pitchFamily="18" charset="0"/>
              </a:rPr>
              <a:t>i.e. no (30+), </a:t>
            </a:r>
            <a:br>
              <a:rPr lang="en-US" sz="1400" dirty="0">
                <a:solidFill>
                  <a:srgbClr val="000000">
                    <a:lumMod val="100000"/>
                  </a:srgbClr>
                </a:solidFill>
                <a:sym typeface="Georgia" panose="02040502050405020303" pitchFamily="18" charset="0"/>
              </a:rPr>
            </a:br>
            <a:r>
              <a:rPr lang="en-US" sz="1400" dirty="0">
                <a:solidFill>
                  <a:srgbClr val="000000">
                    <a:lumMod val="100000"/>
                  </a:srgbClr>
                </a:solidFill>
                <a:sym typeface="Georgia" panose="02040502050405020303" pitchFamily="18" charset="0"/>
              </a:rPr>
              <a:t>mild (23-29), moderate (15-22h), </a:t>
            </a:r>
            <a:br>
              <a:rPr lang="en-US" sz="1400" dirty="0">
                <a:solidFill>
                  <a:srgbClr val="000000">
                    <a:lumMod val="100000"/>
                  </a:srgbClr>
                </a:solidFill>
                <a:sym typeface="Georgia" panose="02040502050405020303" pitchFamily="18" charset="0"/>
              </a:rPr>
            </a:br>
            <a:r>
              <a:rPr lang="en-US" sz="1400" dirty="0">
                <a:solidFill>
                  <a:srgbClr val="000000">
                    <a:lumMod val="100000"/>
                  </a:srgbClr>
                </a:solidFill>
                <a:sym typeface="Georgia" panose="02040502050405020303" pitchFamily="18" charset="0"/>
              </a:rPr>
              <a:t>severe (8-14), </a:t>
            </a:r>
            <a:br>
              <a:rPr lang="en-US" sz="1400" dirty="0">
                <a:solidFill>
                  <a:srgbClr val="000000">
                    <a:lumMod val="100000"/>
                  </a:srgbClr>
                </a:solidFill>
                <a:sym typeface="Georgia" panose="02040502050405020303" pitchFamily="18" charset="0"/>
              </a:rPr>
            </a:br>
            <a:r>
              <a:rPr lang="en-US" sz="1400" dirty="0">
                <a:solidFill>
                  <a:srgbClr val="000000">
                    <a:lumMod val="100000"/>
                  </a:srgbClr>
                </a:solidFill>
                <a:sym typeface="Georgia" panose="02040502050405020303" pitchFamily="18" charset="0"/>
              </a:rPr>
              <a:t>extreme (0-7)</a:t>
            </a:r>
          </a:p>
        </p:txBody>
      </p:sp>
      <p:sp>
        <p:nvSpPr>
          <p:cNvPr id="8" name="ee4pFootnotes">
            <a:extLst>
              <a:ext uri="{FF2B5EF4-FFF2-40B4-BE49-F238E27FC236}">
                <a16:creationId xmlns:a16="http://schemas.microsoft.com/office/drawing/2014/main" id="{2B97A072-4B3D-414D-951B-255D00F1D789}"/>
              </a:ext>
            </a:extLst>
          </p:cNvPr>
          <p:cNvSpPr>
            <a:spLocks noChangeArrowheads="1"/>
          </p:cNvSpPr>
          <p:nvPr/>
        </p:nvSpPr>
        <p:spPr bwMode="auto">
          <a:xfrm>
            <a:off x="630000" y="6338341"/>
            <a:ext cx="1037328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t>
            </a:r>
            <a:r>
              <a:rPr lang="en-AU" sz="1000" dirty="0">
                <a:solidFill>
                  <a:srgbClr val="7F7F7F">
                    <a:lumMod val="100000"/>
                  </a:srgbClr>
                </a:solidFill>
                <a:sym typeface="Georgia" panose="02040502050405020303" pitchFamily="18" charset="0"/>
              </a:rPr>
              <a:t>Future work capacity ("with intervention") will often be higher than baseline (pre-DES) capacity</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a:t>
            </a:r>
            <a:r>
              <a:rPr lang="en-US" sz="1000" dirty="0" err="1">
                <a:solidFill>
                  <a:srgbClr val="7F7F7F">
                    <a:lumMod val="100000"/>
                  </a:srgbClr>
                </a:solidFill>
                <a:sym typeface="Georgia" panose="02040502050405020303" pitchFamily="18" charset="0"/>
              </a:rPr>
              <a:t>ESAt</a:t>
            </a:r>
            <a:r>
              <a:rPr lang="en-US" sz="1000" dirty="0">
                <a:solidFill>
                  <a:srgbClr val="7F7F7F">
                    <a:lumMod val="100000"/>
                  </a:srgbClr>
                </a:solidFill>
                <a:sym typeface="Georgia" panose="02040502050405020303" pitchFamily="18" charset="0"/>
              </a:rPr>
              <a:t> Operational Blueprint 'Assessing Work Capacity (008-06110020)'</a:t>
            </a:r>
          </a:p>
        </p:txBody>
      </p:sp>
    </p:spTree>
    <p:custDataLst>
      <p:tags r:id="rId2"/>
    </p:custDataLst>
    <p:extLst>
      <p:ext uri="{BB962C8B-B14F-4D97-AF65-F5344CB8AC3E}">
        <p14:creationId xmlns:p14="http://schemas.microsoft.com/office/powerpoint/2010/main" val="160226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589DFC0-7FD5-459E-9268-A8446F976E4F}"/>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63"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1589DFC0-7FD5-459E-9268-A8446F976E4F}"/>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C694A3-147D-487C-9DB6-3FAA9366C8B0}"/>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Summary data suggests substantial variation between assessors, but more thorough analysis needed to control for other variables</a:t>
            </a:r>
          </a:p>
        </p:txBody>
      </p:sp>
      <p:sp>
        <p:nvSpPr>
          <p:cNvPr id="15" name="TextBox 14">
            <a:extLst>
              <a:ext uri="{FF2B5EF4-FFF2-40B4-BE49-F238E27FC236}">
                <a16:creationId xmlns:a16="http://schemas.microsoft.com/office/drawing/2014/main" id="{A2175F54-9F77-44A3-9C08-BD833EE7A9B9}"/>
              </a:ext>
            </a:extLst>
          </p:cNvPr>
          <p:cNvSpPr txBox="1"/>
          <p:nvPr/>
        </p:nvSpPr>
        <p:spPr>
          <a:xfrm>
            <a:off x="569040" y="1799108"/>
            <a:ext cx="4901485" cy="295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rgbClr val="275D38"/>
                </a:solidFill>
                <a:sym typeface="Georgia" panose="02040502050405020303" pitchFamily="18" charset="0"/>
              </a:rPr>
              <a:t>Average program recommendation rates vary by up to 50 percentage points across assessors </a:t>
            </a:r>
          </a:p>
        </p:txBody>
      </p:sp>
      <p:pic>
        <p:nvPicPr>
          <p:cNvPr id="4" name="Picture 3" descr="Box-and-whisker graph shows the distribution of average program recommendations among assessors. It can be observed that average program recommendation rates can vary by up to 50 percentage points across the assessors. &#10;">
            <a:extLst>
              <a:ext uri="{FF2B5EF4-FFF2-40B4-BE49-F238E27FC236}">
                <a16:creationId xmlns:a16="http://schemas.microsoft.com/office/drawing/2014/main" id="{B1B688A3-E677-4579-A41C-3A27C3837EE7}"/>
              </a:ext>
            </a:extLst>
          </p:cNvPr>
          <p:cNvPicPr>
            <a:picLocks noChangeAspect="1"/>
          </p:cNvPicPr>
          <p:nvPr/>
        </p:nvPicPr>
        <p:blipFill>
          <a:blip r:embed="rId8"/>
          <a:stretch>
            <a:fillRect/>
          </a:stretch>
        </p:blipFill>
        <p:spPr>
          <a:xfrm>
            <a:off x="569040" y="2310291"/>
            <a:ext cx="4621169" cy="3292125"/>
          </a:xfrm>
          <a:prstGeom prst="rect">
            <a:avLst/>
          </a:prstGeom>
        </p:spPr>
      </p:pic>
      <p:sp>
        <p:nvSpPr>
          <p:cNvPr id="48" name="TextBox 47">
            <a:extLst>
              <a:ext uri="{FF2B5EF4-FFF2-40B4-BE49-F238E27FC236}">
                <a16:creationId xmlns:a16="http://schemas.microsoft.com/office/drawing/2014/main" id="{6485EA27-3B01-4AAD-83DD-9FB5E4F053EC}"/>
              </a:ext>
            </a:extLst>
          </p:cNvPr>
          <p:cNvSpPr txBox="1"/>
          <p:nvPr/>
        </p:nvSpPr>
        <p:spPr>
          <a:xfrm>
            <a:off x="5767327" y="1799108"/>
            <a:ext cx="4776944" cy="295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rgbClr val="275D38"/>
                </a:solidFill>
                <a:sym typeface="Georgia" panose="02040502050405020303" pitchFamily="18" charset="0"/>
              </a:rPr>
              <a:t>Similarly, future work capacity assessments can vary by up to 40 percentage points across assessors </a:t>
            </a:r>
          </a:p>
        </p:txBody>
      </p:sp>
      <p:pic>
        <p:nvPicPr>
          <p:cNvPr id="14" name="Picture 13" descr="Box-and-whisker graph shows the distribution of average work capacity assessments among assessors. It can be observed that average assessments can vary by up to 40 percentage points across the assessors. &#10;">
            <a:extLst>
              <a:ext uri="{FF2B5EF4-FFF2-40B4-BE49-F238E27FC236}">
                <a16:creationId xmlns:a16="http://schemas.microsoft.com/office/drawing/2014/main" id="{E1F2644A-95EE-4E44-8DEE-AAE072A0D097}"/>
              </a:ext>
            </a:extLst>
          </p:cNvPr>
          <p:cNvPicPr>
            <a:picLocks noChangeAspect="1"/>
          </p:cNvPicPr>
          <p:nvPr/>
        </p:nvPicPr>
        <p:blipFill>
          <a:blip r:embed="rId9"/>
          <a:stretch>
            <a:fillRect/>
          </a:stretch>
        </p:blipFill>
        <p:spPr>
          <a:xfrm>
            <a:off x="5767327" y="2310291"/>
            <a:ext cx="6151397" cy="3261643"/>
          </a:xfrm>
          <a:prstGeom prst="rect">
            <a:avLst/>
          </a:prstGeom>
        </p:spPr>
      </p:pic>
      <p:sp>
        <p:nvSpPr>
          <p:cNvPr id="7" name="Rectangle 6">
            <a:extLst>
              <a:ext uri="{FF2B5EF4-FFF2-40B4-BE49-F238E27FC236}">
                <a16:creationId xmlns:a16="http://schemas.microsoft.com/office/drawing/2014/main" id="{A5B37ABB-2AEA-4E55-A70A-A938D5252AB5}"/>
              </a:ext>
            </a:extLst>
          </p:cNvPr>
          <p:cNvSpPr/>
          <p:nvPr/>
        </p:nvSpPr>
        <p:spPr>
          <a:xfrm>
            <a:off x="648709" y="5649224"/>
            <a:ext cx="11036163" cy="353943"/>
          </a:xfrm>
          <a:prstGeom prst="rect">
            <a:avLst/>
          </a:prstGeom>
        </p:spPr>
        <p:txBody>
          <a:bodyPr wrap="none">
            <a:spAutoFit/>
          </a:bodyPr>
          <a:lstStyle/>
          <a:p>
            <a:r>
              <a:rPr lang="en-US" sz="1700" dirty="0">
                <a:solidFill>
                  <a:srgbClr val="275D38"/>
                </a:solidFill>
                <a:sym typeface="Georgia" panose="02040502050405020303" pitchFamily="18" charset="0"/>
              </a:rPr>
              <a:t>However, such summary data does not control for variation in the job seeker population faced by each assessor </a:t>
            </a:r>
            <a:endParaRPr lang="en-US" sz="1700" dirty="0">
              <a:solidFill>
                <a:srgbClr val="275D38"/>
              </a:solidFill>
            </a:endParaRPr>
          </a:p>
        </p:txBody>
      </p:sp>
      <p:sp>
        <p:nvSpPr>
          <p:cNvPr id="18" name="ee4pFootnotes">
            <a:extLst>
              <a:ext uri="{FF2B5EF4-FFF2-40B4-BE49-F238E27FC236}">
                <a16:creationId xmlns:a16="http://schemas.microsoft.com/office/drawing/2014/main" id="{06CAF4C9-1FBA-4EB4-AB25-EEA104E076FD}"/>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Includes only assessors who have conducted 500 or more assessments in the period of Jun 2018 to Mar 2020 with no controls. Total of 448 observations.  </a:t>
            </a:r>
          </a:p>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17" name="NavigationTriangle">
            <a:extLst>
              <a:ext uri="{FF2B5EF4-FFF2-40B4-BE49-F238E27FC236}">
                <a16:creationId xmlns:a16="http://schemas.microsoft.com/office/drawing/2014/main" id="{F86B9863-009B-4A91-A3F7-BFDBB35829A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9" name="NavigationIcon">
            <a:extLst>
              <a:ext uri="{FF2B5EF4-FFF2-40B4-BE49-F238E27FC236}">
                <a16:creationId xmlns:a16="http://schemas.microsoft.com/office/drawing/2014/main" id="{2531DBD8-7323-46FD-BE02-B786FB4C27E5}"/>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388643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9DA4070-6B99-476E-A6A3-6569E28CDB3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330573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327"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89DA4070-6B99-476E-A6A3-6569E28CDB3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AF6945-8CC7-473F-BCDD-AD1815CBDD7F}"/>
              </a:ext>
            </a:extLst>
          </p:cNvPr>
          <p:cNvSpPr>
            <a:spLocks noGrp="1"/>
          </p:cNvSpPr>
          <p:nvPr>
            <p:ph type="title"/>
          </p:nvPr>
        </p:nvSpPr>
        <p:spPr/>
        <p:txBody>
          <a:bodyPr vert="horz"/>
          <a:lstStyle/>
          <a:p>
            <a:r>
              <a:rPr lang="en-US" dirty="0">
                <a:latin typeface="+mj-lt"/>
                <a:sym typeface="Georgia" panose="02040502050405020303" pitchFamily="18" charset="0"/>
              </a:rPr>
              <a:t>List of terminology used in this review</a:t>
            </a:r>
          </a:p>
        </p:txBody>
      </p:sp>
      <p:graphicFrame>
        <p:nvGraphicFramePr>
          <p:cNvPr id="5" name="Table 4">
            <a:extLst>
              <a:ext uri="{FF2B5EF4-FFF2-40B4-BE49-F238E27FC236}">
                <a16:creationId xmlns:a16="http://schemas.microsoft.com/office/drawing/2014/main" id="{C5766E39-76F8-4D87-8E66-EEBDB3245142}"/>
              </a:ext>
            </a:extLst>
          </p:cNvPr>
          <p:cNvGraphicFramePr>
            <a:graphicFrameLocks noGrp="1"/>
          </p:cNvGraphicFramePr>
          <p:nvPr>
            <p:extLst>
              <p:ext uri="{D42A27DB-BD31-4B8C-83A1-F6EECF244321}">
                <p14:modId xmlns:p14="http://schemas.microsoft.com/office/powerpoint/2010/main" val="1179253168"/>
              </p:ext>
            </p:extLst>
          </p:nvPr>
        </p:nvGraphicFramePr>
        <p:xfrm>
          <a:off x="630000" y="1370298"/>
          <a:ext cx="5212080" cy="4913636"/>
        </p:xfrm>
        <a:graphic>
          <a:graphicData uri="http://schemas.openxmlformats.org/drawingml/2006/table">
            <a:tbl>
              <a:tblPr firstRow="1" firstCol="1" bandRow="1">
                <a:tableStyleId>{5C22544A-7EE6-4342-B048-85BDC9FD1C3A}</a:tableStyleId>
              </a:tblPr>
              <a:tblGrid>
                <a:gridCol w="1097280">
                  <a:extLst>
                    <a:ext uri="{9D8B030D-6E8A-4147-A177-3AD203B41FA5}">
                      <a16:colId xmlns:a16="http://schemas.microsoft.com/office/drawing/2014/main" val="58113634"/>
                    </a:ext>
                  </a:extLst>
                </a:gridCol>
                <a:gridCol w="4114800">
                  <a:extLst>
                    <a:ext uri="{9D8B030D-6E8A-4147-A177-3AD203B41FA5}">
                      <a16:colId xmlns:a16="http://schemas.microsoft.com/office/drawing/2014/main" val="4004224246"/>
                    </a:ext>
                  </a:extLst>
                </a:gridCol>
              </a:tblGrid>
              <a:tr h="0">
                <a:tc>
                  <a:txBody>
                    <a:bodyPr/>
                    <a:lstStyle/>
                    <a:p>
                      <a:pPr>
                        <a:lnSpc>
                          <a:spcPts val="1400"/>
                        </a:lnSpc>
                        <a:spcBef>
                          <a:spcPts val="1100"/>
                        </a:spcBef>
                        <a:spcAft>
                          <a:spcPts val="0"/>
                        </a:spcAft>
                      </a:pPr>
                      <a:r>
                        <a:rPr lang="en-AU" sz="1200" spc="20" dirty="0">
                          <a:solidFill>
                            <a:srgbClr val="275D38"/>
                          </a:solidFill>
                          <a:effectLst/>
                          <a:latin typeface="+mn-lt"/>
                          <a:sym typeface="Georgia" panose="02040502050405020303" pitchFamily="18" charset="0"/>
                        </a:rPr>
                        <a:t>Term</a:t>
                      </a:r>
                      <a:endParaRPr lang="en-AU" sz="1200" spc="2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200" spc="20" dirty="0">
                          <a:solidFill>
                            <a:srgbClr val="275D38"/>
                          </a:solidFill>
                          <a:effectLst/>
                          <a:latin typeface="+mn-lt"/>
                          <a:sym typeface="Georgia" panose="02040502050405020303" pitchFamily="18" charset="0"/>
                        </a:rPr>
                        <a:t>Description</a:t>
                      </a:r>
                      <a:endParaRPr lang="en-AU" sz="1200" spc="2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663477"/>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ADE</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Australian Disability Enterprises</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931633"/>
                  </a:ext>
                </a:extLst>
              </a:tr>
              <a:tr h="0">
                <a:tc>
                  <a:txBody>
                    <a:bodyPr/>
                    <a:lstStyle/>
                    <a:p>
                      <a:pPr>
                        <a:lnSpc>
                          <a:spcPts val="1400"/>
                        </a:lnSpc>
                        <a:spcBef>
                          <a:spcPts val="1100"/>
                        </a:spcBef>
                        <a:spcAft>
                          <a:spcPts val="0"/>
                        </a:spcAft>
                      </a:pPr>
                      <a:r>
                        <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rPr>
                        <a:t>COCR</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Change of Circumstances Review</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3786590"/>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DES</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Disability Employment Services</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606532"/>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DMS</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Disability Management Service (DES stream)</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166658"/>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ESS</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Employment Support Service (DES stream)</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937496"/>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Disability</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Includes sensory impairment, physical impairments, learning disabilities, mental health conditions or behavioural conditions, and injuries and chronic illnesses, and including both permanent and temporary disabilities</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30650"/>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DESE</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Department of Education, Skills and Employment</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059164"/>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DSP</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Disability Support Pension</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259960"/>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DSS</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Department of Social Services</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02474"/>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Employment Assistance</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The program services provided to a participant prior to achieving an outcome. This continues for a maximum of 18 months, included all prescribed program services to participants who are not receiving Post Placement Support, or until the participant exits the program, starts Ongoing Support, or transitions to Post Placement Support.</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298973"/>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ESAt</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Employment Services Assessment</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1362172"/>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Grant Agreement</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The Disability Employment Services Grant Agreement, effective as of 1 July 2018 until 30 June 2023. This may be extended up to an additional 10 years at the Department’s option.</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45787"/>
                  </a:ext>
                </a:extLst>
              </a:tr>
            </a:tbl>
          </a:graphicData>
        </a:graphic>
      </p:graphicFrame>
      <p:graphicFrame>
        <p:nvGraphicFramePr>
          <p:cNvPr id="6" name="Table 5">
            <a:extLst>
              <a:ext uri="{FF2B5EF4-FFF2-40B4-BE49-F238E27FC236}">
                <a16:creationId xmlns:a16="http://schemas.microsoft.com/office/drawing/2014/main" id="{98600346-FE96-4654-9AF8-A025E0EB4B6A}"/>
              </a:ext>
            </a:extLst>
          </p:cNvPr>
          <p:cNvGraphicFramePr>
            <a:graphicFrameLocks noGrp="1"/>
          </p:cNvGraphicFramePr>
          <p:nvPr>
            <p:extLst>
              <p:ext uri="{D42A27DB-BD31-4B8C-83A1-F6EECF244321}">
                <p14:modId xmlns:p14="http://schemas.microsoft.com/office/powerpoint/2010/main" val="4221098204"/>
              </p:ext>
            </p:extLst>
          </p:nvPr>
        </p:nvGraphicFramePr>
        <p:xfrm>
          <a:off x="6228546" y="1370298"/>
          <a:ext cx="4937760" cy="4152587"/>
        </p:xfrm>
        <a:graphic>
          <a:graphicData uri="http://schemas.openxmlformats.org/drawingml/2006/table">
            <a:tbl>
              <a:tblPr firstRow="1" firstCol="1" bandRow="1">
                <a:tableStyleId>{5C22544A-7EE6-4342-B048-85BDC9FD1C3A}</a:tableStyleId>
              </a:tblPr>
              <a:tblGrid>
                <a:gridCol w="1097280">
                  <a:extLst>
                    <a:ext uri="{9D8B030D-6E8A-4147-A177-3AD203B41FA5}">
                      <a16:colId xmlns:a16="http://schemas.microsoft.com/office/drawing/2014/main" val="58113634"/>
                    </a:ext>
                  </a:extLst>
                </a:gridCol>
                <a:gridCol w="3840480">
                  <a:extLst>
                    <a:ext uri="{9D8B030D-6E8A-4147-A177-3AD203B41FA5}">
                      <a16:colId xmlns:a16="http://schemas.microsoft.com/office/drawing/2014/main" val="4004224246"/>
                    </a:ext>
                  </a:extLst>
                </a:gridCol>
              </a:tblGrid>
              <a:tr h="0">
                <a:tc>
                  <a:txBody>
                    <a:bodyPr/>
                    <a:lstStyle/>
                    <a:p>
                      <a:pPr>
                        <a:lnSpc>
                          <a:spcPts val="1400"/>
                        </a:lnSpc>
                        <a:spcBef>
                          <a:spcPts val="1100"/>
                        </a:spcBef>
                        <a:spcAft>
                          <a:spcPts val="0"/>
                        </a:spcAft>
                      </a:pPr>
                      <a:r>
                        <a:rPr lang="en-AU" sz="1200" spc="20" dirty="0">
                          <a:solidFill>
                            <a:srgbClr val="275D38"/>
                          </a:solidFill>
                          <a:effectLst/>
                          <a:latin typeface="+mn-lt"/>
                          <a:sym typeface="Georgia" panose="02040502050405020303" pitchFamily="18" charset="0"/>
                        </a:rPr>
                        <a:t>Term</a:t>
                      </a:r>
                      <a:endParaRPr lang="en-AU" sz="1200" spc="2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200" spc="20" dirty="0">
                          <a:solidFill>
                            <a:srgbClr val="275D38"/>
                          </a:solidFill>
                          <a:effectLst/>
                          <a:latin typeface="+mn-lt"/>
                          <a:sym typeface="Georgia" panose="02040502050405020303" pitchFamily="18" charset="0"/>
                        </a:rPr>
                        <a:t>Description</a:t>
                      </a:r>
                      <a:endParaRPr lang="en-AU" sz="1200" spc="20" dirty="0">
                        <a:solidFill>
                          <a:srgbClr val="275D38"/>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663477"/>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JCA</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Job Capacity Assessment</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237185"/>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JSCI</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Job Seeker Classification Instrument</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536288"/>
                  </a:ext>
                </a:extLst>
              </a:tr>
              <a:tr h="0">
                <a:tc>
                  <a:txBody>
                    <a:bodyPr/>
                    <a:lstStyle/>
                    <a:p>
                      <a:pPr>
                        <a:lnSpc>
                          <a:spcPts val="1400"/>
                        </a:lnSpc>
                        <a:spcBef>
                          <a:spcPts val="1100"/>
                        </a:spcBef>
                        <a:spcAft>
                          <a:spcPts val="0"/>
                        </a:spcAft>
                      </a:pPr>
                      <a:r>
                        <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rPr>
                        <a:t>NIAA</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National Indigenous Australians Agency</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09918"/>
                  </a:ext>
                </a:extLst>
              </a:tr>
              <a:tr h="0">
                <a:tc>
                  <a:txBody>
                    <a:bodyPr/>
                    <a:lstStyle/>
                    <a:p>
                      <a:pPr>
                        <a:lnSpc>
                          <a:spcPts val="1400"/>
                        </a:lnSpc>
                        <a:spcBef>
                          <a:spcPts val="1100"/>
                        </a:spcBef>
                        <a:spcAft>
                          <a:spcPts val="0"/>
                        </a:spcAft>
                      </a:pPr>
                      <a:r>
                        <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rPr>
                        <a:t>Non-medical barriers</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Barriers to employment not related to medical conditions. This includes vocational barriers, special needs barriers (e.g. risk of homelessness) and personal factors (e.g. alcohol dependence, relationship breakdown)</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1065184"/>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Ongoing</a:t>
                      </a:r>
                      <a:br>
                        <a:rPr lang="en-AU" sz="1000" b="0" spc="20" dirty="0">
                          <a:solidFill>
                            <a:srgbClr val="000000"/>
                          </a:solidFill>
                          <a:effectLst/>
                          <a:latin typeface="+mn-lt"/>
                          <a:sym typeface="Georgia" panose="02040502050405020303" pitchFamily="18" charset="0"/>
                        </a:rPr>
                      </a:br>
                      <a:r>
                        <a:rPr lang="en-AU" sz="1000" b="0" spc="20" dirty="0">
                          <a:solidFill>
                            <a:srgbClr val="000000"/>
                          </a:solidFill>
                          <a:effectLst/>
                          <a:latin typeface="+mn-lt"/>
                          <a:sym typeface="Georgia" panose="02040502050405020303" pitchFamily="18" charset="0"/>
                        </a:rPr>
                        <a:t>Support</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Services provided to a participant who are assessed as requiring further support in the workplace. This is determined through an Ongoing Support Assessment and is available to participants who have achieved a 26-week Employment Outcome or a Work Assistance, and are currently employed.</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325669"/>
                  </a:ext>
                </a:extLst>
              </a:tr>
              <a:tr h="0">
                <a:tc>
                  <a:txBody>
                    <a:bodyPr/>
                    <a:lstStyle/>
                    <a:p>
                      <a:pPr>
                        <a:lnSpc>
                          <a:spcPts val="1400"/>
                        </a:lnSpc>
                        <a:spcBef>
                          <a:spcPts val="1100"/>
                        </a:spcBef>
                        <a:spcAft>
                          <a:spcPts val="0"/>
                        </a:spcAft>
                      </a:pPr>
                      <a:r>
                        <a:rPr lang="en-AU" sz="1000" b="0" spc="20" dirty="0">
                          <a:solidFill>
                            <a:srgbClr val="000000"/>
                          </a:solidFill>
                          <a:effectLst/>
                          <a:latin typeface="+mn-lt"/>
                          <a:sym typeface="Georgia" panose="02040502050405020303" pitchFamily="18" charset="0"/>
                        </a:rPr>
                        <a:t>Post Placement Support</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sym typeface="Georgia" panose="02040502050405020303" pitchFamily="18" charset="0"/>
                        </a:rPr>
                        <a:t>Services provided to a participant after starting an education or training activity while they are working towards an outcome, unless the participant is in Ongoing Support.</a:t>
                      </a:r>
                      <a:endPar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618862"/>
                  </a:ext>
                </a:extLst>
              </a:tr>
              <a:tr h="0">
                <a:tc>
                  <a:txBody>
                    <a:bodyPr/>
                    <a:lstStyle/>
                    <a:p>
                      <a:pPr>
                        <a:lnSpc>
                          <a:spcPts val="1400"/>
                        </a:lnSpc>
                        <a:spcBef>
                          <a:spcPts val="1100"/>
                        </a:spcBef>
                        <a:spcAft>
                          <a:spcPts val="0"/>
                        </a:spcAft>
                      </a:pPr>
                      <a:r>
                        <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rPr>
                        <a:t>QA</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Quality Assurance</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05163"/>
                  </a:ext>
                </a:extLst>
              </a:tr>
              <a:tr h="0">
                <a:tc>
                  <a:txBody>
                    <a:bodyPr/>
                    <a:lstStyle/>
                    <a:p>
                      <a:pPr>
                        <a:lnSpc>
                          <a:spcPts val="1400"/>
                        </a:lnSpc>
                        <a:spcBef>
                          <a:spcPts val="1100"/>
                        </a:spcBef>
                        <a:spcAft>
                          <a:spcPts val="0"/>
                        </a:spcAft>
                      </a:pPr>
                      <a:r>
                        <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rPr>
                        <a:t>SA</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Services Australia</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3925939"/>
                  </a:ext>
                </a:extLst>
              </a:tr>
              <a:tr h="0">
                <a:tc>
                  <a:txBody>
                    <a:bodyPr/>
                    <a:lstStyle/>
                    <a:p>
                      <a:pPr>
                        <a:lnSpc>
                          <a:spcPts val="1400"/>
                        </a:lnSpc>
                        <a:spcBef>
                          <a:spcPts val="1100"/>
                        </a:spcBef>
                        <a:spcAft>
                          <a:spcPts val="0"/>
                        </a:spcAft>
                      </a:pPr>
                      <a:r>
                        <a:rPr lang="en-AU" sz="1000" b="0" spc="20" dirty="0" err="1">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rPr>
                        <a:t>TtW</a:t>
                      </a:r>
                      <a:endParaRPr lang="en-AU" sz="1000" b="0" spc="20" dirty="0">
                        <a:solidFill>
                          <a:srgbClr val="000000"/>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ts val="1400"/>
                        </a:lnSpc>
                        <a:spcBef>
                          <a:spcPts val="1100"/>
                        </a:spcBef>
                        <a:spcAft>
                          <a:spcPts val="0"/>
                        </a:spcAft>
                      </a:pPr>
                      <a:r>
                        <a:rPr lang="en-AU" sz="1000" spc="20" dirty="0">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Transition to Work</a:t>
                      </a:r>
                    </a:p>
                  </a:txBody>
                  <a:tcPr marL="45720" marR="45720">
                    <a:lnL w="12700" cmpd="sng">
                      <a:noFill/>
                    </a:lnL>
                    <a:lnR w="12700" cmpd="sng">
                      <a:noFill/>
                    </a:lnR>
                    <a:lnT w="12700" cap="flat" cmpd="sng" algn="ctr">
                      <a:solidFill>
                        <a:schemeClr val="bg2">
                          <a:lumMod val="75000"/>
                        </a:schemeClr>
                      </a:solidFill>
                      <a:prstDash val="dot"/>
                      <a:round/>
                      <a:headEnd type="none" w="med" len="med"/>
                      <a:tailEnd type="none" w="med" len="med"/>
                    </a:lnT>
                    <a:lnB w="12700" cap="flat" cmpd="sng" algn="ctr">
                      <a:solidFill>
                        <a:schemeClr val="bg2">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34240"/>
                  </a:ext>
                </a:extLst>
              </a:tr>
            </a:tbl>
          </a:graphicData>
        </a:graphic>
      </p:graphicFrame>
    </p:spTree>
    <p:extLst>
      <p:ext uri="{BB962C8B-B14F-4D97-AF65-F5344CB8AC3E}">
        <p14:creationId xmlns:p14="http://schemas.microsoft.com/office/powerpoint/2010/main" val="14609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0F78A2-1C3B-41A7-9183-011E3A168B25}"/>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8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10F78A2-1C3B-41A7-9183-011E3A168B25}"/>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82BE785-830B-41E4-BE7D-83997E03EEAC}"/>
              </a:ext>
            </a:extLst>
          </p:cNvPr>
          <p:cNvSpPr>
            <a:spLocks noGrp="1"/>
          </p:cNvSpPr>
          <p:nvPr>
            <p:ph type="title"/>
          </p:nvPr>
        </p:nvSpPr>
        <p:spPr>
          <a:xfrm>
            <a:off x="630000" y="622800"/>
            <a:ext cx="10933350" cy="664797"/>
          </a:xfrm>
        </p:spPr>
        <p:txBody>
          <a:bodyPr vert="horz"/>
          <a:lstStyle/>
          <a:p>
            <a:r>
              <a:rPr lang="en-US" sz="2400" dirty="0">
                <a:latin typeface="+mj-lt"/>
              </a:rPr>
              <a:t>Regression findings suggest that assessors may vary substantially in their probability of recommending DES and assigning low work capacity0</a:t>
            </a:r>
          </a:p>
        </p:txBody>
      </p:sp>
      <p:sp>
        <p:nvSpPr>
          <p:cNvPr id="39" name="Rectangle 38">
            <a:extLst>
              <a:ext uri="{FF2B5EF4-FFF2-40B4-BE49-F238E27FC236}">
                <a16:creationId xmlns:a16="http://schemas.microsoft.com/office/drawing/2014/main" id="{E8323C52-C618-4F56-8BB2-AF16F3EF00D3}"/>
              </a:ext>
            </a:extLst>
          </p:cNvPr>
          <p:cNvSpPr/>
          <p:nvPr/>
        </p:nvSpPr>
        <p:spPr>
          <a:xfrm>
            <a:off x="629998" y="2893165"/>
            <a:ext cx="2890125" cy="2246769"/>
          </a:xfrm>
          <a:prstGeom prst="rect">
            <a:avLst/>
          </a:prstGeom>
        </p:spPr>
        <p:txBody>
          <a:bodyPr wrap="square">
            <a:spAutoFit/>
          </a:bodyPr>
          <a:lstStyle/>
          <a:p>
            <a:pPr marL="144000" lvl="1" algn="r">
              <a:lnSpc>
                <a:spcPct val="100000"/>
              </a:lnSpc>
              <a:spcAft>
                <a:spcPts val="1200"/>
              </a:spcAft>
              <a:buClr>
                <a:srgbClr val="275D38">
                  <a:lumMod val="100000"/>
                </a:srgbClr>
              </a:buClr>
              <a:buSzPct val="100000"/>
            </a:pPr>
            <a:r>
              <a:rPr lang="en-US" sz="2000" dirty="0">
                <a:solidFill>
                  <a:srgbClr val="275D38"/>
                </a:solidFill>
              </a:rPr>
              <a:t>A statistical regression at least partially controlled for other factors</a:t>
            </a:r>
            <a:r>
              <a:rPr lang="en-US" sz="2000" baseline="30000" dirty="0">
                <a:solidFill>
                  <a:srgbClr val="275D38"/>
                </a:solidFill>
              </a:rPr>
              <a:t>1</a:t>
            </a:r>
            <a:r>
              <a:rPr lang="en-US" sz="2000" dirty="0">
                <a:solidFill>
                  <a:srgbClr val="275D38"/>
                </a:solidFill>
              </a:rPr>
              <a:t> allows the extent of variation across assessors to be estimated</a:t>
            </a:r>
          </a:p>
        </p:txBody>
      </p:sp>
      <p:sp>
        <p:nvSpPr>
          <p:cNvPr id="10" name="Rectangle 9">
            <a:extLst>
              <a:ext uri="{FF2B5EF4-FFF2-40B4-BE49-F238E27FC236}">
                <a16:creationId xmlns:a16="http://schemas.microsoft.com/office/drawing/2014/main" id="{3CE19EB9-8027-4F05-B8A3-58E3227B4FC6}"/>
              </a:ext>
            </a:extLst>
          </p:cNvPr>
          <p:cNvSpPr/>
          <p:nvPr/>
        </p:nvSpPr>
        <p:spPr>
          <a:xfrm>
            <a:off x="3647744" y="2215547"/>
            <a:ext cx="7380109" cy="3323987"/>
          </a:xfrm>
          <a:prstGeom prst="rect">
            <a:avLst/>
          </a:prstGeom>
        </p:spPr>
        <p:txBody>
          <a:bodyPr wrap="square">
            <a:spAutoFit/>
          </a:bodyPr>
          <a:lstStyle/>
          <a:p>
            <a:pPr marL="713700" lvl="2" indent="-342900">
              <a:lnSpc>
                <a:spcPct val="100000"/>
              </a:lnSpc>
              <a:spcBef>
                <a:spcPts val="1500"/>
              </a:spcBef>
              <a:spcAft>
                <a:spcPts val="600"/>
              </a:spcAft>
              <a:buClr>
                <a:srgbClr val="275D38">
                  <a:lumMod val="100000"/>
                </a:srgbClr>
              </a:buClr>
              <a:buSzPct val="100000"/>
              <a:buFont typeface="+mj-lt"/>
              <a:buAutoNum type="arabicPeriod"/>
            </a:pPr>
            <a:r>
              <a:rPr lang="en-US" sz="1400" dirty="0"/>
              <a:t>There is </a:t>
            </a:r>
            <a:r>
              <a:rPr lang="en-US" sz="1400" dirty="0">
                <a:solidFill>
                  <a:schemeClr val="accent1">
                    <a:lumMod val="75000"/>
                    <a:lumOff val="25000"/>
                  </a:schemeClr>
                </a:solidFill>
              </a:rPr>
              <a:t>high variability </a:t>
            </a:r>
            <a:r>
              <a:rPr lang="en-US" sz="1400" dirty="0"/>
              <a:t>in the way that assessors stream participants into DES or assign low work capacity</a:t>
            </a:r>
          </a:p>
          <a:p>
            <a:pPr marL="713700" lvl="2" indent="-342900">
              <a:lnSpc>
                <a:spcPct val="100000"/>
              </a:lnSpc>
              <a:spcBef>
                <a:spcPts val="1500"/>
              </a:spcBef>
              <a:spcAft>
                <a:spcPts val="600"/>
              </a:spcAft>
              <a:buClr>
                <a:srgbClr val="275D38">
                  <a:lumMod val="100000"/>
                </a:srgbClr>
              </a:buClr>
              <a:buSzPct val="100000"/>
              <a:buFont typeface="+mj-lt"/>
              <a:buAutoNum type="arabicPeriod"/>
            </a:pPr>
            <a:r>
              <a:rPr lang="en-US" sz="1400" dirty="0"/>
              <a:t>Older participants are </a:t>
            </a:r>
            <a:r>
              <a:rPr lang="en-US" sz="1400" dirty="0">
                <a:solidFill>
                  <a:schemeClr val="accent1">
                    <a:lumMod val="75000"/>
                    <a:lumOff val="25000"/>
                  </a:schemeClr>
                </a:solidFill>
              </a:rPr>
              <a:t>slightly more likely </a:t>
            </a:r>
            <a:r>
              <a:rPr lang="en-US" sz="1400" dirty="0"/>
              <a:t>to be streamed into DES and assessed as low capacity</a:t>
            </a:r>
            <a:endParaRPr lang="en-US" sz="1400" dirty="0">
              <a:solidFill>
                <a:srgbClr val="000000">
                  <a:lumMod val="100000"/>
                </a:srgbClr>
              </a:solidFill>
            </a:endParaRPr>
          </a:p>
          <a:p>
            <a:pPr marL="713700" lvl="2" indent="-342900">
              <a:spcBef>
                <a:spcPts val="1500"/>
              </a:spcBef>
              <a:spcAft>
                <a:spcPts val="600"/>
              </a:spcAft>
              <a:buClr>
                <a:srgbClr val="275D38">
                  <a:lumMod val="100000"/>
                </a:srgbClr>
              </a:buClr>
              <a:buSzPct val="100000"/>
              <a:buFont typeface="+mj-lt"/>
              <a:buAutoNum type="arabicPeriod"/>
            </a:pPr>
            <a:r>
              <a:rPr lang="en-US" sz="1400" dirty="0"/>
              <a:t>Participants with barriers that are not related to their vocation or disability are </a:t>
            </a:r>
            <a:r>
              <a:rPr lang="en-US" sz="1400" dirty="0">
                <a:solidFill>
                  <a:schemeClr val="accent1">
                    <a:lumMod val="75000"/>
                    <a:lumOff val="25000"/>
                  </a:schemeClr>
                </a:solidFill>
              </a:rPr>
              <a:t>less likely</a:t>
            </a:r>
            <a:r>
              <a:rPr lang="en-US" sz="1400" dirty="0">
                <a:solidFill>
                  <a:srgbClr val="78BE20"/>
                </a:solidFill>
              </a:rPr>
              <a:t> </a:t>
            </a:r>
            <a:r>
              <a:rPr lang="en-US" sz="1400" dirty="0"/>
              <a:t>to be streamed into DES, but </a:t>
            </a:r>
            <a:r>
              <a:rPr lang="en-US" sz="1400" dirty="0">
                <a:solidFill>
                  <a:schemeClr val="accent1">
                    <a:lumMod val="75000"/>
                    <a:lumOff val="25000"/>
                  </a:schemeClr>
                </a:solidFill>
              </a:rPr>
              <a:t>more likely</a:t>
            </a:r>
            <a:r>
              <a:rPr lang="en-US" sz="1400" b="1" dirty="0">
                <a:solidFill>
                  <a:schemeClr val="accent1">
                    <a:lumMod val="75000"/>
                    <a:lumOff val="25000"/>
                  </a:schemeClr>
                </a:solidFill>
              </a:rPr>
              <a:t> </a:t>
            </a:r>
            <a:r>
              <a:rPr lang="en-US" sz="1400" dirty="0"/>
              <a:t>to be assessed as low capacity if they are related to drug and alcohol and social isolation </a:t>
            </a:r>
          </a:p>
          <a:p>
            <a:pPr marL="713700" lvl="2" indent="-342900">
              <a:spcBef>
                <a:spcPts val="1500"/>
              </a:spcBef>
              <a:spcAft>
                <a:spcPts val="600"/>
              </a:spcAft>
              <a:buClr>
                <a:srgbClr val="275D38">
                  <a:lumMod val="100000"/>
                </a:srgbClr>
              </a:buClr>
              <a:buSzPct val="100000"/>
              <a:buFont typeface="+mj-lt"/>
              <a:buAutoNum type="arabicPeriod"/>
            </a:pPr>
            <a:r>
              <a:rPr lang="en-US" sz="1400" dirty="0"/>
              <a:t>Participants are </a:t>
            </a:r>
            <a:r>
              <a:rPr lang="en-US" sz="1400" dirty="0">
                <a:solidFill>
                  <a:schemeClr val="accent1">
                    <a:lumMod val="75000"/>
                    <a:lumOff val="25000"/>
                  </a:schemeClr>
                </a:solidFill>
              </a:rPr>
              <a:t>more likely </a:t>
            </a:r>
            <a:r>
              <a:rPr lang="en-US" sz="1400" dirty="0"/>
              <a:t>to be streamed into DES over time</a:t>
            </a:r>
            <a:r>
              <a:rPr lang="en-US" sz="1400" baseline="30000" dirty="0"/>
              <a:t>2</a:t>
            </a:r>
            <a:r>
              <a:rPr lang="en-US" sz="1400" dirty="0"/>
              <a:t> </a:t>
            </a:r>
          </a:p>
          <a:p>
            <a:pPr marL="713700" lvl="2" indent="-342900">
              <a:spcBef>
                <a:spcPts val="1500"/>
              </a:spcBef>
              <a:spcAft>
                <a:spcPts val="600"/>
              </a:spcAft>
              <a:buClr>
                <a:srgbClr val="275D38">
                  <a:lumMod val="100000"/>
                </a:srgbClr>
              </a:buClr>
              <a:buSzPct val="100000"/>
              <a:buFont typeface="+mj-lt"/>
              <a:buAutoNum type="arabicPeriod"/>
            </a:pPr>
            <a:r>
              <a:rPr lang="en-US" sz="1400" dirty="0"/>
              <a:t>Participants are </a:t>
            </a:r>
            <a:r>
              <a:rPr lang="en-US" sz="1400" dirty="0">
                <a:solidFill>
                  <a:schemeClr val="accent1">
                    <a:lumMod val="75000"/>
                    <a:lumOff val="25000"/>
                  </a:schemeClr>
                </a:solidFill>
              </a:rPr>
              <a:t>more likely </a:t>
            </a:r>
            <a:r>
              <a:rPr lang="en-US" sz="1400" dirty="0"/>
              <a:t>to be assessed as low capacity if they have some form of disability, although the type of disability also affects the likelihood</a:t>
            </a:r>
          </a:p>
        </p:txBody>
      </p:sp>
      <p:sp>
        <p:nvSpPr>
          <p:cNvPr id="11" name="ee4pFootnotes">
            <a:extLst>
              <a:ext uri="{FF2B5EF4-FFF2-40B4-BE49-F238E27FC236}">
                <a16:creationId xmlns:a16="http://schemas.microsoft.com/office/drawing/2014/main" id="{D2D4F24E-D35D-4882-89EA-7CE49568B447}"/>
              </a:ext>
            </a:extLst>
          </p:cNvPr>
          <p:cNvSpPr>
            <a:spLocks noChangeArrowheads="1"/>
          </p:cNvSpPr>
          <p:nvPr/>
        </p:nvSpPr>
        <p:spPr bwMode="auto">
          <a:xfrm>
            <a:off x="630000" y="5867443"/>
            <a:ext cx="10933350" cy="692497"/>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rPr>
              <a:t>1. </a:t>
            </a:r>
            <a:r>
              <a:rPr lang="en-US" sz="1000" dirty="0">
                <a:solidFill>
                  <a:srgbClr val="7F7F7F">
                    <a:lumMod val="100000"/>
                  </a:srgbClr>
                </a:solidFill>
                <a:sym typeface="Georgia" panose="02040502050405020303" pitchFamily="18" charset="0"/>
              </a:rPr>
              <a:t>Factors controlled for include geography, age, volunteer status, gender, months unemployed; whether the participant was Indigenous, homeless, CALD, ex-offender or a refugee; primary disability type; barriers; referral reason; source of referral, outcomes of follow-up ESAts, time spent on Stream C, assessor credentials</a:t>
            </a:r>
            <a:r>
              <a:rPr lang="en-US" sz="1000" dirty="0">
                <a:solidFill>
                  <a:srgbClr val="7F7F7F">
                    <a:lumMod val="100000"/>
                  </a:srgbClr>
                </a:solidFill>
              </a:rPr>
              <a:t>. 2. This is driven by the pre-vetting services introduced for DSP mid-2017 which drove ineligible DSP participants to enter DES instead. Note: While these findings should not be taken as comprehensive proof (as not all factors have been or can be controlled for), they are consistent with ESAt assessor interviews</a:t>
            </a:r>
            <a:endParaRPr lang="en-US" sz="1000" dirty="0">
              <a:solidFill>
                <a:srgbClr val="7F7F7F">
                  <a:lumMod val="100000"/>
                </a:srgbClr>
              </a:solidFill>
              <a:sym typeface="+mn-lt"/>
            </a:endParaRPr>
          </a:p>
          <a:p>
            <a:pPr>
              <a:lnSpc>
                <a:spcPct val="90000"/>
              </a:lnSpc>
            </a:pPr>
            <a:r>
              <a:rPr lang="en-US" sz="1000" dirty="0">
                <a:solidFill>
                  <a:srgbClr val="7F7F7F">
                    <a:lumMod val="100000"/>
                  </a:srgbClr>
                </a:solidFill>
                <a:latin typeface="Georgia" panose="02040502050405020303" pitchFamily="18" charset="0"/>
                <a:sym typeface="+mn-lt"/>
              </a:rPr>
              <a:t>Source: DSS; BCG analysis</a:t>
            </a:r>
          </a:p>
        </p:txBody>
      </p:sp>
      <p:sp>
        <p:nvSpPr>
          <p:cNvPr id="12" name="Oval 20">
            <a:extLst>
              <a:ext uri="{FF2B5EF4-FFF2-40B4-BE49-F238E27FC236}">
                <a16:creationId xmlns:a16="http://schemas.microsoft.com/office/drawing/2014/main" id="{D5FD69F2-7280-47CB-8CF4-D1864DADEA79}"/>
              </a:ext>
              <a:ext uri="{C183D7F6-B498-43B3-948B-1728B52AA6E4}">
                <adec:decorative xmlns:adec="http://schemas.microsoft.com/office/drawing/2017/decorative" val="1"/>
              </a:ext>
            </a:extLst>
          </p:cNvPr>
          <p:cNvSpPr>
            <a:spLocks noChangeAspect="1" noChangeArrowheads="1"/>
          </p:cNvSpPr>
          <p:nvPr/>
        </p:nvSpPr>
        <p:spPr bwMode="auto">
          <a:xfrm>
            <a:off x="3996056" y="2234251"/>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1</a:t>
            </a:r>
          </a:p>
        </p:txBody>
      </p:sp>
      <p:sp>
        <p:nvSpPr>
          <p:cNvPr id="13" name="Oval 20">
            <a:extLst>
              <a:ext uri="{FF2B5EF4-FFF2-40B4-BE49-F238E27FC236}">
                <a16:creationId xmlns:a16="http://schemas.microsoft.com/office/drawing/2014/main" id="{102CA573-56D6-44EA-9573-971F4BDE2B29}"/>
              </a:ext>
              <a:ext uri="{C183D7F6-B498-43B3-948B-1728B52AA6E4}">
                <adec:decorative xmlns:adec="http://schemas.microsoft.com/office/drawing/2017/decorative" val="1"/>
              </a:ext>
            </a:extLst>
          </p:cNvPr>
          <p:cNvSpPr>
            <a:spLocks noChangeAspect="1" noChangeArrowheads="1"/>
          </p:cNvSpPr>
          <p:nvPr/>
        </p:nvSpPr>
        <p:spPr bwMode="auto">
          <a:xfrm>
            <a:off x="3996056" y="2946311"/>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2</a:t>
            </a:r>
          </a:p>
        </p:txBody>
      </p:sp>
      <p:sp>
        <p:nvSpPr>
          <p:cNvPr id="14" name="Oval 20">
            <a:extLst>
              <a:ext uri="{FF2B5EF4-FFF2-40B4-BE49-F238E27FC236}">
                <a16:creationId xmlns:a16="http://schemas.microsoft.com/office/drawing/2014/main" id="{5EAC70D5-86AB-4A48-A046-6800890AEEF8}"/>
              </a:ext>
              <a:ext uri="{C183D7F6-B498-43B3-948B-1728B52AA6E4}">
                <adec:decorative xmlns:adec="http://schemas.microsoft.com/office/drawing/2017/decorative" val="1"/>
              </a:ext>
            </a:extLst>
          </p:cNvPr>
          <p:cNvSpPr>
            <a:spLocks noChangeAspect="1" noChangeArrowheads="1"/>
          </p:cNvSpPr>
          <p:nvPr/>
        </p:nvSpPr>
        <p:spPr bwMode="auto">
          <a:xfrm>
            <a:off x="3996056" y="3612176"/>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3</a:t>
            </a:r>
          </a:p>
        </p:txBody>
      </p:sp>
      <p:sp>
        <p:nvSpPr>
          <p:cNvPr id="15" name="Oval 20">
            <a:extLst>
              <a:ext uri="{FF2B5EF4-FFF2-40B4-BE49-F238E27FC236}">
                <a16:creationId xmlns:a16="http://schemas.microsoft.com/office/drawing/2014/main" id="{9C00C73F-B32B-4823-B20E-5673DDB0F957}"/>
              </a:ext>
              <a:ext uri="{C183D7F6-B498-43B3-948B-1728B52AA6E4}">
                <adec:decorative xmlns:adec="http://schemas.microsoft.com/office/drawing/2017/decorative" val="1"/>
              </a:ext>
            </a:extLst>
          </p:cNvPr>
          <p:cNvSpPr>
            <a:spLocks noChangeAspect="1" noChangeArrowheads="1"/>
          </p:cNvSpPr>
          <p:nvPr/>
        </p:nvSpPr>
        <p:spPr bwMode="auto">
          <a:xfrm>
            <a:off x="3996056" y="4522879"/>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4</a:t>
            </a:r>
          </a:p>
        </p:txBody>
      </p:sp>
      <p:cxnSp>
        <p:nvCxnSpPr>
          <p:cNvPr id="25" name="Straight Connector 24">
            <a:extLst>
              <a:ext uri="{FF2B5EF4-FFF2-40B4-BE49-F238E27FC236}">
                <a16:creationId xmlns:a16="http://schemas.microsoft.com/office/drawing/2014/main" id="{36F19AC2-29FF-4A1C-8D6B-A75E6FBC08B3}"/>
              </a:ext>
              <a:ext uri="{C183D7F6-B498-43B3-948B-1728B52AA6E4}">
                <adec:decorative xmlns:adec="http://schemas.microsoft.com/office/drawing/2017/decorative" val="1"/>
              </a:ext>
            </a:extLst>
          </p:cNvPr>
          <p:cNvCxnSpPr/>
          <p:nvPr/>
        </p:nvCxnSpPr>
        <p:spPr>
          <a:xfrm>
            <a:off x="3699416" y="1841004"/>
            <a:ext cx="0" cy="3897355"/>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4E51B0B-CF77-42F1-9F04-A50382734D22}"/>
              </a:ext>
              <a:ext uri="{C183D7F6-B498-43B3-948B-1728B52AA6E4}">
                <adec:decorative xmlns:adec="http://schemas.microsoft.com/office/drawing/2017/decorative" val="1"/>
              </a:ext>
            </a:extLst>
          </p:cNvPr>
          <p:cNvGrpSpPr>
            <a:grpSpLocks noChangeAspect="1"/>
          </p:cNvGrpSpPr>
          <p:nvPr/>
        </p:nvGrpSpPr>
        <p:grpSpPr>
          <a:xfrm>
            <a:off x="2284473" y="1734793"/>
            <a:ext cx="1235650" cy="1235650"/>
            <a:chOff x="5273675" y="2606675"/>
            <a:chExt cx="1644650" cy="1644650"/>
          </a:xfrm>
        </p:grpSpPr>
        <p:sp>
          <p:nvSpPr>
            <p:cNvPr id="41" name="AutoShape 3">
              <a:extLst>
                <a:ext uri="{FF2B5EF4-FFF2-40B4-BE49-F238E27FC236}">
                  <a16:creationId xmlns:a16="http://schemas.microsoft.com/office/drawing/2014/main" id="{E212FEC2-BDE2-404F-9FE1-B56C2D1EF017}"/>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2" name="Group 41">
              <a:extLst>
                <a:ext uri="{FF2B5EF4-FFF2-40B4-BE49-F238E27FC236}">
                  <a16:creationId xmlns:a16="http://schemas.microsoft.com/office/drawing/2014/main" id="{FF5D1500-6588-4042-8164-5F85FA91FC89}"/>
                </a:ext>
              </a:extLst>
            </p:cNvPr>
            <p:cNvGrpSpPr/>
            <p:nvPr/>
          </p:nvGrpSpPr>
          <p:grpSpPr>
            <a:xfrm>
              <a:off x="5443538" y="2962275"/>
              <a:ext cx="1304925" cy="930275"/>
              <a:chOff x="5443538" y="2962275"/>
              <a:chExt cx="1304925" cy="930275"/>
            </a:xfrm>
          </p:grpSpPr>
          <p:sp>
            <p:nvSpPr>
              <p:cNvPr id="43" name="Freeform 15">
                <a:extLst>
                  <a:ext uri="{FF2B5EF4-FFF2-40B4-BE49-F238E27FC236}">
                    <a16:creationId xmlns:a16="http://schemas.microsoft.com/office/drawing/2014/main" id="{3727D2B0-A394-4D77-9C85-27D8BEFA9125}"/>
                  </a:ext>
                </a:extLst>
              </p:cNvPr>
              <p:cNvSpPr>
                <a:spLocks/>
              </p:cNvSpPr>
              <p:nvPr/>
            </p:nvSpPr>
            <p:spPr bwMode="auto">
              <a:xfrm>
                <a:off x="5443538" y="2962275"/>
                <a:ext cx="1304925" cy="930275"/>
              </a:xfrm>
              <a:custGeom>
                <a:avLst/>
                <a:gdLst>
                  <a:gd name="connsiteX0" fmla="*/ 806015 w 1304925"/>
                  <a:gd name="connsiteY0" fmla="*/ 92633 h 930275"/>
                  <a:gd name="connsiteX1" fmla="*/ 945135 w 1304925"/>
                  <a:gd name="connsiteY1" fmla="*/ 125524 h 930275"/>
                  <a:gd name="connsiteX2" fmla="*/ 945848 w 1304925"/>
                  <a:gd name="connsiteY2" fmla="*/ 125524 h 930275"/>
                  <a:gd name="connsiteX3" fmla="*/ 946562 w 1304925"/>
                  <a:gd name="connsiteY3" fmla="*/ 125524 h 930275"/>
                  <a:gd name="connsiteX4" fmla="*/ 947989 w 1304925"/>
                  <a:gd name="connsiteY4" fmla="*/ 126239 h 930275"/>
                  <a:gd name="connsiteX5" fmla="*/ 949415 w 1304925"/>
                  <a:gd name="connsiteY5" fmla="*/ 126954 h 930275"/>
                  <a:gd name="connsiteX6" fmla="*/ 950129 w 1304925"/>
                  <a:gd name="connsiteY6" fmla="*/ 127669 h 930275"/>
                  <a:gd name="connsiteX7" fmla="*/ 950842 w 1304925"/>
                  <a:gd name="connsiteY7" fmla="*/ 127669 h 930275"/>
                  <a:gd name="connsiteX8" fmla="*/ 951556 w 1304925"/>
                  <a:gd name="connsiteY8" fmla="*/ 128384 h 930275"/>
                  <a:gd name="connsiteX9" fmla="*/ 952269 w 1304925"/>
                  <a:gd name="connsiteY9" fmla="*/ 129099 h 930275"/>
                  <a:gd name="connsiteX10" fmla="*/ 952983 w 1304925"/>
                  <a:gd name="connsiteY10" fmla="*/ 129099 h 930275"/>
                  <a:gd name="connsiteX11" fmla="*/ 952983 w 1304925"/>
                  <a:gd name="connsiteY11" fmla="*/ 129814 h 930275"/>
                  <a:gd name="connsiteX12" fmla="*/ 953696 w 1304925"/>
                  <a:gd name="connsiteY12" fmla="*/ 130529 h 930275"/>
                  <a:gd name="connsiteX13" fmla="*/ 954409 w 1304925"/>
                  <a:gd name="connsiteY13" fmla="*/ 131244 h 930275"/>
                  <a:gd name="connsiteX14" fmla="*/ 955123 w 1304925"/>
                  <a:gd name="connsiteY14" fmla="*/ 131959 h 930275"/>
                  <a:gd name="connsiteX15" fmla="*/ 955836 w 1304925"/>
                  <a:gd name="connsiteY15" fmla="*/ 133389 h 930275"/>
                  <a:gd name="connsiteX16" fmla="*/ 956550 w 1304925"/>
                  <a:gd name="connsiteY16" fmla="*/ 134819 h 930275"/>
                  <a:gd name="connsiteX17" fmla="*/ 956550 w 1304925"/>
                  <a:gd name="connsiteY17" fmla="*/ 135534 h 930275"/>
                  <a:gd name="connsiteX18" fmla="*/ 956550 w 1304925"/>
                  <a:gd name="connsiteY18" fmla="*/ 136249 h 930275"/>
                  <a:gd name="connsiteX19" fmla="*/ 957263 w 1304925"/>
                  <a:gd name="connsiteY19" fmla="*/ 136249 h 930275"/>
                  <a:gd name="connsiteX20" fmla="*/ 957263 w 1304925"/>
                  <a:gd name="connsiteY20" fmla="*/ 136965 h 930275"/>
                  <a:gd name="connsiteX21" fmla="*/ 957263 w 1304925"/>
                  <a:gd name="connsiteY21" fmla="*/ 137680 h 930275"/>
                  <a:gd name="connsiteX22" fmla="*/ 957263 w 1304925"/>
                  <a:gd name="connsiteY22" fmla="*/ 138395 h 930275"/>
                  <a:gd name="connsiteX23" fmla="*/ 957263 w 1304925"/>
                  <a:gd name="connsiteY23" fmla="*/ 139110 h 930275"/>
                  <a:gd name="connsiteX24" fmla="*/ 957263 w 1304925"/>
                  <a:gd name="connsiteY24" fmla="*/ 139825 h 930275"/>
                  <a:gd name="connsiteX25" fmla="*/ 957263 w 1304925"/>
                  <a:gd name="connsiteY25" fmla="*/ 140540 h 930275"/>
                  <a:gd name="connsiteX26" fmla="*/ 957263 w 1304925"/>
                  <a:gd name="connsiteY26" fmla="*/ 141255 h 930275"/>
                  <a:gd name="connsiteX27" fmla="*/ 957263 w 1304925"/>
                  <a:gd name="connsiteY27" fmla="*/ 141970 h 930275"/>
                  <a:gd name="connsiteX28" fmla="*/ 957263 w 1304925"/>
                  <a:gd name="connsiteY28" fmla="*/ 142685 h 930275"/>
                  <a:gd name="connsiteX29" fmla="*/ 957263 w 1304925"/>
                  <a:gd name="connsiteY29" fmla="*/ 143400 h 930275"/>
                  <a:gd name="connsiteX30" fmla="*/ 957263 w 1304925"/>
                  <a:gd name="connsiteY30" fmla="*/ 144115 h 930275"/>
                  <a:gd name="connsiteX31" fmla="*/ 957263 w 1304925"/>
                  <a:gd name="connsiteY31" fmla="*/ 144830 h 930275"/>
                  <a:gd name="connsiteX32" fmla="*/ 956550 w 1304925"/>
                  <a:gd name="connsiteY32" fmla="*/ 145545 h 930275"/>
                  <a:gd name="connsiteX33" fmla="*/ 956550 w 1304925"/>
                  <a:gd name="connsiteY33" fmla="*/ 146260 h 930275"/>
                  <a:gd name="connsiteX34" fmla="*/ 956550 w 1304925"/>
                  <a:gd name="connsiteY34" fmla="*/ 146975 h 930275"/>
                  <a:gd name="connsiteX35" fmla="*/ 955836 w 1304925"/>
                  <a:gd name="connsiteY35" fmla="*/ 146975 h 930275"/>
                  <a:gd name="connsiteX36" fmla="*/ 897335 w 1304925"/>
                  <a:gd name="connsiteY36" fmla="*/ 278539 h 930275"/>
                  <a:gd name="connsiteX37" fmla="*/ 883066 w 1304925"/>
                  <a:gd name="connsiteY37" fmla="*/ 287834 h 930275"/>
                  <a:gd name="connsiteX38" fmla="*/ 876645 w 1304925"/>
                  <a:gd name="connsiteY38" fmla="*/ 286404 h 930275"/>
                  <a:gd name="connsiteX39" fmla="*/ 868797 w 1304925"/>
                  <a:gd name="connsiteY39" fmla="*/ 265668 h 930275"/>
                  <a:gd name="connsiteX40" fmla="*/ 909463 w 1304925"/>
                  <a:gd name="connsiteY40" fmla="*/ 174146 h 930275"/>
                  <a:gd name="connsiteX41" fmla="*/ 199595 w 1304925"/>
                  <a:gd name="connsiteY41" fmla="*/ 528081 h 930275"/>
                  <a:gd name="connsiteX42" fmla="*/ 193175 w 1304925"/>
                  <a:gd name="connsiteY42" fmla="*/ 530226 h 930275"/>
                  <a:gd name="connsiteX43" fmla="*/ 178906 w 1304925"/>
                  <a:gd name="connsiteY43" fmla="*/ 520931 h 930275"/>
                  <a:gd name="connsiteX44" fmla="*/ 186040 w 1304925"/>
                  <a:gd name="connsiteY44" fmla="*/ 500195 h 930275"/>
                  <a:gd name="connsiteX45" fmla="*/ 895908 w 1304925"/>
                  <a:gd name="connsiteY45" fmla="*/ 146260 h 930275"/>
                  <a:gd name="connsiteX46" fmla="*/ 798881 w 1304925"/>
                  <a:gd name="connsiteY46" fmla="*/ 123379 h 930275"/>
                  <a:gd name="connsiteX47" fmla="*/ 787466 w 1304925"/>
                  <a:gd name="connsiteY47" fmla="*/ 104789 h 930275"/>
                  <a:gd name="connsiteX48" fmla="*/ 806015 w 1304925"/>
                  <a:gd name="connsiteY48" fmla="*/ 92633 h 930275"/>
                  <a:gd name="connsiteX49" fmla="*/ 31750 w 1304925"/>
                  <a:gd name="connsiteY49" fmla="*/ 31750 h 930275"/>
                  <a:gd name="connsiteX50" fmla="*/ 31750 w 1304925"/>
                  <a:gd name="connsiteY50" fmla="*/ 900113 h 930275"/>
                  <a:gd name="connsiteX51" fmla="*/ 1273175 w 1304925"/>
                  <a:gd name="connsiteY51" fmla="*/ 900113 h 930275"/>
                  <a:gd name="connsiteX52" fmla="*/ 1273175 w 1304925"/>
                  <a:gd name="connsiteY52" fmla="*/ 31750 h 930275"/>
                  <a:gd name="connsiteX53" fmla="*/ 31750 w 1304925"/>
                  <a:gd name="connsiteY53" fmla="*/ 31750 h 930275"/>
                  <a:gd name="connsiteX54" fmla="*/ 15722 w 1304925"/>
                  <a:gd name="connsiteY54" fmla="*/ 0 h 930275"/>
                  <a:gd name="connsiteX55" fmla="*/ 1289203 w 1304925"/>
                  <a:gd name="connsiteY55" fmla="*/ 0 h 930275"/>
                  <a:gd name="connsiteX56" fmla="*/ 1304925 w 1304925"/>
                  <a:gd name="connsiteY56" fmla="*/ 15695 h 930275"/>
                  <a:gd name="connsiteX57" fmla="*/ 1304925 w 1304925"/>
                  <a:gd name="connsiteY57" fmla="*/ 914580 h 930275"/>
                  <a:gd name="connsiteX58" fmla="*/ 1289203 w 1304925"/>
                  <a:gd name="connsiteY58" fmla="*/ 930275 h 930275"/>
                  <a:gd name="connsiteX59" fmla="*/ 15722 w 1304925"/>
                  <a:gd name="connsiteY59" fmla="*/ 930275 h 930275"/>
                  <a:gd name="connsiteX60" fmla="*/ 0 w 1304925"/>
                  <a:gd name="connsiteY60" fmla="*/ 914580 h 930275"/>
                  <a:gd name="connsiteX61" fmla="*/ 0 w 1304925"/>
                  <a:gd name="connsiteY61" fmla="*/ 15695 h 930275"/>
                  <a:gd name="connsiteX62" fmla="*/ 15722 w 1304925"/>
                  <a:gd name="connsiteY62"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4925" h="930275">
                    <a:moveTo>
                      <a:pt x="806015" y="92633"/>
                    </a:moveTo>
                    <a:cubicBezTo>
                      <a:pt x="806015" y="92633"/>
                      <a:pt x="806015" y="92633"/>
                      <a:pt x="945135" y="125524"/>
                    </a:cubicBezTo>
                    <a:cubicBezTo>
                      <a:pt x="945135" y="125524"/>
                      <a:pt x="945135" y="125524"/>
                      <a:pt x="945848" y="125524"/>
                    </a:cubicBezTo>
                    <a:cubicBezTo>
                      <a:pt x="945848" y="125524"/>
                      <a:pt x="945848" y="125524"/>
                      <a:pt x="946562" y="125524"/>
                    </a:cubicBezTo>
                    <a:cubicBezTo>
                      <a:pt x="947275" y="125524"/>
                      <a:pt x="947275" y="126239"/>
                      <a:pt x="947989" y="126239"/>
                    </a:cubicBezTo>
                    <a:cubicBezTo>
                      <a:pt x="948702" y="126239"/>
                      <a:pt x="948702" y="126954"/>
                      <a:pt x="949415" y="126954"/>
                    </a:cubicBezTo>
                    <a:cubicBezTo>
                      <a:pt x="950129" y="126954"/>
                      <a:pt x="950129" y="127669"/>
                      <a:pt x="950129" y="127669"/>
                    </a:cubicBezTo>
                    <a:cubicBezTo>
                      <a:pt x="950842" y="127669"/>
                      <a:pt x="950842" y="127669"/>
                      <a:pt x="950842" y="127669"/>
                    </a:cubicBezTo>
                    <a:cubicBezTo>
                      <a:pt x="950842" y="128384"/>
                      <a:pt x="951556" y="128384"/>
                      <a:pt x="951556" y="128384"/>
                    </a:cubicBezTo>
                    <a:cubicBezTo>
                      <a:pt x="951556" y="128384"/>
                      <a:pt x="952269" y="128384"/>
                      <a:pt x="952269" y="129099"/>
                    </a:cubicBezTo>
                    <a:cubicBezTo>
                      <a:pt x="952269" y="129099"/>
                      <a:pt x="952269" y="129099"/>
                      <a:pt x="952983" y="129099"/>
                    </a:cubicBezTo>
                    <a:cubicBezTo>
                      <a:pt x="952983" y="129814"/>
                      <a:pt x="952983" y="129814"/>
                      <a:pt x="952983" y="129814"/>
                    </a:cubicBezTo>
                    <a:cubicBezTo>
                      <a:pt x="953696" y="130529"/>
                      <a:pt x="953696" y="130529"/>
                      <a:pt x="953696" y="130529"/>
                    </a:cubicBezTo>
                    <a:cubicBezTo>
                      <a:pt x="953696" y="130529"/>
                      <a:pt x="953696" y="130529"/>
                      <a:pt x="954409" y="131244"/>
                    </a:cubicBezTo>
                    <a:cubicBezTo>
                      <a:pt x="954409" y="131959"/>
                      <a:pt x="954409" y="131959"/>
                      <a:pt x="955123" y="131959"/>
                    </a:cubicBezTo>
                    <a:cubicBezTo>
                      <a:pt x="955123" y="132674"/>
                      <a:pt x="955123" y="132674"/>
                      <a:pt x="955836" y="133389"/>
                    </a:cubicBezTo>
                    <a:cubicBezTo>
                      <a:pt x="955836" y="134104"/>
                      <a:pt x="956550" y="134819"/>
                      <a:pt x="956550" y="134819"/>
                    </a:cubicBezTo>
                    <a:cubicBezTo>
                      <a:pt x="956550" y="135534"/>
                      <a:pt x="956550" y="135534"/>
                      <a:pt x="956550" y="135534"/>
                    </a:cubicBezTo>
                    <a:cubicBezTo>
                      <a:pt x="956550" y="135534"/>
                      <a:pt x="956550" y="135534"/>
                      <a:pt x="956550" y="136249"/>
                    </a:cubicBezTo>
                    <a:cubicBezTo>
                      <a:pt x="956550" y="136249"/>
                      <a:pt x="956550" y="136249"/>
                      <a:pt x="957263" y="136249"/>
                    </a:cubicBezTo>
                    <a:cubicBezTo>
                      <a:pt x="957263" y="136965"/>
                      <a:pt x="957263" y="136965"/>
                      <a:pt x="957263" y="136965"/>
                    </a:cubicBezTo>
                    <a:cubicBezTo>
                      <a:pt x="957263" y="136965"/>
                      <a:pt x="957263" y="136965"/>
                      <a:pt x="957263" y="137680"/>
                    </a:cubicBezTo>
                    <a:cubicBezTo>
                      <a:pt x="957263" y="137680"/>
                      <a:pt x="957263" y="137680"/>
                      <a:pt x="957263" y="138395"/>
                    </a:cubicBezTo>
                    <a:cubicBezTo>
                      <a:pt x="957263" y="138395"/>
                      <a:pt x="957263" y="138395"/>
                      <a:pt x="957263" y="139110"/>
                    </a:cubicBezTo>
                    <a:cubicBezTo>
                      <a:pt x="957263" y="139110"/>
                      <a:pt x="957263" y="139110"/>
                      <a:pt x="957263" y="139825"/>
                    </a:cubicBezTo>
                    <a:cubicBezTo>
                      <a:pt x="957263" y="139825"/>
                      <a:pt x="957263" y="139825"/>
                      <a:pt x="957263" y="140540"/>
                    </a:cubicBezTo>
                    <a:cubicBezTo>
                      <a:pt x="957263" y="140540"/>
                      <a:pt x="957263" y="140540"/>
                      <a:pt x="957263" y="141255"/>
                    </a:cubicBezTo>
                    <a:cubicBezTo>
                      <a:pt x="957263" y="141255"/>
                      <a:pt x="957263" y="141255"/>
                      <a:pt x="957263" y="141970"/>
                    </a:cubicBezTo>
                    <a:cubicBezTo>
                      <a:pt x="957263" y="141970"/>
                      <a:pt x="957263" y="141970"/>
                      <a:pt x="957263" y="142685"/>
                    </a:cubicBezTo>
                    <a:cubicBezTo>
                      <a:pt x="957263" y="142685"/>
                      <a:pt x="957263" y="142685"/>
                      <a:pt x="957263" y="143400"/>
                    </a:cubicBezTo>
                    <a:cubicBezTo>
                      <a:pt x="957263" y="143400"/>
                      <a:pt x="957263" y="143400"/>
                      <a:pt x="957263" y="144115"/>
                    </a:cubicBezTo>
                    <a:cubicBezTo>
                      <a:pt x="957263" y="144115"/>
                      <a:pt x="957263" y="144115"/>
                      <a:pt x="957263" y="144830"/>
                    </a:cubicBezTo>
                    <a:cubicBezTo>
                      <a:pt x="956550" y="144830"/>
                      <a:pt x="956550" y="145545"/>
                      <a:pt x="956550" y="145545"/>
                    </a:cubicBezTo>
                    <a:cubicBezTo>
                      <a:pt x="956550" y="146260"/>
                      <a:pt x="956550" y="146260"/>
                      <a:pt x="956550" y="146260"/>
                    </a:cubicBezTo>
                    <a:cubicBezTo>
                      <a:pt x="956550" y="146975"/>
                      <a:pt x="956550" y="146975"/>
                      <a:pt x="956550" y="146975"/>
                    </a:cubicBezTo>
                    <a:cubicBezTo>
                      <a:pt x="956550" y="146975"/>
                      <a:pt x="956550" y="146975"/>
                      <a:pt x="955836" y="146975"/>
                    </a:cubicBezTo>
                    <a:cubicBezTo>
                      <a:pt x="955836" y="146975"/>
                      <a:pt x="955836" y="146975"/>
                      <a:pt x="897335" y="278539"/>
                    </a:cubicBezTo>
                    <a:cubicBezTo>
                      <a:pt x="895194" y="284259"/>
                      <a:pt x="889487" y="287834"/>
                      <a:pt x="883066" y="287834"/>
                    </a:cubicBezTo>
                    <a:cubicBezTo>
                      <a:pt x="880926" y="287834"/>
                      <a:pt x="878785" y="287119"/>
                      <a:pt x="876645" y="286404"/>
                    </a:cubicBezTo>
                    <a:cubicBezTo>
                      <a:pt x="868797" y="282829"/>
                      <a:pt x="865230" y="273534"/>
                      <a:pt x="868797" y="265668"/>
                    </a:cubicBezTo>
                    <a:cubicBezTo>
                      <a:pt x="868797" y="265668"/>
                      <a:pt x="868797" y="265668"/>
                      <a:pt x="909463" y="174146"/>
                    </a:cubicBezTo>
                    <a:cubicBezTo>
                      <a:pt x="909463" y="174146"/>
                      <a:pt x="909463" y="174146"/>
                      <a:pt x="199595" y="528081"/>
                    </a:cubicBezTo>
                    <a:cubicBezTo>
                      <a:pt x="197455" y="529511"/>
                      <a:pt x="195315" y="530226"/>
                      <a:pt x="193175" y="530226"/>
                    </a:cubicBezTo>
                    <a:cubicBezTo>
                      <a:pt x="186754" y="530226"/>
                      <a:pt x="181760" y="526651"/>
                      <a:pt x="178906" y="520931"/>
                    </a:cubicBezTo>
                    <a:cubicBezTo>
                      <a:pt x="174625" y="513066"/>
                      <a:pt x="178192" y="503770"/>
                      <a:pt x="186040" y="500195"/>
                    </a:cubicBezTo>
                    <a:cubicBezTo>
                      <a:pt x="186040" y="500195"/>
                      <a:pt x="186040" y="500195"/>
                      <a:pt x="895908" y="146260"/>
                    </a:cubicBezTo>
                    <a:cubicBezTo>
                      <a:pt x="895908" y="146260"/>
                      <a:pt x="895908" y="146260"/>
                      <a:pt x="798881" y="123379"/>
                    </a:cubicBezTo>
                    <a:cubicBezTo>
                      <a:pt x="791033" y="121234"/>
                      <a:pt x="785325" y="112654"/>
                      <a:pt x="787466" y="104789"/>
                    </a:cubicBezTo>
                    <a:cubicBezTo>
                      <a:pt x="789606" y="96208"/>
                      <a:pt x="798167" y="90488"/>
                      <a:pt x="806015" y="92633"/>
                    </a:cubicBezTo>
                    <a:close/>
                    <a:moveTo>
                      <a:pt x="31750" y="31750"/>
                    </a:moveTo>
                    <a:cubicBezTo>
                      <a:pt x="31750" y="900113"/>
                      <a:pt x="31750" y="900113"/>
                      <a:pt x="31750" y="900113"/>
                    </a:cubicBezTo>
                    <a:cubicBezTo>
                      <a:pt x="1273175" y="900113"/>
                      <a:pt x="1273175" y="900113"/>
                      <a:pt x="1273175" y="900113"/>
                    </a:cubicBezTo>
                    <a:cubicBezTo>
                      <a:pt x="1273175" y="31750"/>
                      <a:pt x="1273175" y="31750"/>
                      <a:pt x="1273175" y="31750"/>
                    </a:cubicBezTo>
                    <a:cubicBezTo>
                      <a:pt x="31750" y="31750"/>
                      <a:pt x="31750" y="31750"/>
                      <a:pt x="31750" y="31750"/>
                    </a:cubicBezTo>
                    <a:close/>
                    <a:moveTo>
                      <a:pt x="15722" y="0"/>
                    </a:moveTo>
                    <a:cubicBezTo>
                      <a:pt x="15722" y="0"/>
                      <a:pt x="15722" y="0"/>
                      <a:pt x="1289203" y="0"/>
                    </a:cubicBezTo>
                    <a:cubicBezTo>
                      <a:pt x="1297779" y="0"/>
                      <a:pt x="1304925" y="6421"/>
                      <a:pt x="1304925" y="15695"/>
                    </a:cubicBezTo>
                    <a:cubicBezTo>
                      <a:pt x="1304925" y="15695"/>
                      <a:pt x="1304925" y="15695"/>
                      <a:pt x="1304925" y="914580"/>
                    </a:cubicBezTo>
                    <a:cubicBezTo>
                      <a:pt x="1304925" y="923855"/>
                      <a:pt x="1297779" y="930275"/>
                      <a:pt x="1289203" y="930275"/>
                    </a:cubicBezTo>
                    <a:cubicBezTo>
                      <a:pt x="1289203" y="930275"/>
                      <a:pt x="1289203" y="930275"/>
                      <a:pt x="15722" y="930275"/>
                    </a:cubicBezTo>
                    <a:cubicBezTo>
                      <a:pt x="7147" y="930275"/>
                      <a:pt x="0" y="923855"/>
                      <a:pt x="0" y="914580"/>
                    </a:cubicBezTo>
                    <a:cubicBezTo>
                      <a:pt x="0" y="914580"/>
                      <a:pt x="0" y="914580"/>
                      <a:pt x="0" y="15695"/>
                    </a:cubicBezTo>
                    <a:cubicBezTo>
                      <a:pt x="0" y="6421"/>
                      <a:pt x="7147" y="0"/>
                      <a:pt x="157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4" name="Freeform 16">
                <a:extLst>
                  <a:ext uri="{FF2B5EF4-FFF2-40B4-BE49-F238E27FC236}">
                    <a16:creationId xmlns:a16="http://schemas.microsoft.com/office/drawing/2014/main" id="{DE937CB9-F3BC-4DB6-9FB9-BA946B4334E4}"/>
                  </a:ext>
                </a:extLst>
              </p:cNvPr>
              <p:cNvSpPr>
                <a:spLocks/>
              </p:cNvSpPr>
              <p:nvPr/>
            </p:nvSpPr>
            <p:spPr bwMode="auto">
              <a:xfrm>
                <a:off x="5508625" y="3178175"/>
                <a:ext cx="1174751" cy="654051"/>
              </a:xfrm>
              <a:custGeom>
                <a:avLst/>
                <a:gdLst>
                  <a:gd name="connsiteX0" fmla="*/ 14944 w 1174751"/>
                  <a:gd name="connsiteY0" fmla="*/ 555625 h 654051"/>
                  <a:gd name="connsiteX1" fmla="*/ 252632 w 1174751"/>
                  <a:gd name="connsiteY1" fmla="*/ 555625 h 654051"/>
                  <a:gd name="connsiteX2" fmla="*/ 268288 w 1174751"/>
                  <a:gd name="connsiteY2" fmla="*/ 571316 h 654051"/>
                  <a:gd name="connsiteX3" fmla="*/ 268288 w 1174751"/>
                  <a:gd name="connsiteY3" fmla="*/ 638359 h 654051"/>
                  <a:gd name="connsiteX4" fmla="*/ 252632 w 1174751"/>
                  <a:gd name="connsiteY4" fmla="*/ 654050 h 654051"/>
                  <a:gd name="connsiteX5" fmla="*/ 14944 w 1174751"/>
                  <a:gd name="connsiteY5" fmla="*/ 654050 h 654051"/>
                  <a:gd name="connsiteX6" fmla="*/ 0 w 1174751"/>
                  <a:gd name="connsiteY6" fmla="*/ 638359 h 654051"/>
                  <a:gd name="connsiteX7" fmla="*/ 0 w 1174751"/>
                  <a:gd name="connsiteY7" fmla="*/ 571316 h 654051"/>
                  <a:gd name="connsiteX8" fmla="*/ 14944 w 1174751"/>
                  <a:gd name="connsiteY8" fmla="*/ 555625 h 654051"/>
                  <a:gd name="connsiteX9" fmla="*/ 317332 w 1174751"/>
                  <a:gd name="connsiteY9" fmla="*/ 373063 h 654051"/>
                  <a:gd name="connsiteX10" fmla="*/ 555793 w 1174751"/>
                  <a:gd name="connsiteY10" fmla="*/ 373063 h 654051"/>
                  <a:gd name="connsiteX11" fmla="*/ 571500 w 1174751"/>
                  <a:gd name="connsiteY11" fmla="*/ 389550 h 654051"/>
                  <a:gd name="connsiteX12" fmla="*/ 571500 w 1174751"/>
                  <a:gd name="connsiteY12" fmla="*/ 638281 h 654051"/>
                  <a:gd name="connsiteX13" fmla="*/ 555793 w 1174751"/>
                  <a:gd name="connsiteY13" fmla="*/ 654051 h 654051"/>
                  <a:gd name="connsiteX14" fmla="*/ 317332 w 1174751"/>
                  <a:gd name="connsiteY14" fmla="*/ 654051 h 654051"/>
                  <a:gd name="connsiteX15" fmla="*/ 301625 w 1174751"/>
                  <a:gd name="connsiteY15" fmla="*/ 638281 h 654051"/>
                  <a:gd name="connsiteX16" fmla="*/ 301625 w 1174751"/>
                  <a:gd name="connsiteY16" fmla="*/ 389550 h 654051"/>
                  <a:gd name="connsiteX17" fmla="*/ 317332 w 1174751"/>
                  <a:gd name="connsiteY17" fmla="*/ 373063 h 654051"/>
                  <a:gd name="connsiteX18" fmla="*/ 618957 w 1174751"/>
                  <a:gd name="connsiteY18" fmla="*/ 182563 h 654051"/>
                  <a:gd name="connsiteX19" fmla="*/ 857418 w 1174751"/>
                  <a:gd name="connsiteY19" fmla="*/ 182563 h 654051"/>
                  <a:gd name="connsiteX20" fmla="*/ 873125 w 1174751"/>
                  <a:gd name="connsiteY20" fmla="*/ 198303 h 654051"/>
                  <a:gd name="connsiteX21" fmla="*/ 873125 w 1174751"/>
                  <a:gd name="connsiteY21" fmla="*/ 638311 h 654051"/>
                  <a:gd name="connsiteX22" fmla="*/ 857418 w 1174751"/>
                  <a:gd name="connsiteY22" fmla="*/ 654051 h 654051"/>
                  <a:gd name="connsiteX23" fmla="*/ 618957 w 1174751"/>
                  <a:gd name="connsiteY23" fmla="*/ 654051 h 654051"/>
                  <a:gd name="connsiteX24" fmla="*/ 603250 w 1174751"/>
                  <a:gd name="connsiteY24" fmla="*/ 638311 h 654051"/>
                  <a:gd name="connsiteX25" fmla="*/ 603250 w 1174751"/>
                  <a:gd name="connsiteY25" fmla="*/ 198303 h 654051"/>
                  <a:gd name="connsiteX26" fmla="*/ 618957 w 1174751"/>
                  <a:gd name="connsiteY26" fmla="*/ 182563 h 654051"/>
                  <a:gd name="connsiteX27" fmla="*/ 922203 w 1174751"/>
                  <a:gd name="connsiteY27" fmla="*/ 0 h 654051"/>
                  <a:gd name="connsiteX28" fmla="*/ 1159727 w 1174751"/>
                  <a:gd name="connsiteY28" fmla="*/ 0 h 654051"/>
                  <a:gd name="connsiteX29" fmla="*/ 1174751 w 1174751"/>
                  <a:gd name="connsiteY29" fmla="*/ 15726 h 654051"/>
                  <a:gd name="connsiteX30" fmla="*/ 1174751 w 1174751"/>
                  <a:gd name="connsiteY30" fmla="*/ 638324 h 654051"/>
                  <a:gd name="connsiteX31" fmla="*/ 1159727 w 1174751"/>
                  <a:gd name="connsiteY31" fmla="*/ 654050 h 654051"/>
                  <a:gd name="connsiteX32" fmla="*/ 922203 w 1174751"/>
                  <a:gd name="connsiteY32" fmla="*/ 654050 h 654051"/>
                  <a:gd name="connsiteX33" fmla="*/ 906463 w 1174751"/>
                  <a:gd name="connsiteY33" fmla="*/ 638324 h 654051"/>
                  <a:gd name="connsiteX34" fmla="*/ 906463 w 1174751"/>
                  <a:gd name="connsiteY34" fmla="*/ 15726 h 654051"/>
                  <a:gd name="connsiteX35" fmla="*/ 922203 w 1174751"/>
                  <a:gd name="connsiteY35" fmla="*/ 0 h 65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4751" h="654051">
                    <a:moveTo>
                      <a:pt x="14944" y="555625"/>
                    </a:moveTo>
                    <a:cubicBezTo>
                      <a:pt x="14944" y="555625"/>
                      <a:pt x="14944" y="555625"/>
                      <a:pt x="252632" y="555625"/>
                    </a:cubicBezTo>
                    <a:cubicBezTo>
                      <a:pt x="261171" y="555625"/>
                      <a:pt x="268288" y="562757"/>
                      <a:pt x="268288" y="571316"/>
                    </a:cubicBezTo>
                    <a:cubicBezTo>
                      <a:pt x="268288" y="571316"/>
                      <a:pt x="268288" y="571316"/>
                      <a:pt x="268288" y="638359"/>
                    </a:cubicBezTo>
                    <a:cubicBezTo>
                      <a:pt x="268288" y="647631"/>
                      <a:pt x="261171" y="654050"/>
                      <a:pt x="252632" y="654050"/>
                    </a:cubicBezTo>
                    <a:cubicBezTo>
                      <a:pt x="252632" y="654050"/>
                      <a:pt x="252632" y="654050"/>
                      <a:pt x="14944" y="654050"/>
                    </a:cubicBezTo>
                    <a:cubicBezTo>
                      <a:pt x="7116" y="654050"/>
                      <a:pt x="0" y="647631"/>
                      <a:pt x="0" y="638359"/>
                    </a:cubicBezTo>
                    <a:cubicBezTo>
                      <a:pt x="0" y="638359"/>
                      <a:pt x="0" y="638359"/>
                      <a:pt x="0" y="571316"/>
                    </a:cubicBezTo>
                    <a:cubicBezTo>
                      <a:pt x="0" y="562757"/>
                      <a:pt x="7116" y="555625"/>
                      <a:pt x="14944" y="555625"/>
                    </a:cubicBezTo>
                    <a:close/>
                    <a:moveTo>
                      <a:pt x="317332" y="373063"/>
                    </a:moveTo>
                    <a:cubicBezTo>
                      <a:pt x="317332" y="373063"/>
                      <a:pt x="317332" y="373063"/>
                      <a:pt x="555793" y="373063"/>
                    </a:cubicBezTo>
                    <a:cubicBezTo>
                      <a:pt x="564360" y="373063"/>
                      <a:pt x="571500" y="379514"/>
                      <a:pt x="571500" y="389550"/>
                    </a:cubicBezTo>
                    <a:cubicBezTo>
                      <a:pt x="571500" y="389550"/>
                      <a:pt x="571500" y="389550"/>
                      <a:pt x="571500" y="638281"/>
                    </a:cubicBezTo>
                    <a:cubicBezTo>
                      <a:pt x="571500" y="647600"/>
                      <a:pt x="564360" y="654051"/>
                      <a:pt x="555793" y="654051"/>
                    </a:cubicBezTo>
                    <a:cubicBezTo>
                      <a:pt x="555793" y="654051"/>
                      <a:pt x="555793" y="654051"/>
                      <a:pt x="317332" y="654051"/>
                    </a:cubicBezTo>
                    <a:cubicBezTo>
                      <a:pt x="308050" y="654051"/>
                      <a:pt x="301625" y="647600"/>
                      <a:pt x="301625" y="638281"/>
                    </a:cubicBezTo>
                    <a:cubicBezTo>
                      <a:pt x="301625" y="638281"/>
                      <a:pt x="301625" y="638281"/>
                      <a:pt x="301625" y="389550"/>
                    </a:cubicBezTo>
                    <a:cubicBezTo>
                      <a:pt x="301625" y="379514"/>
                      <a:pt x="308050" y="373063"/>
                      <a:pt x="317332" y="373063"/>
                    </a:cubicBezTo>
                    <a:close/>
                    <a:moveTo>
                      <a:pt x="618957" y="182563"/>
                    </a:moveTo>
                    <a:cubicBezTo>
                      <a:pt x="618957" y="182563"/>
                      <a:pt x="618957" y="182563"/>
                      <a:pt x="857418" y="182563"/>
                    </a:cubicBezTo>
                    <a:cubicBezTo>
                      <a:pt x="866699" y="182563"/>
                      <a:pt x="873125" y="189718"/>
                      <a:pt x="873125" y="198303"/>
                    </a:cubicBezTo>
                    <a:cubicBezTo>
                      <a:pt x="873125" y="198303"/>
                      <a:pt x="873125" y="198303"/>
                      <a:pt x="873125" y="638311"/>
                    </a:cubicBezTo>
                    <a:cubicBezTo>
                      <a:pt x="873125" y="647612"/>
                      <a:pt x="866699" y="654051"/>
                      <a:pt x="857418" y="654051"/>
                    </a:cubicBezTo>
                    <a:cubicBezTo>
                      <a:pt x="857418" y="654051"/>
                      <a:pt x="857418" y="654051"/>
                      <a:pt x="618957" y="654051"/>
                    </a:cubicBezTo>
                    <a:cubicBezTo>
                      <a:pt x="610389" y="654051"/>
                      <a:pt x="603250" y="647612"/>
                      <a:pt x="603250" y="638311"/>
                    </a:cubicBezTo>
                    <a:cubicBezTo>
                      <a:pt x="603250" y="638311"/>
                      <a:pt x="603250" y="638311"/>
                      <a:pt x="603250" y="198303"/>
                    </a:cubicBezTo>
                    <a:cubicBezTo>
                      <a:pt x="603250" y="189718"/>
                      <a:pt x="610389" y="182563"/>
                      <a:pt x="618957" y="182563"/>
                    </a:cubicBezTo>
                    <a:close/>
                    <a:moveTo>
                      <a:pt x="922203" y="0"/>
                    </a:moveTo>
                    <a:cubicBezTo>
                      <a:pt x="922203" y="0"/>
                      <a:pt x="922203" y="0"/>
                      <a:pt x="1159727" y="0"/>
                    </a:cubicBezTo>
                    <a:cubicBezTo>
                      <a:pt x="1168312" y="0"/>
                      <a:pt x="1174751" y="7148"/>
                      <a:pt x="1174751" y="15726"/>
                    </a:cubicBezTo>
                    <a:cubicBezTo>
                      <a:pt x="1174751" y="15726"/>
                      <a:pt x="1174751" y="15726"/>
                      <a:pt x="1174751" y="638324"/>
                    </a:cubicBezTo>
                    <a:cubicBezTo>
                      <a:pt x="1174751" y="647617"/>
                      <a:pt x="1168312" y="654050"/>
                      <a:pt x="1159727" y="654050"/>
                    </a:cubicBezTo>
                    <a:cubicBezTo>
                      <a:pt x="1159727" y="654050"/>
                      <a:pt x="1159727" y="654050"/>
                      <a:pt x="922203" y="654050"/>
                    </a:cubicBezTo>
                    <a:cubicBezTo>
                      <a:pt x="912902" y="654050"/>
                      <a:pt x="906463" y="647617"/>
                      <a:pt x="906463" y="638324"/>
                    </a:cubicBezTo>
                    <a:cubicBezTo>
                      <a:pt x="906463" y="638324"/>
                      <a:pt x="906463" y="638324"/>
                      <a:pt x="906463" y="15726"/>
                    </a:cubicBezTo>
                    <a:cubicBezTo>
                      <a:pt x="906463" y="7148"/>
                      <a:pt x="912902" y="0"/>
                      <a:pt x="92220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24" name="Oval 20">
            <a:extLst>
              <a:ext uri="{FF2B5EF4-FFF2-40B4-BE49-F238E27FC236}">
                <a16:creationId xmlns:a16="http://schemas.microsoft.com/office/drawing/2014/main" id="{601C4D44-626D-42DD-AF81-31A274582363}"/>
              </a:ext>
              <a:ext uri="{C183D7F6-B498-43B3-948B-1728B52AA6E4}">
                <adec:decorative xmlns:adec="http://schemas.microsoft.com/office/drawing/2017/decorative" val="1"/>
              </a:ext>
            </a:extLst>
          </p:cNvPr>
          <p:cNvSpPr>
            <a:spLocks noChangeAspect="1" noChangeArrowheads="1"/>
          </p:cNvSpPr>
          <p:nvPr/>
        </p:nvSpPr>
        <p:spPr bwMode="auto">
          <a:xfrm>
            <a:off x="3996056" y="5017433"/>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5</a:t>
            </a:r>
          </a:p>
        </p:txBody>
      </p:sp>
      <p:sp>
        <p:nvSpPr>
          <p:cNvPr id="21" name="NavigationTriangle">
            <a:extLst>
              <a:ext uri="{FF2B5EF4-FFF2-40B4-BE49-F238E27FC236}">
                <a16:creationId xmlns:a16="http://schemas.microsoft.com/office/drawing/2014/main" id="{D64626DD-B4E1-4B51-A22D-DBDE689B32A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2" name="NavigationIcon">
            <a:extLst>
              <a:ext uri="{FF2B5EF4-FFF2-40B4-BE49-F238E27FC236}">
                <a16:creationId xmlns:a16="http://schemas.microsoft.com/office/drawing/2014/main" id="{A00055BC-609A-4E14-8F30-1C8569EB8DFC}"/>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3858504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8F9A691-37DA-4541-9828-34C3B1C3982B}"/>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61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8F9A691-37DA-4541-9828-34C3B1C3982B}"/>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CAE79F-39A1-4B13-A3F0-04D22B806A3A}"/>
              </a:ext>
            </a:extLst>
          </p:cNvPr>
          <p:cNvSpPr>
            <a:spLocks noGrp="1"/>
          </p:cNvSpPr>
          <p:nvPr>
            <p:ph type="title"/>
          </p:nvPr>
        </p:nvSpPr>
        <p:spPr>
          <a:xfrm>
            <a:off x="630000" y="622800"/>
            <a:ext cx="11200050" cy="664797"/>
          </a:xfrm>
        </p:spPr>
        <p:txBody>
          <a:bodyPr vert="horz"/>
          <a:lstStyle/>
          <a:p>
            <a:r>
              <a:rPr lang="en-US" dirty="0">
                <a:latin typeface="+mj-lt"/>
                <a:sym typeface="Georgia" panose="02040502050405020303" pitchFamily="18" charset="0"/>
              </a:rPr>
              <a:t>Regression suggests choice of assessor can have a substantial impact on whether an individual receives a DES program recommendation </a:t>
            </a:r>
            <a:r>
              <a:rPr lang="en-US" dirty="0">
                <a:latin typeface="+mj-lt"/>
              </a:rPr>
              <a:t>or a low work capacity</a:t>
            </a:r>
            <a:endParaRPr lang="en-US" dirty="0">
              <a:latin typeface="+mj-lt"/>
              <a:sym typeface="Georgia" panose="02040502050405020303" pitchFamily="18" charset="0"/>
            </a:endParaRPr>
          </a:p>
        </p:txBody>
      </p:sp>
      <p:sp>
        <p:nvSpPr>
          <p:cNvPr id="6" name="Rectangle 5">
            <a:extLst>
              <a:ext uri="{FF2B5EF4-FFF2-40B4-BE49-F238E27FC236}">
                <a16:creationId xmlns:a16="http://schemas.microsoft.com/office/drawing/2014/main" id="{F03B40BD-41C0-4F2C-A9B9-7B7C0DEFF046}"/>
              </a:ext>
            </a:extLst>
          </p:cNvPr>
          <p:cNvSpPr/>
          <p:nvPr/>
        </p:nvSpPr>
        <p:spPr>
          <a:xfrm>
            <a:off x="630000" y="1646238"/>
            <a:ext cx="5354128" cy="430887"/>
          </a:xfrm>
          <a:prstGeom prst="rect">
            <a:avLst/>
          </a:prstGeom>
        </p:spPr>
        <p:txBody>
          <a:bodyPr wrap="square" lIns="0" tIns="0" rIns="0" bIns="0">
            <a:spAutoFit/>
          </a:bodyPr>
          <a:lstStyle/>
          <a:p>
            <a:r>
              <a:rPr lang="en-US" sz="1400" dirty="0">
                <a:solidFill>
                  <a:srgbClr val="275D38"/>
                </a:solidFill>
                <a:sym typeface="Georgia" panose="02040502050405020303" pitchFamily="18" charset="0"/>
              </a:rPr>
              <a:t>Choice of assessor can substantially impact probability of a DES recommendation, even after controlling for other variables06</a:t>
            </a:r>
          </a:p>
        </p:txBody>
      </p:sp>
      <p:sp>
        <p:nvSpPr>
          <p:cNvPr id="113" name="TextBox 112">
            <a:extLst>
              <a:ext uri="{FF2B5EF4-FFF2-40B4-BE49-F238E27FC236}">
                <a16:creationId xmlns:a16="http://schemas.microsoft.com/office/drawing/2014/main" id="{C6C6240D-29DD-4F4A-A1F1-138D3A46C694}"/>
              </a:ext>
            </a:extLst>
          </p:cNvPr>
          <p:cNvSpPr txBox="1"/>
          <p:nvPr/>
        </p:nvSpPr>
        <p:spPr>
          <a:xfrm>
            <a:off x="630000" y="2224088"/>
            <a:ext cx="5884571" cy="187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200" dirty="0">
                <a:solidFill>
                  <a:srgbClr val="000000"/>
                </a:solidFill>
                <a:sym typeface="Georgia" panose="02040502050405020303" pitchFamily="18" charset="0"/>
              </a:rPr>
              <a:t>Distribution of tendency to provide a DES program recommendations</a:t>
            </a:r>
          </a:p>
        </p:txBody>
      </p:sp>
      <p:pic>
        <p:nvPicPr>
          <p:cNvPr id="7" name="Picture 6" descr="Column chart denotes the distribution of the likelihood of recommending D-E-S across different assessors. It appears that the choice of assessor can substantially impact the probability of a D-E-S recommendation, even after controlling for other variables. &#10;">
            <a:extLst>
              <a:ext uri="{FF2B5EF4-FFF2-40B4-BE49-F238E27FC236}">
                <a16:creationId xmlns:a16="http://schemas.microsoft.com/office/drawing/2014/main" id="{B6A496E3-C34B-4DC8-AF79-D6B7CD51E9AF}"/>
              </a:ext>
            </a:extLst>
          </p:cNvPr>
          <p:cNvPicPr>
            <a:picLocks noChangeAspect="1"/>
          </p:cNvPicPr>
          <p:nvPr/>
        </p:nvPicPr>
        <p:blipFill>
          <a:blip r:embed="rId8"/>
          <a:stretch>
            <a:fillRect/>
          </a:stretch>
        </p:blipFill>
        <p:spPr>
          <a:xfrm>
            <a:off x="630000" y="2483024"/>
            <a:ext cx="5523455" cy="3292125"/>
          </a:xfrm>
          <a:prstGeom prst="rect">
            <a:avLst/>
          </a:prstGeom>
        </p:spPr>
      </p:pic>
      <p:sp>
        <p:nvSpPr>
          <p:cNvPr id="146" name="Rectangle 145">
            <a:extLst>
              <a:ext uri="{FF2B5EF4-FFF2-40B4-BE49-F238E27FC236}">
                <a16:creationId xmlns:a16="http://schemas.microsoft.com/office/drawing/2014/main" id="{E83E8375-53F0-4B66-82FF-A544B3FA2D1F}"/>
              </a:ext>
            </a:extLst>
          </p:cNvPr>
          <p:cNvSpPr/>
          <p:nvPr/>
        </p:nvSpPr>
        <p:spPr>
          <a:xfrm>
            <a:off x="6305552" y="1646238"/>
            <a:ext cx="5002707" cy="430887"/>
          </a:xfrm>
          <a:prstGeom prst="rect">
            <a:avLst/>
          </a:prstGeom>
        </p:spPr>
        <p:txBody>
          <a:bodyPr wrap="square" lIns="0" tIns="0" rIns="0" bIns="0">
            <a:spAutoFit/>
          </a:bodyPr>
          <a:lstStyle/>
          <a:p>
            <a:r>
              <a:rPr lang="en-US" sz="1400" dirty="0">
                <a:solidFill>
                  <a:srgbClr val="275D38"/>
                </a:solidFill>
                <a:sym typeface="Georgia" panose="02040502050405020303" pitchFamily="18" charset="0"/>
              </a:rPr>
              <a:t>Similarly, the choice of assessor can substantially impact probability of being assessed as work capacity</a:t>
            </a:r>
          </a:p>
        </p:txBody>
      </p:sp>
      <p:sp>
        <p:nvSpPr>
          <p:cNvPr id="118" name="TextBox 117">
            <a:extLst>
              <a:ext uri="{FF2B5EF4-FFF2-40B4-BE49-F238E27FC236}">
                <a16:creationId xmlns:a16="http://schemas.microsoft.com/office/drawing/2014/main" id="{87C9F3F3-D614-41BC-B667-63475CFEB985}"/>
              </a:ext>
            </a:extLst>
          </p:cNvPr>
          <p:cNvSpPr txBox="1"/>
          <p:nvPr/>
        </p:nvSpPr>
        <p:spPr>
          <a:xfrm>
            <a:off x="6305552" y="2224088"/>
            <a:ext cx="5004000" cy="187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200" dirty="0">
                <a:solidFill>
                  <a:srgbClr val="000000"/>
                </a:solidFill>
                <a:sym typeface="Georgia" panose="02040502050405020303" pitchFamily="18" charset="0"/>
              </a:rPr>
              <a:t>Distribution of tendency to assign low future work capacity (&lt;23hrs)</a:t>
            </a:r>
          </a:p>
        </p:txBody>
      </p:sp>
      <p:pic>
        <p:nvPicPr>
          <p:cNvPr id="8" name="Picture 7" descr="Column chart denotes the distribution work capacity assessments across different assessors. It appears that the choice of assessor can substantially impact work capacity assessments, even after controlling for other variables. &#10;">
            <a:extLst>
              <a:ext uri="{FF2B5EF4-FFF2-40B4-BE49-F238E27FC236}">
                <a16:creationId xmlns:a16="http://schemas.microsoft.com/office/drawing/2014/main" id="{11AE5E18-FCBB-4FEC-BAC1-2D94E332AD05}"/>
              </a:ext>
            </a:extLst>
          </p:cNvPr>
          <p:cNvPicPr>
            <a:picLocks noChangeAspect="1"/>
          </p:cNvPicPr>
          <p:nvPr/>
        </p:nvPicPr>
        <p:blipFill>
          <a:blip r:embed="rId9"/>
          <a:stretch>
            <a:fillRect/>
          </a:stretch>
        </p:blipFill>
        <p:spPr>
          <a:xfrm>
            <a:off x="6305552" y="2483024"/>
            <a:ext cx="5340559" cy="3468925"/>
          </a:xfrm>
          <a:prstGeom prst="rect">
            <a:avLst/>
          </a:prstGeom>
        </p:spPr>
      </p:pic>
      <p:sp>
        <p:nvSpPr>
          <p:cNvPr id="97" name="ee4pFootnotes">
            <a:extLst>
              <a:ext uri="{FF2B5EF4-FFF2-40B4-BE49-F238E27FC236}">
                <a16:creationId xmlns:a16="http://schemas.microsoft.com/office/drawing/2014/main" id="{8822E2E5-5F2A-4610-BD96-521A82457FEC}"/>
              </a:ext>
            </a:extLst>
          </p:cNvPr>
          <p:cNvSpPr>
            <a:spLocks noChangeArrowheads="1"/>
          </p:cNvSpPr>
          <p:nvPr/>
        </p:nvSpPr>
        <p:spPr bwMode="auto">
          <a:xfrm>
            <a:off x="630000" y="5867443"/>
            <a:ext cx="8921988" cy="692497"/>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median assessor (TB2720, AH0816) assuming all other variables are kept constant. </a:t>
            </a:r>
          </a:p>
          <a:p>
            <a:pPr>
              <a:lnSpc>
                <a:spcPct val="90000"/>
              </a:lnSpc>
            </a:pPr>
            <a:r>
              <a:rPr lang="en-US" sz="1000" dirty="0">
                <a:solidFill>
                  <a:srgbClr val="7F7F7F">
                    <a:lumMod val="100000"/>
                  </a:srgbClr>
                </a:solidFill>
                <a:sym typeface="Georgia" panose="02040502050405020303" pitchFamily="18" charset="0"/>
              </a:rPr>
              <a:t>Note: factors controlled for include geography, age, volunteer status, gender, months unemployed; whether the participant was Indigenous, homeless, </a:t>
            </a:r>
            <a:r>
              <a:rPr lang="en-US" sz="1000" dirty="0" err="1">
                <a:solidFill>
                  <a:srgbClr val="7F7F7F">
                    <a:lumMod val="100000"/>
                  </a:srgbClr>
                </a:solidFill>
                <a:sym typeface="Georgia" panose="02040502050405020303" pitchFamily="18" charset="0"/>
              </a:rPr>
              <a:t>CALD</a:t>
            </a:r>
            <a:r>
              <a:rPr lang="en-US" sz="1000" dirty="0">
                <a:solidFill>
                  <a:srgbClr val="7F7F7F">
                    <a:lumMod val="100000"/>
                  </a:srgbClr>
                </a:solidFill>
                <a:sym typeface="Georgia" panose="02040502050405020303" pitchFamily="18" charset="0"/>
              </a:rPr>
              <a:t>, ex-offender or a refugee; primary disability type; barriers; referral reason; source of referral, follow-up </a:t>
            </a:r>
            <a:r>
              <a:rPr lang="en-US" sz="1000" dirty="0" err="1">
                <a:solidFill>
                  <a:srgbClr val="7F7F7F">
                    <a:lumMod val="100000"/>
                  </a:srgbClr>
                </a:solidFill>
                <a:sym typeface="Georgia" panose="02040502050405020303" pitchFamily="18" charset="0"/>
              </a:rPr>
              <a:t>ESAt</a:t>
            </a:r>
            <a:r>
              <a:rPr lang="en-US" sz="1000" dirty="0">
                <a:solidFill>
                  <a:srgbClr val="7F7F7F">
                    <a:lumMod val="100000"/>
                  </a:srgbClr>
                </a:solidFill>
                <a:sym typeface="Georgia" panose="02040502050405020303" pitchFamily="18" charset="0"/>
              </a:rPr>
              <a:t>, time spent on Stream C, assessor credentials </a:t>
            </a:r>
          </a:p>
          <a:p>
            <a:pPr>
              <a:lnSpc>
                <a:spcPct val="90000"/>
              </a:lnSpc>
            </a:pPr>
            <a:r>
              <a:rPr lang="en-US" sz="1000" dirty="0">
                <a:solidFill>
                  <a:srgbClr val="7F7F7F">
                    <a:lumMod val="100000"/>
                  </a:srgbClr>
                </a:solidFill>
                <a:sym typeface="Georgia" panose="02040502050405020303" pitchFamily="18" charset="0"/>
              </a:rPr>
              <a:t>Note: only assessors that statistically differ from the median assessor included, as well as their respective assessments  </a:t>
            </a:r>
          </a:p>
          <a:p>
            <a:pPr>
              <a:lnSpc>
                <a:spcPct val="90000"/>
              </a:lnSpc>
            </a:pPr>
            <a:r>
              <a:rPr lang="en-US" sz="1000" dirty="0">
                <a:solidFill>
                  <a:srgbClr val="7F7F7F">
                    <a:lumMod val="100000"/>
                  </a:srgbClr>
                </a:solidFill>
                <a:sym typeface="Georgia" panose="02040502050405020303" pitchFamily="18" charset="0"/>
              </a:rPr>
              <a:t>Source: DSS; BCG analysis</a:t>
            </a:r>
          </a:p>
        </p:txBody>
      </p:sp>
      <p:sp>
        <p:nvSpPr>
          <p:cNvPr id="136" name="NavigationTriangle">
            <a:extLst>
              <a:ext uri="{FF2B5EF4-FFF2-40B4-BE49-F238E27FC236}">
                <a16:creationId xmlns:a16="http://schemas.microsoft.com/office/drawing/2014/main" id="{61B76428-A4B5-4367-B19D-25242CB35896}"/>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39" name="NavigationIcon">
            <a:extLst>
              <a:ext uri="{FF2B5EF4-FFF2-40B4-BE49-F238E27FC236}">
                <a16:creationId xmlns:a16="http://schemas.microsoft.com/office/drawing/2014/main" id="{CBB887F4-9965-4E9F-8FF7-A7A2E860381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2972985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8F9A691-37DA-4541-9828-34C3B1C3982B}"/>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63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8F9A691-37DA-4541-9828-34C3B1C3982B}"/>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CAE79F-39A1-4B13-A3F0-04D22B806A3A}"/>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Services Australia </a:t>
            </a:r>
            <a:r>
              <a:rPr lang="en-US" dirty="0">
                <a:latin typeface="+mj-lt"/>
              </a:rPr>
              <a:t>a</a:t>
            </a:r>
            <a:r>
              <a:rPr lang="en-US" dirty="0">
                <a:latin typeface="+mj-lt"/>
                <a:sym typeface="Georgia" panose="02040502050405020303" pitchFamily="18" charset="0"/>
              </a:rPr>
              <a:t>ssessors and independent observers had differing assessments of work capacity</a:t>
            </a:r>
          </a:p>
        </p:txBody>
      </p:sp>
      <p:sp>
        <p:nvSpPr>
          <p:cNvPr id="136" name="Rectangle 135">
            <a:extLst>
              <a:ext uri="{FF2B5EF4-FFF2-40B4-BE49-F238E27FC236}">
                <a16:creationId xmlns:a16="http://schemas.microsoft.com/office/drawing/2014/main" id="{5066C357-94E6-48EC-9B40-1178AF336BA3}"/>
              </a:ext>
            </a:extLst>
          </p:cNvPr>
          <p:cNvSpPr/>
          <p:nvPr/>
        </p:nvSpPr>
        <p:spPr>
          <a:xfrm>
            <a:off x="629998" y="2893165"/>
            <a:ext cx="3069417" cy="1631216"/>
          </a:xfrm>
          <a:prstGeom prst="rect">
            <a:avLst/>
          </a:prstGeom>
        </p:spPr>
        <p:txBody>
          <a:bodyPr wrap="square">
            <a:spAutoFit/>
          </a:bodyPr>
          <a:lstStyle/>
          <a:p>
            <a:pPr marL="144000" lvl="1" algn="r">
              <a:lnSpc>
                <a:spcPct val="100000"/>
              </a:lnSpc>
              <a:spcAft>
                <a:spcPts val="1200"/>
              </a:spcAft>
              <a:buClr>
                <a:srgbClr val="275D38">
                  <a:lumMod val="100000"/>
                </a:srgbClr>
              </a:buClr>
              <a:buSzPct val="100000"/>
            </a:pPr>
            <a:r>
              <a:rPr lang="en-AU" sz="2000" dirty="0">
                <a:solidFill>
                  <a:srgbClr val="275D38"/>
                </a:solidFill>
                <a:sym typeface="Georgia" panose="02040502050405020303" pitchFamily="18" charset="0"/>
              </a:rPr>
              <a:t>Assessments of work capacity by independent observers were higher than those of Services Australia assessors</a:t>
            </a:r>
            <a:endParaRPr lang="en-US" sz="2000" dirty="0">
              <a:solidFill>
                <a:srgbClr val="275D38"/>
              </a:solidFill>
            </a:endParaRPr>
          </a:p>
        </p:txBody>
      </p:sp>
      <p:sp>
        <p:nvSpPr>
          <p:cNvPr id="162" name="TextBox 161">
            <a:extLst>
              <a:ext uri="{FF2B5EF4-FFF2-40B4-BE49-F238E27FC236}">
                <a16:creationId xmlns:a16="http://schemas.microsoft.com/office/drawing/2014/main" id="{7F8885EA-990B-4D58-9CE9-0F52987E33E0}"/>
              </a:ext>
            </a:extLst>
          </p:cNvPr>
          <p:cNvSpPr txBox="1"/>
          <p:nvPr/>
        </p:nvSpPr>
        <p:spPr>
          <a:xfrm>
            <a:off x="4567238" y="1703388"/>
            <a:ext cx="4783138" cy="4921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Comparison of future work capacity assessments from Services Australia and independent observers</a:t>
            </a:r>
            <a:r>
              <a:rPr lang="en-US" sz="1600" baseline="30000" dirty="0">
                <a:solidFill>
                  <a:srgbClr val="275D38"/>
                </a:solidFill>
                <a:sym typeface="Georgia" panose="02040502050405020303" pitchFamily="18" charset="0"/>
              </a:rPr>
              <a:t>1</a:t>
            </a:r>
          </a:p>
        </p:txBody>
      </p:sp>
      <p:sp>
        <p:nvSpPr>
          <p:cNvPr id="161" name="TextBox 160">
            <a:extLst>
              <a:ext uri="{FF2B5EF4-FFF2-40B4-BE49-F238E27FC236}">
                <a16:creationId xmlns:a16="http://schemas.microsoft.com/office/drawing/2014/main" id="{53084501-2D8B-420D-B5EC-CAD343DC7B9C}"/>
              </a:ext>
            </a:extLst>
          </p:cNvPr>
          <p:cNvSpPr txBox="1"/>
          <p:nvPr/>
        </p:nvSpPr>
        <p:spPr>
          <a:xfrm>
            <a:off x="4567239" y="2195741"/>
            <a:ext cx="1453924"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400" dirty="0">
                <a:solidFill>
                  <a:srgbClr val="000000"/>
                </a:solidFill>
                <a:sym typeface="Georgia" panose="02040502050405020303" pitchFamily="18" charset="0"/>
              </a:rPr>
              <a:t>% of assessments</a:t>
            </a:r>
          </a:p>
        </p:txBody>
      </p:sp>
      <p:pic>
        <p:nvPicPr>
          <p:cNvPr id="6" name="Picture 5" descr="A clustered column chart showing Future work capacity. The largest majority is 15 to 22 hours per week with 55% by a Services Australia Assessor, and 27% by an Independent Observer. Second highest is 30+ hours per week with 15% by a Services Australia Assessor, and 35% by an Independent Observer. ">
            <a:extLst>
              <a:ext uri="{FF2B5EF4-FFF2-40B4-BE49-F238E27FC236}">
                <a16:creationId xmlns:a16="http://schemas.microsoft.com/office/drawing/2014/main" id="{8F620EE3-E6F2-45C9-A09D-CC8159491418}"/>
              </a:ext>
            </a:extLst>
          </p:cNvPr>
          <p:cNvPicPr>
            <a:picLocks noChangeAspect="1"/>
          </p:cNvPicPr>
          <p:nvPr/>
        </p:nvPicPr>
        <p:blipFill>
          <a:blip r:embed="rId8"/>
          <a:stretch>
            <a:fillRect/>
          </a:stretch>
        </p:blipFill>
        <p:spPr>
          <a:xfrm>
            <a:off x="4431212" y="2542552"/>
            <a:ext cx="6663506" cy="3670110"/>
          </a:xfrm>
          <a:prstGeom prst="rect">
            <a:avLst/>
          </a:prstGeom>
        </p:spPr>
      </p:pic>
      <p:sp>
        <p:nvSpPr>
          <p:cNvPr id="97" name="ee4pFootnotes">
            <a:extLst>
              <a:ext uri="{FF2B5EF4-FFF2-40B4-BE49-F238E27FC236}">
                <a16:creationId xmlns:a16="http://schemas.microsoft.com/office/drawing/2014/main" id="{8822E2E5-5F2A-4610-BD96-521A82457FEC}"/>
              </a:ext>
            </a:extLst>
          </p:cNvPr>
          <p:cNvSpPr>
            <a:spLocks noChangeArrowheads="1"/>
          </p:cNvSpPr>
          <p:nvPr/>
        </p:nvSpPr>
        <p:spPr bwMode="auto">
          <a:xfrm>
            <a:off x="630000" y="6282941"/>
            <a:ext cx="8921988"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Based on approximately 320 assessments observed by Independent Assessors  2. Capacity of 8+ hours with DES Ongoing Support</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a:t>
            </a:r>
            <a:r>
              <a:rPr lang="en-US" sz="1000" dirty="0" err="1">
                <a:solidFill>
                  <a:srgbClr val="7F7F7F">
                    <a:lumMod val="100000"/>
                  </a:srgbClr>
                </a:solidFill>
                <a:sym typeface="Georgia" panose="02040502050405020303" pitchFamily="18" charset="0"/>
              </a:rPr>
              <a:t>EY</a:t>
            </a:r>
            <a:r>
              <a:rPr lang="en-US" sz="1000" dirty="0">
                <a:solidFill>
                  <a:srgbClr val="7F7F7F">
                    <a:lumMod val="100000"/>
                  </a:srgbClr>
                </a:solidFill>
                <a:sym typeface="Georgia" panose="02040502050405020303" pitchFamily="18" charset="0"/>
              </a:rPr>
              <a:t>, 'DES Assessment Review Final Report'</a:t>
            </a:r>
          </a:p>
        </p:txBody>
      </p:sp>
      <p:cxnSp>
        <p:nvCxnSpPr>
          <p:cNvPr id="123" name="Straight Connector 122">
            <a:extLst>
              <a:ext uri="{FF2B5EF4-FFF2-40B4-BE49-F238E27FC236}">
                <a16:creationId xmlns:a16="http://schemas.microsoft.com/office/drawing/2014/main" id="{122E2B1C-F56C-4376-928A-AB0712A23F66}"/>
              </a:ext>
              <a:ext uri="{C183D7F6-B498-43B3-948B-1728B52AA6E4}">
                <adec:decorative xmlns:adec="http://schemas.microsoft.com/office/drawing/2017/decorative" val="1"/>
              </a:ext>
            </a:extLst>
          </p:cNvPr>
          <p:cNvCxnSpPr/>
          <p:nvPr/>
        </p:nvCxnSpPr>
        <p:spPr>
          <a:xfrm>
            <a:off x="3859436" y="1841004"/>
            <a:ext cx="0" cy="3897355"/>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sp>
        <p:nvSpPr>
          <p:cNvPr id="25" name="NavigationTriangle">
            <a:extLst>
              <a:ext uri="{FF2B5EF4-FFF2-40B4-BE49-F238E27FC236}">
                <a16:creationId xmlns:a16="http://schemas.microsoft.com/office/drawing/2014/main" id="{BD22F027-D64E-4150-97A1-CBCE6DC04DCC}"/>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7" name="NavigationIcon">
            <a:extLst>
              <a:ext uri="{FF2B5EF4-FFF2-40B4-BE49-F238E27FC236}">
                <a16:creationId xmlns:a16="http://schemas.microsoft.com/office/drawing/2014/main" id="{20967702-8A12-43CF-9464-93F192B74DBD}"/>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158307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24868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58" name="think-cell Slide" r:id="rId18" imgW="395" imgH="394" progId="TCLayout.ActiveDocument.1">
                  <p:embed/>
                </p:oleObj>
              </mc:Choice>
              <mc:Fallback>
                <p:oleObj name="think-cell Slide" r:id="rId18" imgW="395" imgH="394" progId="TCLayout.ActiveDocument.1">
                  <p:embed/>
                  <p:pic>
                    <p:nvPicPr>
                      <p:cNvPr id="4" name="Object 3" hidden="1">
                        <a:extLst>
                          <a:ext uri="{FF2B5EF4-FFF2-40B4-BE49-F238E27FC236}">
                            <a16:creationId xmlns:a16="http://schemas.microsoft.com/office/drawing/2014/main" id="{FB092E2D-FCCE-413F-830A-5A0E20DE67A5}"/>
                          </a:ext>
                          <a:ext uri="{C183D7F6-B498-43B3-948B-1728B52AA6E4}">
                            <adec:decorative xmlns:adec="http://schemas.microsoft.com/office/drawing/2017/decorative" val="1"/>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7C9862-254C-4839-86E1-F4D02929D4E8}"/>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The bulk of DES participants who achieve employment outcomes do so at or above their assessed benchmark hours</a:t>
            </a:r>
          </a:p>
        </p:txBody>
      </p:sp>
      <p:sp>
        <p:nvSpPr>
          <p:cNvPr id="67" name="TextBox 66">
            <a:extLst>
              <a:ext uri="{FF2B5EF4-FFF2-40B4-BE49-F238E27FC236}">
                <a16:creationId xmlns:a16="http://schemas.microsoft.com/office/drawing/2014/main" id="{EC2FB989-37D3-4E52-8146-685A1C96C469}"/>
              </a:ext>
            </a:extLst>
          </p:cNvPr>
          <p:cNvSpPr txBox="1"/>
          <p:nvPr/>
        </p:nvSpPr>
        <p:spPr>
          <a:xfrm>
            <a:off x="630000" y="1822423"/>
            <a:ext cx="8043118"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Across all work capacity levels, strong tendency to achieve full, rather than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pathway, outcomes, implying work capacity consistently reached or exceeded</a:t>
            </a:r>
          </a:p>
        </p:txBody>
      </p:sp>
      <p:sp>
        <p:nvSpPr>
          <p:cNvPr id="12" name="TextBox 11">
            <a:extLst>
              <a:ext uri="{FF2B5EF4-FFF2-40B4-BE49-F238E27FC236}">
                <a16:creationId xmlns:a16="http://schemas.microsoft.com/office/drawing/2014/main" id="{D24503E2-E831-4AC6-B991-617A2EDF02C2}"/>
              </a:ext>
            </a:extLst>
          </p:cNvPr>
          <p:cNvSpPr txBox="1"/>
          <p:nvPr/>
        </p:nvSpPr>
        <p:spPr>
          <a:xfrm>
            <a:off x="630000" y="2444469"/>
            <a:ext cx="3746992"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sz="1200">
                <a:solidFill>
                  <a:srgbClr val="000000"/>
                </a:solidFill>
              </a:defRPr>
            </a:lvl1pPr>
          </a:lstStyle>
          <a:p>
            <a:r>
              <a:rPr lang="en-US" dirty="0">
                <a:sym typeface="Georgia" panose="02040502050405020303" pitchFamily="18" charset="0"/>
              </a:rPr>
              <a:t>Full outcomes as a percentage of all outcome (%),</a:t>
            </a:r>
          </a:p>
          <a:p>
            <a:r>
              <a:rPr lang="en-US" dirty="0">
                <a:sym typeface="Georgia" panose="02040502050405020303" pitchFamily="18" charset="0"/>
              </a:rPr>
              <a:t>from Mar-19 to Mar-20</a:t>
            </a:r>
          </a:p>
        </p:txBody>
      </p:sp>
      <p:pic>
        <p:nvPicPr>
          <p:cNvPr id="7" name="Picture 6" descr="Clustered column chart showing the work capacity of participants across employment outcomes. Typically, well over 90% of employment outcomes are full rather than pathway outcomes. For participants with 8 hours of assessed capacity, around 100% have been full outcomes. &#10;">
            <a:extLst>
              <a:ext uri="{FF2B5EF4-FFF2-40B4-BE49-F238E27FC236}">
                <a16:creationId xmlns:a16="http://schemas.microsoft.com/office/drawing/2014/main" id="{553CE03D-B383-46A0-910B-D31830690238}"/>
              </a:ext>
            </a:extLst>
          </p:cNvPr>
          <p:cNvPicPr>
            <a:picLocks noChangeAspect="1"/>
          </p:cNvPicPr>
          <p:nvPr/>
        </p:nvPicPr>
        <p:blipFill rotWithShape="1">
          <a:blip r:embed="rId20"/>
          <a:srcRect t="16020"/>
          <a:stretch/>
        </p:blipFill>
        <p:spPr>
          <a:xfrm>
            <a:off x="555877" y="3018134"/>
            <a:ext cx="7882811" cy="3286966"/>
          </a:xfrm>
          <a:prstGeom prst="rect">
            <a:avLst/>
          </a:prstGeom>
        </p:spPr>
      </p:pic>
      <p:sp>
        <p:nvSpPr>
          <p:cNvPr id="218" name="TextBox 217">
            <a:extLst>
              <a:ext uri="{FF2B5EF4-FFF2-40B4-BE49-F238E27FC236}">
                <a16:creationId xmlns:a16="http://schemas.microsoft.com/office/drawing/2014/main" id="{25145ACF-BD52-4343-8190-66EFA0B515B0}"/>
              </a:ext>
            </a:extLst>
          </p:cNvPr>
          <p:cNvSpPr txBox="1"/>
          <p:nvPr/>
        </p:nvSpPr>
        <p:spPr>
          <a:xfrm>
            <a:off x="8639174" y="1822423"/>
            <a:ext cx="317666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1600" dirty="0">
                <a:solidFill>
                  <a:srgbClr val="275D38"/>
                </a:solidFill>
                <a:sym typeface="Georgia" panose="02040502050405020303" pitchFamily="18" charset="0"/>
              </a:rPr>
              <a:t>Pathway outcomes are one-third </a:t>
            </a:r>
            <a:br>
              <a:rPr lang="en-US" sz="1600" dirty="0">
                <a:solidFill>
                  <a:srgbClr val="275D38"/>
                </a:solidFill>
                <a:sym typeface="Georgia" panose="02040502050405020303" pitchFamily="18" charset="0"/>
              </a:rPr>
            </a:br>
            <a:r>
              <a:rPr lang="en-US" sz="1600" dirty="0">
                <a:solidFill>
                  <a:srgbClr val="275D38"/>
                </a:solidFill>
                <a:sym typeface="Georgia" panose="02040502050405020303" pitchFamily="18" charset="0"/>
              </a:rPr>
              <a:t>of a full outcome payment </a:t>
            </a:r>
          </a:p>
        </p:txBody>
      </p:sp>
      <p:sp>
        <p:nvSpPr>
          <p:cNvPr id="53" name="TextBox 52">
            <a:extLst>
              <a:ext uri="{FF2B5EF4-FFF2-40B4-BE49-F238E27FC236}">
                <a16:creationId xmlns:a16="http://schemas.microsoft.com/office/drawing/2014/main" id="{210EE198-1A2C-46B3-9524-B9A3BCEC51EF}"/>
              </a:ext>
            </a:extLst>
          </p:cNvPr>
          <p:cNvSpPr txBox="1"/>
          <p:nvPr/>
        </p:nvSpPr>
        <p:spPr>
          <a:xfrm>
            <a:off x="8639175" y="2444469"/>
            <a:ext cx="2824163" cy="369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sz="1200">
                <a:solidFill>
                  <a:srgbClr val="000000"/>
                </a:solidFill>
              </a:defRPr>
            </a:lvl1pPr>
          </a:lstStyle>
          <a:p>
            <a:r>
              <a:rPr lang="en-US" dirty="0">
                <a:sym typeface="Georgia" panose="02040502050405020303" pitchFamily="18" charset="0"/>
              </a:rPr>
              <a:t>26 week outcome fee for </a:t>
            </a:r>
            <a:br>
              <a:rPr lang="en-US" dirty="0">
                <a:sym typeface="Georgia" panose="02040502050405020303" pitchFamily="18" charset="0"/>
              </a:rPr>
            </a:br>
            <a:r>
              <a:rPr lang="en-US" dirty="0">
                <a:sym typeface="Georgia" panose="02040502050405020303" pitchFamily="18" charset="0"/>
              </a:rPr>
              <a:t>ESS 5 participant ($)</a:t>
            </a:r>
          </a:p>
        </p:txBody>
      </p:sp>
      <p:pic>
        <p:nvPicPr>
          <p:cNvPr id="10" name="Picture 9" descr="Column chart shows Full outcome $15,419, Pathway outcome $5,089&#10; &#10;">
            <a:extLst>
              <a:ext uri="{FF2B5EF4-FFF2-40B4-BE49-F238E27FC236}">
                <a16:creationId xmlns:a16="http://schemas.microsoft.com/office/drawing/2014/main" id="{71510EEC-1A77-403A-9AA2-770803AF8376}"/>
              </a:ext>
            </a:extLst>
          </p:cNvPr>
          <p:cNvPicPr>
            <a:picLocks noChangeAspect="1"/>
          </p:cNvPicPr>
          <p:nvPr/>
        </p:nvPicPr>
        <p:blipFill rotWithShape="1">
          <a:blip r:embed="rId21"/>
          <a:srcRect t="14754"/>
          <a:stretch/>
        </p:blipFill>
        <p:spPr>
          <a:xfrm>
            <a:off x="8542327" y="2943403"/>
            <a:ext cx="3054361" cy="3190993"/>
          </a:xfrm>
          <a:prstGeom prst="rect">
            <a:avLst/>
          </a:prstGeom>
        </p:spPr>
      </p:pic>
      <p:sp>
        <p:nvSpPr>
          <p:cNvPr id="52" name="ee4pFootnotes">
            <a:extLst>
              <a:ext uri="{FF2B5EF4-FFF2-40B4-BE49-F238E27FC236}">
                <a16:creationId xmlns:a16="http://schemas.microsoft.com/office/drawing/2014/main" id="{2517CE53-93CC-40C4-A465-191300567597}"/>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DSS; BCG analysis</a:t>
            </a:r>
          </a:p>
        </p:txBody>
      </p:sp>
      <p:cxnSp>
        <p:nvCxnSpPr>
          <p:cNvPr id="216" name="Straight Connector 215">
            <a:extLst>
              <a:ext uri="{FF2B5EF4-FFF2-40B4-BE49-F238E27FC236}">
                <a16:creationId xmlns:a16="http://schemas.microsoft.com/office/drawing/2014/main" id="{4F863804-EDDD-46DB-8EC7-014B2A848402}"/>
              </a:ext>
              <a:ext uri="{C183D7F6-B498-43B3-948B-1728B52AA6E4}">
                <adec:decorative xmlns:adec="http://schemas.microsoft.com/office/drawing/2017/decorative" val="1"/>
              </a:ext>
            </a:extLst>
          </p:cNvPr>
          <p:cNvCxnSpPr>
            <a:cxnSpLocks/>
          </p:cNvCxnSpPr>
          <p:nvPr/>
        </p:nvCxnSpPr>
        <p:spPr>
          <a:xfrm>
            <a:off x="8480425" y="1839978"/>
            <a:ext cx="0" cy="4377130"/>
          </a:xfrm>
          <a:prstGeom prst="line">
            <a:avLst/>
          </a:prstGeom>
          <a:ln w="9525"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sp>
        <p:nvSpPr>
          <p:cNvPr id="74" name="NavigationTriangle">
            <a:extLst>
              <a:ext uri="{FF2B5EF4-FFF2-40B4-BE49-F238E27FC236}">
                <a16:creationId xmlns:a16="http://schemas.microsoft.com/office/drawing/2014/main" id="{BC035210-39DF-4E07-BC13-B86568CF9DFF}"/>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75" name="NavigationIcon">
            <a:extLst>
              <a:ext uri="{FF2B5EF4-FFF2-40B4-BE49-F238E27FC236}">
                <a16:creationId xmlns:a16="http://schemas.microsoft.com/office/drawing/2014/main" id="{F478E268-E883-4316-AB0D-5F42307A48FA}"/>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 useBgFill="1">
        <p:nvSpPr>
          <p:cNvPr id="15" name="Freeform: Shape 14">
            <a:extLst>
              <a:ext uri="{FF2B5EF4-FFF2-40B4-BE49-F238E27FC236}">
                <a16:creationId xmlns:a16="http://schemas.microsoft.com/office/drawing/2014/main" id="{AD4F078B-7E05-4CD2-8BB2-9B5256B2AE4A}"/>
              </a:ext>
              <a:ext uri="{C183D7F6-B498-43B3-948B-1728B52AA6E4}">
                <adec:decorative xmlns:adec="http://schemas.microsoft.com/office/drawing/2017/decorative" val="1"/>
              </a:ext>
            </a:extLst>
          </p:cNvPr>
          <p:cNvSpPr/>
          <p:nvPr>
            <p:custDataLst>
              <p:tags r:id="rId4"/>
            </p:custDataLst>
          </p:nvPr>
        </p:nvSpPr>
        <p:spPr bwMode="auto">
          <a:xfrm>
            <a:off x="486375" y="7037424"/>
            <a:ext cx="2393951" cy="79376"/>
          </a:xfrm>
          <a:custGeom>
            <a:avLst/>
            <a:gdLst/>
            <a:ahLst/>
            <a:cxnLst/>
            <a:rect l="0" t="0" r="0" b="0"/>
            <a:pathLst>
              <a:path w="2393951" h="7937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9" name="Freeform: Shape 18">
            <a:extLst>
              <a:ext uri="{FF2B5EF4-FFF2-40B4-BE49-F238E27FC236}">
                <a16:creationId xmlns:a16="http://schemas.microsoft.com/office/drawing/2014/main" id="{2361E84E-1F20-4DA9-B292-A6115F8CF5F7}"/>
              </a:ext>
              <a:ext uri="{C183D7F6-B498-43B3-948B-1728B52AA6E4}">
                <adec:decorative xmlns:adec="http://schemas.microsoft.com/office/drawing/2017/decorative" val="1"/>
              </a:ext>
            </a:extLst>
          </p:cNvPr>
          <p:cNvSpPr/>
          <p:nvPr>
            <p:custDataLst>
              <p:tags r:id="rId5"/>
            </p:custDataLst>
          </p:nvPr>
        </p:nvSpPr>
        <p:spPr bwMode="auto">
          <a:xfrm>
            <a:off x="486375" y="709457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CA0769-F3C1-4DE0-9597-21CBB62EA897}"/>
              </a:ext>
              <a:ext uri="{C183D7F6-B498-43B3-948B-1728B52AA6E4}">
                <adec:decorative xmlns:adec="http://schemas.microsoft.com/office/drawing/2017/decorative" val="1"/>
              </a:ext>
            </a:extLst>
          </p:cNvPr>
          <p:cNvSpPr/>
          <p:nvPr>
            <p:custDataLst>
              <p:tags r:id="rId6"/>
            </p:custDataLst>
          </p:nvPr>
        </p:nvSpPr>
        <p:spPr bwMode="auto">
          <a:xfrm>
            <a:off x="486375" y="703742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EB1174EC-7B5E-495E-B411-90B89A6083B1}"/>
              </a:ext>
              <a:ext uri="{C183D7F6-B498-43B3-948B-1728B52AA6E4}">
                <adec:decorative xmlns:adec="http://schemas.microsoft.com/office/drawing/2017/decorative" val="1"/>
              </a:ext>
            </a:extLst>
          </p:cNvPr>
          <p:cNvGrpSpPr/>
          <p:nvPr/>
        </p:nvGrpSpPr>
        <p:grpSpPr>
          <a:xfrm>
            <a:off x="725770" y="5121452"/>
            <a:ext cx="7537451" cy="79376"/>
            <a:chOff x="725770" y="5121452"/>
            <a:chExt cx="7537451" cy="79376"/>
          </a:xfrm>
        </p:grpSpPr>
        <p:grpSp>
          <p:nvGrpSpPr>
            <p:cNvPr id="28" name="Group 27">
              <a:extLst>
                <a:ext uri="{FF2B5EF4-FFF2-40B4-BE49-F238E27FC236}">
                  <a16:creationId xmlns:a16="http://schemas.microsoft.com/office/drawing/2014/main" id="{3640951F-BC80-4EFD-8AC1-C8128CE94BA3}"/>
                </a:ext>
              </a:extLst>
            </p:cNvPr>
            <p:cNvGrpSpPr/>
            <p:nvPr/>
          </p:nvGrpSpPr>
          <p:grpSpPr>
            <a:xfrm>
              <a:off x="725770" y="5121452"/>
              <a:ext cx="2393951" cy="79376"/>
              <a:chOff x="725770" y="5121452"/>
              <a:chExt cx="2393951" cy="79376"/>
            </a:xfrm>
          </p:grpSpPr>
          <p:sp useBgFill="1">
            <p:nvSpPr>
              <p:cNvPr id="34" name="Freeform: Shape 33">
                <a:extLst>
                  <a:ext uri="{FF2B5EF4-FFF2-40B4-BE49-F238E27FC236}">
                    <a16:creationId xmlns:a16="http://schemas.microsoft.com/office/drawing/2014/main" id="{3EBC0B35-5CC4-4708-8D12-5D60C08680EE}"/>
                  </a:ext>
                  <a:ext uri="{C183D7F6-B498-43B3-948B-1728B52AA6E4}">
                    <adec:decorative xmlns:adec="http://schemas.microsoft.com/office/drawing/2017/decorative" val="1"/>
                  </a:ext>
                </a:extLst>
              </p:cNvPr>
              <p:cNvSpPr/>
              <p:nvPr>
                <p:custDataLst>
                  <p:tags r:id="rId13"/>
                </p:custDataLst>
              </p:nvPr>
            </p:nvSpPr>
            <p:spPr bwMode="auto">
              <a:xfrm>
                <a:off x="725770" y="5121453"/>
                <a:ext cx="2393950" cy="79375"/>
              </a:xfrm>
              <a:custGeom>
                <a:avLst/>
                <a:gdLst>
                  <a:gd name="connsiteX0" fmla="*/ 82550 w 2393950"/>
                  <a:gd name="connsiteY0" fmla="*/ 0 h 79375"/>
                  <a:gd name="connsiteX1" fmla="*/ 165100 w 2393950"/>
                  <a:gd name="connsiteY1" fmla="*/ 22225 h 79375"/>
                  <a:gd name="connsiteX2" fmla="*/ 247650 w 2393950"/>
                  <a:gd name="connsiteY2" fmla="*/ 0 h 79375"/>
                  <a:gd name="connsiteX3" fmla="*/ 330200 w 2393950"/>
                  <a:gd name="connsiteY3" fmla="*/ 22225 h 79375"/>
                  <a:gd name="connsiteX4" fmla="*/ 412750 w 2393950"/>
                  <a:gd name="connsiteY4" fmla="*/ 0 h 79375"/>
                  <a:gd name="connsiteX5" fmla="*/ 495300 w 2393950"/>
                  <a:gd name="connsiteY5" fmla="*/ 22225 h 79375"/>
                  <a:gd name="connsiteX6" fmla="*/ 577850 w 2393950"/>
                  <a:gd name="connsiteY6" fmla="*/ 0 h 79375"/>
                  <a:gd name="connsiteX7" fmla="*/ 660400 w 2393950"/>
                  <a:gd name="connsiteY7" fmla="*/ 22225 h 79375"/>
                  <a:gd name="connsiteX8" fmla="*/ 742950 w 2393950"/>
                  <a:gd name="connsiteY8" fmla="*/ 0 h 79375"/>
                  <a:gd name="connsiteX9" fmla="*/ 825500 w 2393950"/>
                  <a:gd name="connsiteY9" fmla="*/ 22225 h 79375"/>
                  <a:gd name="connsiteX10" fmla="*/ 908050 w 2393950"/>
                  <a:gd name="connsiteY10" fmla="*/ 0 h 79375"/>
                  <a:gd name="connsiteX11" fmla="*/ 990600 w 2393950"/>
                  <a:gd name="connsiteY11" fmla="*/ 22225 h 79375"/>
                  <a:gd name="connsiteX12" fmla="*/ 1073150 w 2393950"/>
                  <a:gd name="connsiteY12" fmla="*/ 0 h 79375"/>
                  <a:gd name="connsiteX13" fmla="*/ 1155700 w 2393950"/>
                  <a:gd name="connsiteY13" fmla="*/ 22225 h 79375"/>
                  <a:gd name="connsiteX14" fmla="*/ 1238250 w 2393950"/>
                  <a:gd name="connsiteY14" fmla="*/ 0 h 79375"/>
                  <a:gd name="connsiteX15" fmla="*/ 1320800 w 2393950"/>
                  <a:gd name="connsiteY15" fmla="*/ 22225 h 79375"/>
                  <a:gd name="connsiteX16" fmla="*/ 1403350 w 2393950"/>
                  <a:gd name="connsiteY16" fmla="*/ 0 h 79375"/>
                  <a:gd name="connsiteX17" fmla="*/ 1485900 w 2393950"/>
                  <a:gd name="connsiteY17" fmla="*/ 22225 h 79375"/>
                  <a:gd name="connsiteX18" fmla="*/ 1568450 w 2393950"/>
                  <a:gd name="connsiteY18" fmla="*/ 0 h 79375"/>
                  <a:gd name="connsiteX19" fmla="*/ 1651000 w 2393950"/>
                  <a:gd name="connsiteY19" fmla="*/ 22225 h 79375"/>
                  <a:gd name="connsiteX20" fmla="*/ 1733550 w 2393950"/>
                  <a:gd name="connsiteY20" fmla="*/ 0 h 79375"/>
                  <a:gd name="connsiteX21" fmla="*/ 1816100 w 2393950"/>
                  <a:gd name="connsiteY21" fmla="*/ 22225 h 79375"/>
                  <a:gd name="connsiteX22" fmla="*/ 1898650 w 2393950"/>
                  <a:gd name="connsiteY22" fmla="*/ 0 h 79375"/>
                  <a:gd name="connsiteX23" fmla="*/ 1981200 w 2393950"/>
                  <a:gd name="connsiteY23" fmla="*/ 22225 h 79375"/>
                  <a:gd name="connsiteX24" fmla="*/ 2063750 w 2393950"/>
                  <a:gd name="connsiteY24" fmla="*/ 0 h 79375"/>
                  <a:gd name="connsiteX25" fmla="*/ 2146300 w 2393950"/>
                  <a:gd name="connsiteY25" fmla="*/ 22225 h 79375"/>
                  <a:gd name="connsiteX26" fmla="*/ 2228850 w 2393950"/>
                  <a:gd name="connsiteY26" fmla="*/ 0 h 79375"/>
                  <a:gd name="connsiteX27" fmla="*/ 2311400 w 2393950"/>
                  <a:gd name="connsiteY27" fmla="*/ 22225 h 79375"/>
                  <a:gd name="connsiteX28" fmla="*/ 2393950 w 2393950"/>
                  <a:gd name="connsiteY28" fmla="*/ 0 h 79375"/>
                  <a:gd name="connsiteX29" fmla="*/ 2393950 w 2393950"/>
                  <a:gd name="connsiteY29" fmla="*/ 57150 h 79375"/>
                  <a:gd name="connsiteX30" fmla="*/ 2311400 w 2393950"/>
                  <a:gd name="connsiteY30" fmla="*/ 79375 h 79375"/>
                  <a:gd name="connsiteX31" fmla="*/ 2228850 w 2393950"/>
                  <a:gd name="connsiteY31" fmla="*/ 57150 h 79375"/>
                  <a:gd name="connsiteX32" fmla="*/ 2146300 w 2393950"/>
                  <a:gd name="connsiteY32" fmla="*/ 79375 h 79375"/>
                  <a:gd name="connsiteX33" fmla="*/ 2063750 w 2393950"/>
                  <a:gd name="connsiteY33" fmla="*/ 57150 h 79375"/>
                  <a:gd name="connsiteX34" fmla="*/ 1981200 w 2393950"/>
                  <a:gd name="connsiteY34" fmla="*/ 79375 h 79375"/>
                  <a:gd name="connsiteX35" fmla="*/ 1898650 w 2393950"/>
                  <a:gd name="connsiteY35" fmla="*/ 57150 h 79375"/>
                  <a:gd name="connsiteX36" fmla="*/ 1816100 w 2393950"/>
                  <a:gd name="connsiteY36" fmla="*/ 79375 h 79375"/>
                  <a:gd name="connsiteX37" fmla="*/ 1733550 w 2393950"/>
                  <a:gd name="connsiteY37" fmla="*/ 57150 h 79375"/>
                  <a:gd name="connsiteX38" fmla="*/ 1651000 w 2393950"/>
                  <a:gd name="connsiteY38" fmla="*/ 79375 h 79375"/>
                  <a:gd name="connsiteX39" fmla="*/ 1568450 w 2393950"/>
                  <a:gd name="connsiteY39" fmla="*/ 57150 h 79375"/>
                  <a:gd name="connsiteX40" fmla="*/ 1485900 w 2393950"/>
                  <a:gd name="connsiteY40" fmla="*/ 79375 h 79375"/>
                  <a:gd name="connsiteX41" fmla="*/ 1403350 w 2393950"/>
                  <a:gd name="connsiteY41" fmla="*/ 57150 h 79375"/>
                  <a:gd name="connsiteX42" fmla="*/ 1320800 w 2393950"/>
                  <a:gd name="connsiteY42" fmla="*/ 79375 h 79375"/>
                  <a:gd name="connsiteX43" fmla="*/ 1238250 w 2393950"/>
                  <a:gd name="connsiteY43" fmla="*/ 57150 h 79375"/>
                  <a:gd name="connsiteX44" fmla="*/ 1155700 w 2393950"/>
                  <a:gd name="connsiteY44" fmla="*/ 79375 h 79375"/>
                  <a:gd name="connsiteX45" fmla="*/ 1073150 w 2393950"/>
                  <a:gd name="connsiteY45" fmla="*/ 57150 h 79375"/>
                  <a:gd name="connsiteX46" fmla="*/ 990600 w 2393950"/>
                  <a:gd name="connsiteY46" fmla="*/ 79375 h 79375"/>
                  <a:gd name="connsiteX47" fmla="*/ 908050 w 2393950"/>
                  <a:gd name="connsiteY47" fmla="*/ 57150 h 79375"/>
                  <a:gd name="connsiteX48" fmla="*/ 825500 w 2393950"/>
                  <a:gd name="connsiteY48" fmla="*/ 79375 h 79375"/>
                  <a:gd name="connsiteX49" fmla="*/ 742950 w 2393950"/>
                  <a:gd name="connsiteY49" fmla="*/ 57150 h 79375"/>
                  <a:gd name="connsiteX50" fmla="*/ 660400 w 2393950"/>
                  <a:gd name="connsiteY50" fmla="*/ 79375 h 79375"/>
                  <a:gd name="connsiteX51" fmla="*/ 577850 w 2393950"/>
                  <a:gd name="connsiteY51" fmla="*/ 57150 h 79375"/>
                  <a:gd name="connsiteX52" fmla="*/ 495300 w 2393950"/>
                  <a:gd name="connsiteY52" fmla="*/ 79375 h 79375"/>
                  <a:gd name="connsiteX53" fmla="*/ 412750 w 2393950"/>
                  <a:gd name="connsiteY53" fmla="*/ 57150 h 79375"/>
                  <a:gd name="connsiteX54" fmla="*/ 330200 w 2393950"/>
                  <a:gd name="connsiteY54" fmla="*/ 79375 h 79375"/>
                  <a:gd name="connsiteX55" fmla="*/ 247650 w 2393950"/>
                  <a:gd name="connsiteY55" fmla="*/ 57150 h 79375"/>
                  <a:gd name="connsiteX56" fmla="*/ 165100 w 2393950"/>
                  <a:gd name="connsiteY56" fmla="*/ 79375 h 79375"/>
                  <a:gd name="connsiteX57" fmla="*/ 82550 w 2393950"/>
                  <a:gd name="connsiteY57" fmla="*/ 57150 h 79375"/>
                  <a:gd name="connsiteX58" fmla="*/ 0 w 2393950"/>
                  <a:gd name="connsiteY58" fmla="*/ 79375 h 79375"/>
                  <a:gd name="connsiteX59" fmla="*/ 0 w 2393950"/>
                  <a:gd name="connsiteY59" fmla="*/ 22225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3950" h="79375">
                    <a:moveTo>
                      <a:pt x="82550" y="0"/>
                    </a:move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lnTo>
                      <a:pt x="0" y="2222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nvGrpSpPr>
              <p:cNvPr id="27" name="Group 26">
                <a:extLst>
                  <a:ext uri="{FF2B5EF4-FFF2-40B4-BE49-F238E27FC236}">
                    <a16:creationId xmlns:a16="http://schemas.microsoft.com/office/drawing/2014/main" id="{F1AE94B1-0903-41A3-B49E-DAC6A5DAEC7A}"/>
                  </a:ext>
                </a:extLst>
              </p:cNvPr>
              <p:cNvGrpSpPr/>
              <p:nvPr/>
            </p:nvGrpSpPr>
            <p:grpSpPr>
              <a:xfrm>
                <a:off x="725770" y="5121452"/>
                <a:ext cx="2393951" cy="79376"/>
                <a:chOff x="638775" y="7189824"/>
                <a:chExt cx="2393951" cy="79376"/>
              </a:xfrm>
            </p:grpSpPr>
            <p:sp>
              <p:nvSpPr>
                <p:cNvPr id="35" name="Freeform: Shape 34">
                  <a:extLst>
                    <a:ext uri="{FF2B5EF4-FFF2-40B4-BE49-F238E27FC236}">
                      <a16:creationId xmlns:a16="http://schemas.microsoft.com/office/drawing/2014/main" id="{0F13B249-AE2C-4508-A522-A628BA32691D}"/>
                    </a:ext>
                    <a:ext uri="{C183D7F6-B498-43B3-948B-1728B52AA6E4}">
                      <adec:decorative xmlns:adec="http://schemas.microsoft.com/office/drawing/2017/decorative" val="1"/>
                    </a:ext>
                  </a:extLst>
                </p:cNvPr>
                <p:cNvSpPr/>
                <p:nvPr>
                  <p:custDataLst>
                    <p:tags r:id="rId14"/>
                  </p:custDataLst>
                </p:nvPr>
              </p:nvSpPr>
              <p:spPr bwMode="auto">
                <a:xfrm>
                  <a:off x="638775" y="724697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Shape 35">
                  <a:extLst>
                    <a:ext uri="{FF2B5EF4-FFF2-40B4-BE49-F238E27FC236}">
                      <a16:creationId xmlns:a16="http://schemas.microsoft.com/office/drawing/2014/main" id="{13DBF193-86AC-481E-A2B6-9E31DC5C1493}"/>
                    </a:ext>
                    <a:ext uri="{C183D7F6-B498-43B3-948B-1728B52AA6E4}">
                      <adec:decorative xmlns:adec="http://schemas.microsoft.com/office/drawing/2017/decorative" val="1"/>
                    </a:ext>
                  </a:extLst>
                </p:cNvPr>
                <p:cNvSpPr/>
                <p:nvPr>
                  <p:custDataLst>
                    <p:tags r:id="rId15"/>
                  </p:custDataLst>
                </p:nvPr>
              </p:nvSpPr>
              <p:spPr bwMode="auto">
                <a:xfrm>
                  <a:off x="638775" y="718982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31958EB7-D101-4BCD-9679-33D8E87AA58C}"/>
                </a:ext>
              </a:extLst>
            </p:cNvPr>
            <p:cNvGrpSpPr/>
            <p:nvPr/>
          </p:nvGrpSpPr>
          <p:grpSpPr>
            <a:xfrm>
              <a:off x="3305140" y="5121452"/>
              <a:ext cx="2393951" cy="79376"/>
              <a:chOff x="725770" y="5121452"/>
              <a:chExt cx="2393951" cy="79376"/>
            </a:xfrm>
          </p:grpSpPr>
          <p:sp useBgFill="1">
            <p:nvSpPr>
              <p:cNvPr id="40" name="Freeform: Shape 39">
                <a:extLst>
                  <a:ext uri="{FF2B5EF4-FFF2-40B4-BE49-F238E27FC236}">
                    <a16:creationId xmlns:a16="http://schemas.microsoft.com/office/drawing/2014/main" id="{E97B2487-EBBD-4A80-935C-C813E331D1B8}"/>
                  </a:ext>
                  <a:ext uri="{C183D7F6-B498-43B3-948B-1728B52AA6E4}">
                    <adec:decorative xmlns:adec="http://schemas.microsoft.com/office/drawing/2017/decorative" val="1"/>
                  </a:ext>
                </a:extLst>
              </p:cNvPr>
              <p:cNvSpPr/>
              <p:nvPr>
                <p:custDataLst>
                  <p:tags r:id="rId10"/>
                </p:custDataLst>
              </p:nvPr>
            </p:nvSpPr>
            <p:spPr bwMode="auto">
              <a:xfrm>
                <a:off x="725770" y="5121453"/>
                <a:ext cx="2393950" cy="79375"/>
              </a:xfrm>
              <a:custGeom>
                <a:avLst/>
                <a:gdLst>
                  <a:gd name="connsiteX0" fmla="*/ 82550 w 2393950"/>
                  <a:gd name="connsiteY0" fmla="*/ 0 h 79375"/>
                  <a:gd name="connsiteX1" fmla="*/ 165100 w 2393950"/>
                  <a:gd name="connsiteY1" fmla="*/ 22225 h 79375"/>
                  <a:gd name="connsiteX2" fmla="*/ 247650 w 2393950"/>
                  <a:gd name="connsiteY2" fmla="*/ 0 h 79375"/>
                  <a:gd name="connsiteX3" fmla="*/ 330200 w 2393950"/>
                  <a:gd name="connsiteY3" fmla="*/ 22225 h 79375"/>
                  <a:gd name="connsiteX4" fmla="*/ 412750 w 2393950"/>
                  <a:gd name="connsiteY4" fmla="*/ 0 h 79375"/>
                  <a:gd name="connsiteX5" fmla="*/ 495300 w 2393950"/>
                  <a:gd name="connsiteY5" fmla="*/ 22225 h 79375"/>
                  <a:gd name="connsiteX6" fmla="*/ 577850 w 2393950"/>
                  <a:gd name="connsiteY6" fmla="*/ 0 h 79375"/>
                  <a:gd name="connsiteX7" fmla="*/ 660400 w 2393950"/>
                  <a:gd name="connsiteY7" fmla="*/ 22225 h 79375"/>
                  <a:gd name="connsiteX8" fmla="*/ 742950 w 2393950"/>
                  <a:gd name="connsiteY8" fmla="*/ 0 h 79375"/>
                  <a:gd name="connsiteX9" fmla="*/ 825500 w 2393950"/>
                  <a:gd name="connsiteY9" fmla="*/ 22225 h 79375"/>
                  <a:gd name="connsiteX10" fmla="*/ 908050 w 2393950"/>
                  <a:gd name="connsiteY10" fmla="*/ 0 h 79375"/>
                  <a:gd name="connsiteX11" fmla="*/ 990600 w 2393950"/>
                  <a:gd name="connsiteY11" fmla="*/ 22225 h 79375"/>
                  <a:gd name="connsiteX12" fmla="*/ 1073150 w 2393950"/>
                  <a:gd name="connsiteY12" fmla="*/ 0 h 79375"/>
                  <a:gd name="connsiteX13" fmla="*/ 1155700 w 2393950"/>
                  <a:gd name="connsiteY13" fmla="*/ 22225 h 79375"/>
                  <a:gd name="connsiteX14" fmla="*/ 1238250 w 2393950"/>
                  <a:gd name="connsiteY14" fmla="*/ 0 h 79375"/>
                  <a:gd name="connsiteX15" fmla="*/ 1320800 w 2393950"/>
                  <a:gd name="connsiteY15" fmla="*/ 22225 h 79375"/>
                  <a:gd name="connsiteX16" fmla="*/ 1403350 w 2393950"/>
                  <a:gd name="connsiteY16" fmla="*/ 0 h 79375"/>
                  <a:gd name="connsiteX17" fmla="*/ 1485900 w 2393950"/>
                  <a:gd name="connsiteY17" fmla="*/ 22225 h 79375"/>
                  <a:gd name="connsiteX18" fmla="*/ 1568450 w 2393950"/>
                  <a:gd name="connsiteY18" fmla="*/ 0 h 79375"/>
                  <a:gd name="connsiteX19" fmla="*/ 1651000 w 2393950"/>
                  <a:gd name="connsiteY19" fmla="*/ 22225 h 79375"/>
                  <a:gd name="connsiteX20" fmla="*/ 1733550 w 2393950"/>
                  <a:gd name="connsiteY20" fmla="*/ 0 h 79375"/>
                  <a:gd name="connsiteX21" fmla="*/ 1816100 w 2393950"/>
                  <a:gd name="connsiteY21" fmla="*/ 22225 h 79375"/>
                  <a:gd name="connsiteX22" fmla="*/ 1898650 w 2393950"/>
                  <a:gd name="connsiteY22" fmla="*/ 0 h 79375"/>
                  <a:gd name="connsiteX23" fmla="*/ 1981200 w 2393950"/>
                  <a:gd name="connsiteY23" fmla="*/ 22225 h 79375"/>
                  <a:gd name="connsiteX24" fmla="*/ 2063750 w 2393950"/>
                  <a:gd name="connsiteY24" fmla="*/ 0 h 79375"/>
                  <a:gd name="connsiteX25" fmla="*/ 2146300 w 2393950"/>
                  <a:gd name="connsiteY25" fmla="*/ 22225 h 79375"/>
                  <a:gd name="connsiteX26" fmla="*/ 2228850 w 2393950"/>
                  <a:gd name="connsiteY26" fmla="*/ 0 h 79375"/>
                  <a:gd name="connsiteX27" fmla="*/ 2311400 w 2393950"/>
                  <a:gd name="connsiteY27" fmla="*/ 22225 h 79375"/>
                  <a:gd name="connsiteX28" fmla="*/ 2393950 w 2393950"/>
                  <a:gd name="connsiteY28" fmla="*/ 0 h 79375"/>
                  <a:gd name="connsiteX29" fmla="*/ 2393950 w 2393950"/>
                  <a:gd name="connsiteY29" fmla="*/ 57150 h 79375"/>
                  <a:gd name="connsiteX30" fmla="*/ 2311400 w 2393950"/>
                  <a:gd name="connsiteY30" fmla="*/ 79375 h 79375"/>
                  <a:gd name="connsiteX31" fmla="*/ 2228850 w 2393950"/>
                  <a:gd name="connsiteY31" fmla="*/ 57150 h 79375"/>
                  <a:gd name="connsiteX32" fmla="*/ 2146300 w 2393950"/>
                  <a:gd name="connsiteY32" fmla="*/ 79375 h 79375"/>
                  <a:gd name="connsiteX33" fmla="*/ 2063750 w 2393950"/>
                  <a:gd name="connsiteY33" fmla="*/ 57150 h 79375"/>
                  <a:gd name="connsiteX34" fmla="*/ 1981200 w 2393950"/>
                  <a:gd name="connsiteY34" fmla="*/ 79375 h 79375"/>
                  <a:gd name="connsiteX35" fmla="*/ 1898650 w 2393950"/>
                  <a:gd name="connsiteY35" fmla="*/ 57150 h 79375"/>
                  <a:gd name="connsiteX36" fmla="*/ 1816100 w 2393950"/>
                  <a:gd name="connsiteY36" fmla="*/ 79375 h 79375"/>
                  <a:gd name="connsiteX37" fmla="*/ 1733550 w 2393950"/>
                  <a:gd name="connsiteY37" fmla="*/ 57150 h 79375"/>
                  <a:gd name="connsiteX38" fmla="*/ 1651000 w 2393950"/>
                  <a:gd name="connsiteY38" fmla="*/ 79375 h 79375"/>
                  <a:gd name="connsiteX39" fmla="*/ 1568450 w 2393950"/>
                  <a:gd name="connsiteY39" fmla="*/ 57150 h 79375"/>
                  <a:gd name="connsiteX40" fmla="*/ 1485900 w 2393950"/>
                  <a:gd name="connsiteY40" fmla="*/ 79375 h 79375"/>
                  <a:gd name="connsiteX41" fmla="*/ 1403350 w 2393950"/>
                  <a:gd name="connsiteY41" fmla="*/ 57150 h 79375"/>
                  <a:gd name="connsiteX42" fmla="*/ 1320800 w 2393950"/>
                  <a:gd name="connsiteY42" fmla="*/ 79375 h 79375"/>
                  <a:gd name="connsiteX43" fmla="*/ 1238250 w 2393950"/>
                  <a:gd name="connsiteY43" fmla="*/ 57150 h 79375"/>
                  <a:gd name="connsiteX44" fmla="*/ 1155700 w 2393950"/>
                  <a:gd name="connsiteY44" fmla="*/ 79375 h 79375"/>
                  <a:gd name="connsiteX45" fmla="*/ 1073150 w 2393950"/>
                  <a:gd name="connsiteY45" fmla="*/ 57150 h 79375"/>
                  <a:gd name="connsiteX46" fmla="*/ 990600 w 2393950"/>
                  <a:gd name="connsiteY46" fmla="*/ 79375 h 79375"/>
                  <a:gd name="connsiteX47" fmla="*/ 908050 w 2393950"/>
                  <a:gd name="connsiteY47" fmla="*/ 57150 h 79375"/>
                  <a:gd name="connsiteX48" fmla="*/ 825500 w 2393950"/>
                  <a:gd name="connsiteY48" fmla="*/ 79375 h 79375"/>
                  <a:gd name="connsiteX49" fmla="*/ 742950 w 2393950"/>
                  <a:gd name="connsiteY49" fmla="*/ 57150 h 79375"/>
                  <a:gd name="connsiteX50" fmla="*/ 660400 w 2393950"/>
                  <a:gd name="connsiteY50" fmla="*/ 79375 h 79375"/>
                  <a:gd name="connsiteX51" fmla="*/ 577850 w 2393950"/>
                  <a:gd name="connsiteY51" fmla="*/ 57150 h 79375"/>
                  <a:gd name="connsiteX52" fmla="*/ 495300 w 2393950"/>
                  <a:gd name="connsiteY52" fmla="*/ 79375 h 79375"/>
                  <a:gd name="connsiteX53" fmla="*/ 412750 w 2393950"/>
                  <a:gd name="connsiteY53" fmla="*/ 57150 h 79375"/>
                  <a:gd name="connsiteX54" fmla="*/ 330200 w 2393950"/>
                  <a:gd name="connsiteY54" fmla="*/ 79375 h 79375"/>
                  <a:gd name="connsiteX55" fmla="*/ 247650 w 2393950"/>
                  <a:gd name="connsiteY55" fmla="*/ 57150 h 79375"/>
                  <a:gd name="connsiteX56" fmla="*/ 165100 w 2393950"/>
                  <a:gd name="connsiteY56" fmla="*/ 79375 h 79375"/>
                  <a:gd name="connsiteX57" fmla="*/ 82550 w 2393950"/>
                  <a:gd name="connsiteY57" fmla="*/ 57150 h 79375"/>
                  <a:gd name="connsiteX58" fmla="*/ 0 w 2393950"/>
                  <a:gd name="connsiteY58" fmla="*/ 79375 h 79375"/>
                  <a:gd name="connsiteX59" fmla="*/ 0 w 2393950"/>
                  <a:gd name="connsiteY59" fmla="*/ 22225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3950" h="79375">
                    <a:moveTo>
                      <a:pt x="82550" y="0"/>
                    </a:move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lnTo>
                      <a:pt x="0" y="2222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nvGrpSpPr>
              <p:cNvPr id="41" name="Group 40">
                <a:extLst>
                  <a:ext uri="{FF2B5EF4-FFF2-40B4-BE49-F238E27FC236}">
                    <a16:creationId xmlns:a16="http://schemas.microsoft.com/office/drawing/2014/main" id="{05FD1368-8448-4722-8016-E065BA229DA4}"/>
                  </a:ext>
                </a:extLst>
              </p:cNvPr>
              <p:cNvGrpSpPr/>
              <p:nvPr/>
            </p:nvGrpSpPr>
            <p:grpSpPr>
              <a:xfrm>
                <a:off x="725770" y="5121452"/>
                <a:ext cx="2393951" cy="79376"/>
                <a:chOff x="638775" y="7189824"/>
                <a:chExt cx="2393951" cy="79376"/>
              </a:xfrm>
            </p:grpSpPr>
            <p:sp>
              <p:nvSpPr>
                <p:cNvPr id="42" name="Freeform: Shape 41">
                  <a:extLst>
                    <a:ext uri="{FF2B5EF4-FFF2-40B4-BE49-F238E27FC236}">
                      <a16:creationId xmlns:a16="http://schemas.microsoft.com/office/drawing/2014/main" id="{C11C08ED-59AD-41B1-A102-2FC4A3FE9043}"/>
                    </a:ext>
                    <a:ext uri="{C183D7F6-B498-43B3-948B-1728B52AA6E4}">
                      <adec:decorative xmlns:adec="http://schemas.microsoft.com/office/drawing/2017/decorative" val="1"/>
                    </a:ext>
                  </a:extLst>
                </p:cNvPr>
                <p:cNvSpPr/>
                <p:nvPr>
                  <p:custDataLst>
                    <p:tags r:id="rId11"/>
                  </p:custDataLst>
                </p:nvPr>
              </p:nvSpPr>
              <p:spPr bwMode="auto">
                <a:xfrm>
                  <a:off x="638775" y="724697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Shape 42">
                  <a:extLst>
                    <a:ext uri="{FF2B5EF4-FFF2-40B4-BE49-F238E27FC236}">
                      <a16:creationId xmlns:a16="http://schemas.microsoft.com/office/drawing/2014/main" id="{D81E3508-EBA4-4A5D-9810-8C708DB2EC84}"/>
                    </a:ext>
                    <a:ext uri="{C183D7F6-B498-43B3-948B-1728B52AA6E4}">
                      <adec:decorative xmlns:adec="http://schemas.microsoft.com/office/drawing/2017/decorative" val="1"/>
                    </a:ext>
                  </a:extLst>
                </p:cNvPr>
                <p:cNvSpPr/>
                <p:nvPr>
                  <p:custDataLst>
                    <p:tags r:id="rId12"/>
                  </p:custDataLst>
                </p:nvPr>
              </p:nvSpPr>
              <p:spPr bwMode="auto">
                <a:xfrm>
                  <a:off x="638775" y="718982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EF2E0013-5E02-47EA-B41C-3A7E25727EA4}"/>
                </a:ext>
              </a:extLst>
            </p:cNvPr>
            <p:cNvGrpSpPr/>
            <p:nvPr/>
          </p:nvGrpSpPr>
          <p:grpSpPr>
            <a:xfrm>
              <a:off x="5869270" y="5121452"/>
              <a:ext cx="2393951" cy="79376"/>
              <a:chOff x="725770" y="5121452"/>
              <a:chExt cx="2393951" cy="79376"/>
            </a:xfrm>
          </p:grpSpPr>
          <p:sp useBgFill="1">
            <p:nvSpPr>
              <p:cNvPr id="45" name="Freeform: Shape 44">
                <a:extLst>
                  <a:ext uri="{FF2B5EF4-FFF2-40B4-BE49-F238E27FC236}">
                    <a16:creationId xmlns:a16="http://schemas.microsoft.com/office/drawing/2014/main" id="{826BE1CE-6005-4B13-9CCC-36853AE1754C}"/>
                  </a:ext>
                  <a:ext uri="{C183D7F6-B498-43B3-948B-1728B52AA6E4}">
                    <adec:decorative xmlns:adec="http://schemas.microsoft.com/office/drawing/2017/decorative" val="1"/>
                  </a:ext>
                </a:extLst>
              </p:cNvPr>
              <p:cNvSpPr/>
              <p:nvPr>
                <p:custDataLst>
                  <p:tags r:id="rId7"/>
                </p:custDataLst>
              </p:nvPr>
            </p:nvSpPr>
            <p:spPr bwMode="auto">
              <a:xfrm>
                <a:off x="725770" y="5121453"/>
                <a:ext cx="2393950" cy="79375"/>
              </a:xfrm>
              <a:custGeom>
                <a:avLst/>
                <a:gdLst>
                  <a:gd name="connsiteX0" fmla="*/ 82550 w 2393950"/>
                  <a:gd name="connsiteY0" fmla="*/ 0 h 79375"/>
                  <a:gd name="connsiteX1" fmla="*/ 165100 w 2393950"/>
                  <a:gd name="connsiteY1" fmla="*/ 22225 h 79375"/>
                  <a:gd name="connsiteX2" fmla="*/ 247650 w 2393950"/>
                  <a:gd name="connsiteY2" fmla="*/ 0 h 79375"/>
                  <a:gd name="connsiteX3" fmla="*/ 330200 w 2393950"/>
                  <a:gd name="connsiteY3" fmla="*/ 22225 h 79375"/>
                  <a:gd name="connsiteX4" fmla="*/ 412750 w 2393950"/>
                  <a:gd name="connsiteY4" fmla="*/ 0 h 79375"/>
                  <a:gd name="connsiteX5" fmla="*/ 495300 w 2393950"/>
                  <a:gd name="connsiteY5" fmla="*/ 22225 h 79375"/>
                  <a:gd name="connsiteX6" fmla="*/ 577850 w 2393950"/>
                  <a:gd name="connsiteY6" fmla="*/ 0 h 79375"/>
                  <a:gd name="connsiteX7" fmla="*/ 660400 w 2393950"/>
                  <a:gd name="connsiteY7" fmla="*/ 22225 h 79375"/>
                  <a:gd name="connsiteX8" fmla="*/ 742950 w 2393950"/>
                  <a:gd name="connsiteY8" fmla="*/ 0 h 79375"/>
                  <a:gd name="connsiteX9" fmla="*/ 825500 w 2393950"/>
                  <a:gd name="connsiteY9" fmla="*/ 22225 h 79375"/>
                  <a:gd name="connsiteX10" fmla="*/ 908050 w 2393950"/>
                  <a:gd name="connsiteY10" fmla="*/ 0 h 79375"/>
                  <a:gd name="connsiteX11" fmla="*/ 990600 w 2393950"/>
                  <a:gd name="connsiteY11" fmla="*/ 22225 h 79375"/>
                  <a:gd name="connsiteX12" fmla="*/ 1073150 w 2393950"/>
                  <a:gd name="connsiteY12" fmla="*/ 0 h 79375"/>
                  <a:gd name="connsiteX13" fmla="*/ 1155700 w 2393950"/>
                  <a:gd name="connsiteY13" fmla="*/ 22225 h 79375"/>
                  <a:gd name="connsiteX14" fmla="*/ 1238250 w 2393950"/>
                  <a:gd name="connsiteY14" fmla="*/ 0 h 79375"/>
                  <a:gd name="connsiteX15" fmla="*/ 1320800 w 2393950"/>
                  <a:gd name="connsiteY15" fmla="*/ 22225 h 79375"/>
                  <a:gd name="connsiteX16" fmla="*/ 1403350 w 2393950"/>
                  <a:gd name="connsiteY16" fmla="*/ 0 h 79375"/>
                  <a:gd name="connsiteX17" fmla="*/ 1485900 w 2393950"/>
                  <a:gd name="connsiteY17" fmla="*/ 22225 h 79375"/>
                  <a:gd name="connsiteX18" fmla="*/ 1568450 w 2393950"/>
                  <a:gd name="connsiteY18" fmla="*/ 0 h 79375"/>
                  <a:gd name="connsiteX19" fmla="*/ 1651000 w 2393950"/>
                  <a:gd name="connsiteY19" fmla="*/ 22225 h 79375"/>
                  <a:gd name="connsiteX20" fmla="*/ 1733550 w 2393950"/>
                  <a:gd name="connsiteY20" fmla="*/ 0 h 79375"/>
                  <a:gd name="connsiteX21" fmla="*/ 1816100 w 2393950"/>
                  <a:gd name="connsiteY21" fmla="*/ 22225 h 79375"/>
                  <a:gd name="connsiteX22" fmla="*/ 1898650 w 2393950"/>
                  <a:gd name="connsiteY22" fmla="*/ 0 h 79375"/>
                  <a:gd name="connsiteX23" fmla="*/ 1981200 w 2393950"/>
                  <a:gd name="connsiteY23" fmla="*/ 22225 h 79375"/>
                  <a:gd name="connsiteX24" fmla="*/ 2063750 w 2393950"/>
                  <a:gd name="connsiteY24" fmla="*/ 0 h 79375"/>
                  <a:gd name="connsiteX25" fmla="*/ 2146300 w 2393950"/>
                  <a:gd name="connsiteY25" fmla="*/ 22225 h 79375"/>
                  <a:gd name="connsiteX26" fmla="*/ 2228850 w 2393950"/>
                  <a:gd name="connsiteY26" fmla="*/ 0 h 79375"/>
                  <a:gd name="connsiteX27" fmla="*/ 2311400 w 2393950"/>
                  <a:gd name="connsiteY27" fmla="*/ 22225 h 79375"/>
                  <a:gd name="connsiteX28" fmla="*/ 2393950 w 2393950"/>
                  <a:gd name="connsiteY28" fmla="*/ 0 h 79375"/>
                  <a:gd name="connsiteX29" fmla="*/ 2393950 w 2393950"/>
                  <a:gd name="connsiteY29" fmla="*/ 57150 h 79375"/>
                  <a:gd name="connsiteX30" fmla="*/ 2311400 w 2393950"/>
                  <a:gd name="connsiteY30" fmla="*/ 79375 h 79375"/>
                  <a:gd name="connsiteX31" fmla="*/ 2228850 w 2393950"/>
                  <a:gd name="connsiteY31" fmla="*/ 57150 h 79375"/>
                  <a:gd name="connsiteX32" fmla="*/ 2146300 w 2393950"/>
                  <a:gd name="connsiteY32" fmla="*/ 79375 h 79375"/>
                  <a:gd name="connsiteX33" fmla="*/ 2063750 w 2393950"/>
                  <a:gd name="connsiteY33" fmla="*/ 57150 h 79375"/>
                  <a:gd name="connsiteX34" fmla="*/ 1981200 w 2393950"/>
                  <a:gd name="connsiteY34" fmla="*/ 79375 h 79375"/>
                  <a:gd name="connsiteX35" fmla="*/ 1898650 w 2393950"/>
                  <a:gd name="connsiteY35" fmla="*/ 57150 h 79375"/>
                  <a:gd name="connsiteX36" fmla="*/ 1816100 w 2393950"/>
                  <a:gd name="connsiteY36" fmla="*/ 79375 h 79375"/>
                  <a:gd name="connsiteX37" fmla="*/ 1733550 w 2393950"/>
                  <a:gd name="connsiteY37" fmla="*/ 57150 h 79375"/>
                  <a:gd name="connsiteX38" fmla="*/ 1651000 w 2393950"/>
                  <a:gd name="connsiteY38" fmla="*/ 79375 h 79375"/>
                  <a:gd name="connsiteX39" fmla="*/ 1568450 w 2393950"/>
                  <a:gd name="connsiteY39" fmla="*/ 57150 h 79375"/>
                  <a:gd name="connsiteX40" fmla="*/ 1485900 w 2393950"/>
                  <a:gd name="connsiteY40" fmla="*/ 79375 h 79375"/>
                  <a:gd name="connsiteX41" fmla="*/ 1403350 w 2393950"/>
                  <a:gd name="connsiteY41" fmla="*/ 57150 h 79375"/>
                  <a:gd name="connsiteX42" fmla="*/ 1320800 w 2393950"/>
                  <a:gd name="connsiteY42" fmla="*/ 79375 h 79375"/>
                  <a:gd name="connsiteX43" fmla="*/ 1238250 w 2393950"/>
                  <a:gd name="connsiteY43" fmla="*/ 57150 h 79375"/>
                  <a:gd name="connsiteX44" fmla="*/ 1155700 w 2393950"/>
                  <a:gd name="connsiteY44" fmla="*/ 79375 h 79375"/>
                  <a:gd name="connsiteX45" fmla="*/ 1073150 w 2393950"/>
                  <a:gd name="connsiteY45" fmla="*/ 57150 h 79375"/>
                  <a:gd name="connsiteX46" fmla="*/ 990600 w 2393950"/>
                  <a:gd name="connsiteY46" fmla="*/ 79375 h 79375"/>
                  <a:gd name="connsiteX47" fmla="*/ 908050 w 2393950"/>
                  <a:gd name="connsiteY47" fmla="*/ 57150 h 79375"/>
                  <a:gd name="connsiteX48" fmla="*/ 825500 w 2393950"/>
                  <a:gd name="connsiteY48" fmla="*/ 79375 h 79375"/>
                  <a:gd name="connsiteX49" fmla="*/ 742950 w 2393950"/>
                  <a:gd name="connsiteY49" fmla="*/ 57150 h 79375"/>
                  <a:gd name="connsiteX50" fmla="*/ 660400 w 2393950"/>
                  <a:gd name="connsiteY50" fmla="*/ 79375 h 79375"/>
                  <a:gd name="connsiteX51" fmla="*/ 577850 w 2393950"/>
                  <a:gd name="connsiteY51" fmla="*/ 57150 h 79375"/>
                  <a:gd name="connsiteX52" fmla="*/ 495300 w 2393950"/>
                  <a:gd name="connsiteY52" fmla="*/ 79375 h 79375"/>
                  <a:gd name="connsiteX53" fmla="*/ 412750 w 2393950"/>
                  <a:gd name="connsiteY53" fmla="*/ 57150 h 79375"/>
                  <a:gd name="connsiteX54" fmla="*/ 330200 w 2393950"/>
                  <a:gd name="connsiteY54" fmla="*/ 79375 h 79375"/>
                  <a:gd name="connsiteX55" fmla="*/ 247650 w 2393950"/>
                  <a:gd name="connsiteY55" fmla="*/ 57150 h 79375"/>
                  <a:gd name="connsiteX56" fmla="*/ 165100 w 2393950"/>
                  <a:gd name="connsiteY56" fmla="*/ 79375 h 79375"/>
                  <a:gd name="connsiteX57" fmla="*/ 82550 w 2393950"/>
                  <a:gd name="connsiteY57" fmla="*/ 57150 h 79375"/>
                  <a:gd name="connsiteX58" fmla="*/ 0 w 2393950"/>
                  <a:gd name="connsiteY58" fmla="*/ 79375 h 79375"/>
                  <a:gd name="connsiteX59" fmla="*/ 0 w 2393950"/>
                  <a:gd name="connsiteY59" fmla="*/ 22225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3950" h="79375">
                    <a:moveTo>
                      <a:pt x="82550" y="0"/>
                    </a:move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lnTo>
                      <a:pt x="2393950" y="57150"/>
                    </a:lnTo>
                    <a:lnTo>
                      <a:pt x="2311400" y="79375"/>
                    </a:lnTo>
                    <a:lnTo>
                      <a:pt x="2228850" y="57150"/>
                    </a:lnTo>
                    <a:lnTo>
                      <a:pt x="2146300" y="79375"/>
                    </a:lnTo>
                    <a:lnTo>
                      <a:pt x="2063750" y="57150"/>
                    </a:lnTo>
                    <a:lnTo>
                      <a:pt x="1981200" y="79375"/>
                    </a:lnTo>
                    <a:lnTo>
                      <a:pt x="1898650" y="57150"/>
                    </a:lnTo>
                    <a:lnTo>
                      <a:pt x="1816100" y="79375"/>
                    </a:lnTo>
                    <a:lnTo>
                      <a:pt x="1733550" y="57150"/>
                    </a:lnTo>
                    <a:lnTo>
                      <a:pt x="1651000" y="79375"/>
                    </a:lnTo>
                    <a:lnTo>
                      <a:pt x="1568450" y="57150"/>
                    </a:lnTo>
                    <a:lnTo>
                      <a:pt x="1485900" y="79375"/>
                    </a:lnTo>
                    <a:lnTo>
                      <a:pt x="1403350" y="57150"/>
                    </a:lnTo>
                    <a:lnTo>
                      <a:pt x="1320800" y="79375"/>
                    </a:lnTo>
                    <a:lnTo>
                      <a:pt x="1238250" y="57150"/>
                    </a:lnTo>
                    <a:lnTo>
                      <a:pt x="1155700" y="79375"/>
                    </a:lnTo>
                    <a:lnTo>
                      <a:pt x="1073150" y="57150"/>
                    </a:lnTo>
                    <a:lnTo>
                      <a:pt x="990600" y="79375"/>
                    </a:lnTo>
                    <a:lnTo>
                      <a:pt x="908050" y="57150"/>
                    </a:lnTo>
                    <a:lnTo>
                      <a:pt x="825500" y="79375"/>
                    </a:lnTo>
                    <a:lnTo>
                      <a:pt x="742950" y="57150"/>
                    </a:lnTo>
                    <a:lnTo>
                      <a:pt x="660400" y="79375"/>
                    </a:lnTo>
                    <a:lnTo>
                      <a:pt x="577850" y="57150"/>
                    </a:lnTo>
                    <a:lnTo>
                      <a:pt x="495300" y="79375"/>
                    </a:lnTo>
                    <a:lnTo>
                      <a:pt x="412750" y="57150"/>
                    </a:lnTo>
                    <a:lnTo>
                      <a:pt x="330200" y="79375"/>
                    </a:lnTo>
                    <a:lnTo>
                      <a:pt x="247650" y="57150"/>
                    </a:lnTo>
                    <a:lnTo>
                      <a:pt x="165100" y="79375"/>
                    </a:lnTo>
                    <a:lnTo>
                      <a:pt x="82550" y="57150"/>
                    </a:lnTo>
                    <a:lnTo>
                      <a:pt x="0" y="79375"/>
                    </a:lnTo>
                    <a:lnTo>
                      <a:pt x="0" y="22225"/>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nvGrpSpPr>
              <p:cNvPr id="46" name="Group 45">
                <a:extLst>
                  <a:ext uri="{FF2B5EF4-FFF2-40B4-BE49-F238E27FC236}">
                    <a16:creationId xmlns:a16="http://schemas.microsoft.com/office/drawing/2014/main" id="{C3232751-4B35-4FE2-8356-386FB4EB6901}"/>
                  </a:ext>
                </a:extLst>
              </p:cNvPr>
              <p:cNvGrpSpPr/>
              <p:nvPr/>
            </p:nvGrpSpPr>
            <p:grpSpPr>
              <a:xfrm>
                <a:off x="725770" y="5121452"/>
                <a:ext cx="2393951" cy="79376"/>
                <a:chOff x="638775" y="7189824"/>
                <a:chExt cx="2393951" cy="79376"/>
              </a:xfrm>
            </p:grpSpPr>
            <p:sp>
              <p:nvSpPr>
                <p:cNvPr id="47" name="Freeform: Shape 46">
                  <a:extLst>
                    <a:ext uri="{FF2B5EF4-FFF2-40B4-BE49-F238E27FC236}">
                      <a16:creationId xmlns:a16="http://schemas.microsoft.com/office/drawing/2014/main" id="{A0BCAFCD-060B-401B-BA93-C9529D2EA1B9}"/>
                    </a:ext>
                    <a:ext uri="{C183D7F6-B498-43B3-948B-1728B52AA6E4}">
                      <adec:decorative xmlns:adec="http://schemas.microsoft.com/office/drawing/2017/decorative" val="1"/>
                    </a:ext>
                  </a:extLst>
                </p:cNvPr>
                <p:cNvSpPr/>
                <p:nvPr>
                  <p:custDataLst>
                    <p:tags r:id="rId8"/>
                  </p:custDataLst>
                </p:nvPr>
              </p:nvSpPr>
              <p:spPr bwMode="auto">
                <a:xfrm>
                  <a:off x="638775" y="724697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Shape 47">
                  <a:extLst>
                    <a:ext uri="{FF2B5EF4-FFF2-40B4-BE49-F238E27FC236}">
                      <a16:creationId xmlns:a16="http://schemas.microsoft.com/office/drawing/2014/main" id="{A22258BA-5AE7-48D9-B7F0-AA6E2239F2CA}"/>
                    </a:ext>
                    <a:ext uri="{C183D7F6-B498-43B3-948B-1728B52AA6E4}">
                      <adec:decorative xmlns:adec="http://schemas.microsoft.com/office/drawing/2017/decorative" val="1"/>
                    </a:ext>
                  </a:extLst>
                </p:cNvPr>
                <p:cNvSpPr/>
                <p:nvPr>
                  <p:custDataLst>
                    <p:tags r:id="rId9"/>
                  </p:custDataLst>
                </p:nvPr>
              </p:nvSpPr>
              <p:spPr bwMode="auto">
                <a:xfrm>
                  <a:off x="638775" y="7189824"/>
                  <a:ext cx="2393951" cy="22226"/>
                </a:xfrm>
                <a:custGeom>
                  <a:avLst/>
                  <a:gdLst/>
                  <a:ahLst/>
                  <a:cxnLst/>
                  <a:rect l="0" t="0" r="0" b="0"/>
                  <a:pathLst>
                    <a:path w="2393951" h="22226">
                      <a:moveTo>
                        <a:pt x="0" y="22225"/>
                      </a:moveTo>
                      <a:lnTo>
                        <a:pt x="82550" y="0"/>
                      </a:lnTo>
                      <a:lnTo>
                        <a:pt x="165100" y="22225"/>
                      </a:lnTo>
                      <a:lnTo>
                        <a:pt x="247650" y="0"/>
                      </a:lnTo>
                      <a:lnTo>
                        <a:pt x="330200" y="22225"/>
                      </a:lnTo>
                      <a:lnTo>
                        <a:pt x="412750" y="0"/>
                      </a:lnTo>
                      <a:lnTo>
                        <a:pt x="495300" y="22225"/>
                      </a:lnTo>
                      <a:lnTo>
                        <a:pt x="577850" y="0"/>
                      </a:lnTo>
                      <a:lnTo>
                        <a:pt x="660400" y="22225"/>
                      </a:lnTo>
                      <a:lnTo>
                        <a:pt x="742950" y="0"/>
                      </a:lnTo>
                      <a:lnTo>
                        <a:pt x="825500" y="22225"/>
                      </a:lnTo>
                      <a:lnTo>
                        <a:pt x="908050" y="0"/>
                      </a:lnTo>
                      <a:lnTo>
                        <a:pt x="990600" y="22225"/>
                      </a:lnTo>
                      <a:lnTo>
                        <a:pt x="1073150" y="0"/>
                      </a:lnTo>
                      <a:lnTo>
                        <a:pt x="1155700" y="22225"/>
                      </a:lnTo>
                      <a:lnTo>
                        <a:pt x="1238250" y="0"/>
                      </a:lnTo>
                      <a:lnTo>
                        <a:pt x="1320800" y="22225"/>
                      </a:lnTo>
                      <a:lnTo>
                        <a:pt x="1403350" y="0"/>
                      </a:lnTo>
                      <a:lnTo>
                        <a:pt x="1485900" y="22225"/>
                      </a:lnTo>
                      <a:lnTo>
                        <a:pt x="1568450" y="0"/>
                      </a:lnTo>
                      <a:lnTo>
                        <a:pt x="1651000" y="22225"/>
                      </a:lnTo>
                      <a:lnTo>
                        <a:pt x="1733550" y="0"/>
                      </a:lnTo>
                      <a:lnTo>
                        <a:pt x="1816100" y="22225"/>
                      </a:lnTo>
                      <a:lnTo>
                        <a:pt x="1898650" y="0"/>
                      </a:lnTo>
                      <a:lnTo>
                        <a:pt x="1981200" y="22225"/>
                      </a:lnTo>
                      <a:lnTo>
                        <a:pt x="2063750" y="0"/>
                      </a:lnTo>
                      <a:lnTo>
                        <a:pt x="2146300" y="22225"/>
                      </a:lnTo>
                      <a:lnTo>
                        <a:pt x="2228850" y="0"/>
                      </a:lnTo>
                      <a:lnTo>
                        <a:pt x="2311400" y="22225"/>
                      </a:lnTo>
                      <a:lnTo>
                        <a:pt x="2393950" y="0"/>
                      </a:lnTo>
                    </a:path>
                  </a:pathLst>
                </a:custGeom>
                <a:noFill/>
                <a:ln w="9525" cap="rnd" cmpd="sng" algn="ctr">
                  <a:solidFill>
                    <a:srgbClr val="000000"/>
                  </a:solidFill>
                  <a:prstDash val="solid"/>
                  <a:round/>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Tree>
    <p:extLst>
      <p:ext uri="{BB962C8B-B14F-4D97-AF65-F5344CB8AC3E}">
        <p14:creationId xmlns:p14="http://schemas.microsoft.com/office/powerpoint/2010/main" val="2894355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9B0814-AB8E-4287-80A2-B0AB4505167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83" name="think-cell Slide" r:id="rId6" imgW="395" imgH="394" progId="TCLayout.ActiveDocument.1">
                  <p:embed/>
                </p:oleObj>
              </mc:Choice>
              <mc:Fallback>
                <p:oleObj name="think-cell Slide" r:id="rId6" imgW="395" imgH="394" progId="TCLayout.ActiveDocument.1">
                  <p:embed/>
                  <p:pic>
                    <p:nvPicPr>
                      <p:cNvPr id="9" name="Object 8" hidden="1">
                        <a:extLst>
                          <a:ext uri="{FF2B5EF4-FFF2-40B4-BE49-F238E27FC236}">
                            <a16:creationId xmlns:a16="http://schemas.microsoft.com/office/drawing/2014/main" id="{FD9B0814-AB8E-4287-80A2-B0AB4505167E}"/>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6" name="Rectangle 95">
            <a:extLst>
              <a:ext uri="{FF2B5EF4-FFF2-40B4-BE49-F238E27FC236}">
                <a16:creationId xmlns:a16="http://schemas.microsoft.com/office/drawing/2014/main" id="{A4D906C7-B853-43EF-B792-33880BAD3DCD}"/>
              </a:ext>
              <a:ext uri="{C183D7F6-B498-43B3-948B-1728B52AA6E4}">
                <adec:decorative xmlns:adec="http://schemas.microsoft.com/office/drawing/2017/decorative" val="1"/>
              </a:ext>
            </a:extLst>
          </p:cNvPr>
          <p:cNvSpPr/>
          <p:nvPr/>
        </p:nvSpPr>
        <p:spPr>
          <a:xfrm>
            <a:off x="8553552" y="1946473"/>
            <a:ext cx="3297072" cy="38262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BDCA2EF3-AAFC-4561-BC2B-DBE40A86BEF5}"/>
              </a:ext>
            </a:extLst>
          </p:cNvPr>
          <p:cNvSpPr>
            <a:spLocks noGrp="1"/>
          </p:cNvSpPr>
          <p:nvPr>
            <p:ph type="title"/>
          </p:nvPr>
        </p:nvSpPr>
        <p:spPr>
          <a:xfrm>
            <a:off x="630000" y="622800"/>
            <a:ext cx="10933350" cy="664797"/>
          </a:xfrm>
        </p:spPr>
        <p:txBody>
          <a:bodyPr vert="horz"/>
          <a:lstStyle/>
          <a:p>
            <a:r>
              <a:rPr lang="en-US" dirty="0">
                <a:latin typeface="+mj-lt"/>
              </a:rPr>
              <a:t>Transferees from Stream C to DES have substantially worse outcomes than the average DES participant</a:t>
            </a:r>
          </a:p>
        </p:txBody>
      </p:sp>
      <p:sp>
        <p:nvSpPr>
          <p:cNvPr id="40" name="Rectangle 39">
            <a:extLst>
              <a:ext uri="{FF2B5EF4-FFF2-40B4-BE49-F238E27FC236}">
                <a16:creationId xmlns:a16="http://schemas.microsoft.com/office/drawing/2014/main" id="{FAE205DA-11D3-464C-9F96-EB167F948795}"/>
              </a:ext>
            </a:extLst>
          </p:cNvPr>
          <p:cNvSpPr/>
          <p:nvPr/>
        </p:nvSpPr>
        <p:spPr>
          <a:xfrm>
            <a:off x="630000" y="1805038"/>
            <a:ext cx="2795910" cy="430887"/>
          </a:xfrm>
          <a:prstGeom prst="rect">
            <a:avLst/>
          </a:prstGeom>
        </p:spPr>
        <p:txBody>
          <a:bodyPr wrap="square" lIns="0" tIns="0" rIns="0" bIns="0" anchor="b">
            <a:spAutoFit/>
          </a:bodyPr>
          <a:lstStyle/>
          <a:p>
            <a:r>
              <a:rPr lang="en-US" sz="1400" dirty="0">
                <a:solidFill>
                  <a:srgbClr val="275D38"/>
                </a:solidFill>
                <a:sym typeface="Georgia" panose="02040502050405020303" pitchFamily="18" charset="0"/>
              </a:rPr>
              <a:t>While Stream C and DES achieve similar outcome rates overall…</a:t>
            </a:r>
          </a:p>
        </p:txBody>
      </p:sp>
      <p:pic>
        <p:nvPicPr>
          <p:cNvPr id="6" name="Picture 5" descr="Column chart representing Stream C, D-E-S DMS and D-E-S ESS. The employment outcome rate has been 30.4% for D-E-S DMS followed by 28.8% for D-E-S ESS and 26.6% for stream C.&#10;">
            <a:extLst>
              <a:ext uri="{FF2B5EF4-FFF2-40B4-BE49-F238E27FC236}">
                <a16:creationId xmlns:a16="http://schemas.microsoft.com/office/drawing/2014/main" id="{6BF2C680-3025-465C-A0F9-6B59832D1EED}"/>
              </a:ext>
            </a:extLst>
          </p:cNvPr>
          <p:cNvPicPr>
            <a:picLocks noChangeAspect="1"/>
          </p:cNvPicPr>
          <p:nvPr/>
        </p:nvPicPr>
        <p:blipFill>
          <a:blip r:embed="rId8"/>
          <a:stretch>
            <a:fillRect/>
          </a:stretch>
        </p:blipFill>
        <p:spPr>
          <a:xfrm>
            <a:off x="630000" y="2540817"/>
            <a:ext cx="2511770" cy="3103133"/>
          </a:xfrm>
          <a:prstGeom prst="rect">
            <a:avLst/>
          </a:prstGeom>
        </p:spPr>
      </p:pic>
      <p:sp>
        <p:nvSpPr>
          <p:cNvPr id="95" name="Rectangle 94">
            <a:extLst>
              <a:ext uri="{FF2B5EF4-FFF2-40B4-BE49-F238E27FC236}">
                <a16:creationId xmlns:a16="http://schemas.microsoft.com/office/drawing/2014/main" id="{FF633281-CDBC-4CFE-A134-C63811BAF440}"/>
              </a:ext>
            </a:extLst>
          </p:cNvPr>
          <p:cNvSpPr/>
          <p:nvPr/>
        </p:nvSpPr>
        <p:spPr>
          <a:xfrm>
            <a:off x="3554057" y="1805038"/>
            <a:ext cx="4645736" cy="430887"/>
          </a:xfrm>
          <a:prstGeom prst="rect">
            <a:avLst/>
          </a:prstGeom>
        </p:spPr>
        <p:txBody>
          <a:bodyPr wrap="square" lIns="0" tIns="0" rIns="0" bIns="0" anchor="b">
            <a:spAutoFit/>
          </a:bodyPr>
          <a:lstStyle/>
          <a:p>
            <a:r>
              <a:rPr lang="en-US" sz="1400" dirty="0">
                <a:solidFill>
                  <a:srgbClr val="275D38"/>
                </a:solidFill>
                <a:sym typeface="Georgia" panose="02040502050405020303" pitchFamily="18" charset="0"/>
              </a:rPr>
              <a:t>…transferees from Stream C are substantially less likely to achieve a 13-week employment outcome rate</a:t>
            </a:r>
          </a:p>
        </p:txBody>
      </p:sp>
      <p:pic>
        <p:nvPicPr>
          <p:cNvPr id="13" name="Picture 12" descr="Line chart showing the employment outcome rate is substantially lower (around 10% after 24 months in D-E-S, compared to almost 25%) if an individual has spent any time in Stream C.&#10;">
            <a:extLst>
              <a:ext uri="{FF2B5EF4-FFF2-40B4-BE49-F238E27FC236}">
                <a16:creationId xmlns:a16="http://schemas.microsoft.com/office/drawing/2014/main" id="{7C8B7F45-62B9-49C7-8024-B425A1F1041B}"/>
              </a:ext>
            </a:extLst>
          </p:cNvPr>
          <p:cNvPicPr>
            <a:picLocks noChangeAspect="1"/>
          </p:cNvPicPr>
          <p:nvPr/>
        </p:nvPicPr>
        <p:blipFill>
          <a:blip r:embed="rId9"/>
          <a:stretch>
            <a:fillRect/>
          </a:stretch>
        </p:blipFill>
        <p:spPr>
          <a:xfrm>
            <a:off x="3261685" y="2506207"/>
            <a:ext cx="5114987" cy="3517697"/>
          </a:xfrm>
          <a:prstGeom prst="rect">
            <a:avLst/>
          </a:prstGeom>
        </p:spPr>
      </p:pic>
      <p:sp>
        <p:nvSpPr>
          <p:cNvPr id="69" name="Rectangle 68">
            <a:extLst>
              <a:ext uri="{FF2B5EF4-FFF2-40B4-BE49-F238E27FC236}">
                <a16:creationId xmlns:a16="http://schemas.microsoft.com/office/drawing/2014/main" id="{BD70D13E-18DF-4DE8-BC2E-435EA0D33C32}"/>
              </a:ext>
            </a:extLst>
          </p:cNvPr>
          <p:cNvSpPr/>
          <p:nvPr/>
        </p:nvSpPr>
        <p:spPr>
          <a:xfrm>
            <a:off x="3734478" y="3264578"/>
            <a:ext cx="1502786" cy="618548"/>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100000"/>
                  </a:schemeClr>
                </a:solidFill>
                <a:effectLst/>
                <a:uLnTx/>
                <a:uFillTx/>
                <a:sym typeface="+mn-lt"/>
              </a:rPr>
              <a:t>Total claims for all former </a:t>
            </a:r>
            <a:r>
              <a:rPr lang="en-US" sz="1000" kern="0" dirty="0">
                <a:solidFill>
                  <a:schemeClr val="tx1">
                    <a:lumMod val="100000"/>
                  </a:schemeClr>
                </a:solidFill>
                <a:sym typeface="+mn-lt"/>
              </a:rPr>
              <a:t>Stream C participants in 2018-19 totaled $50.4m</a:t>
            </a:r>
            <a:endParaRPr kumimoji="0" lang="en-US" sz="1000" b="0" i="0" u="none" strike="noStrike" kern="0" cap="none" spc="0" normalizeH="0" baseline="0" noProof="0" dirty="0">
              <a:ln>
                <a:noFill/>
              </a:ln>
              <a:solidFill>
                <a:schemeClr val="tx1">
                  <a:lumMod val="100000"/>
                </a:schemeClr>
              </a:solidFill>
              <a:effectLst/>
              <a:uLnTx/>
              <a:uFillTx/>
              <a:sym typeface="+mn-lt"/>
            </a:endParaRPr>
          </a:p>
        </p:txBody>
      </p:sp>
      <p:sp>
        <p:nvSpPr>
          <p:cNvPr id="100" name="ee4pHeader1">
            <a:extLst>
              <a:ext uri="{FF2B5EF4-FFF2-40B4-BE49-F238E27FC236}">
                <a16:creationId xmlns:a16="http://schemas.microsoft.com/office/drawing/2014/main" id="{D28A93B8-158B-4B74-B247-67DA3D48B939}"/>
              </a:ext>
            </a:extLst>
          </p:cNvPr>
          <p:cNvSpPr txBox="1"/>
          <p:nvPr/>
        </p:nvSpPr>
        <p:spPr>
          <a:xfrm>
            <a:off x="9071070" y="2540817"/>
            <a:ext cx="2463793" cy="2800767"/>
          </a:xfrm>
          <a:prstGeom prst="rect">
            <a:avLst/>
          </a:prstGeom>
          <a:noFill/>
          <a:ln cap="rnd">
            <a:noFill/>
          </a:ln>
        </p:spPr>
        <p:txBody>
          <a:bodyPr wrap="square" lIns="0" tIns="0" rIns="0" bIns="0" rtlCol="0" anchor="b">
            <a:spAutoFit/>
          </a:bodyPr>
          <a:lstStyle/>
          <a:p>
            <a:pPr>
              <a:spcBef>
                <a:spcPct val="0"/>
              </a:spcBef>
              <a:spcAft>
                <a:spcPct val="0"/>
              </a:spcAft>
            </a:pPr>
            <a:r>
              <a:rPr lang="en-AU" sz="1400" dirty="0">
                <a:sym typeface="Georgia" panose="02040502050405020303" pitchFamily="18" charset="0"/>
              </a:rPr>
              <a:t>For any given length of time in DES, former Stream C participants are </a:t>
            </a:r>
            <a:r>
              <a:rPr lang="en-AU" sz="1400" dirty="0">
                <a:solidFill>
                  <a:schemeClr val="accent1">
                    <a:lumMod val="75000"/>
                    <a:lumOff val="25000"/>
                  </a:schemeClr>
                </a:solidFill>
                <a:sym typeface="Georgia" panose="02040502050405020303" pitchFamily="18" charset="0"/>
              </a:rPr>
              <a:t>half as likely </a:t>
            </a:r>
            <a:r>
              <a:rPr lang="en-AU" sz="1400" dirty="0">
                <a:sym typeface="Georgia" panose="02040502050405020303" pitchFamily="18" charset="0"/>
              </a:rPr>
              <a:t>to achieve a 13-week employment outcome than the rest of the DES cohort</a:t>
            </a:r>
          </a:p>
          <a:p>
            <a:pPr>
              <a:spcBef>
                <a:spcPct val="0"/>
              </a:spcBef>
              <a:spcAft>
                <a:spcPct val="0"/>
              </a:spcAft>
            </a:pPr>
            <a:endParaRPr lang="en-AU" sz="1400" dirty="0">
              <a:sym typeface="Georgia" panose="02040502050405020303" pitchFamily="18" charset="0"/>
            </a:endParaRPr>
          </a:p>
          <a:p>
            <a:pPr>
              <a:spcBef>
                <a:spcPct val="0"/>
              </a:spcBef>
              <a:spcAft>
                <a:spcPct val="0"/>
              </a:spcAft>
            </a:pPr>
            <a:r>
              <a:rPr lang="en-AU" sz="1400" dirty="0">
                <a:sym typeface="Georgia" panose="02040502050405020303" pitchFamily="18" charset="0"/>
              </a:rPr>
              <a:t>However, it is difficult to conclude whether DES or Stream C is the less effective program for this cohort without observing their respective outcomes in Stream C </a:t>
            </a:r>
          </a:p>
        </p:txBody>
      </p:sp>
      <p:sp>
        <p:nvSpPr>
          <p:cNvPr id="35" name="ee4pFootnotes">
            <a:extLst>
              <a:ext uri="{FF2B5EF4-FFF2-40B4-BE49-F238E27FC236}">
                <a16:creationId xmlns:a16="http://schemas.microsoft.com/office/drawing/2014/main" id="{BE57581D-0F79-478F-B3A9-ED42AA028296}"/>
              </a:ext>
            </a:extLst>
          </p:cNvPr>
          <p:cNvSpPr>
            <a:spLocks noChangeArrowheads="1"/>
          </p:cNvSpPr>
          <p:nvPr/>
        </p:nvSpPr>
        <p:spPr bwMode="auto">
          <a:xfrm>
            <a:off x="630000" y="6005942"/>
            <a:ext cx="10578190"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cs typeface="Arial" pitchFamily="34" charset="0"/>
                <a:sym typeface="Georgia" panose="02040502050405020303" pitchFamily="18" charset="0"/>
              </a:rPr>
              <a:t>Note: Former Stream C participants were identified by looking at COCR that resulted in a DES recommendation but the previous </a:t>
            </a:r>
            <a:r>
              <a:rPr lang="en-US" sz="1000" dirty="0" err="1">
                <a:solidFill>
                  <a:srgbClr val="7F7F7F"/>
                </a:solidFill>
                <a:cs typeface="Arial" pitchFamily="34" charset="0"/>
                <a:sym typeface="Georgia" panose="02040502050405020303" pitchFamily="18" charset="0"/>
              </a:rPr>
              <a:t>ESAt</a:t>
            </a:r>
            <a:r>
              <a:rPr lang="en-US" sz="1000" dirty="0">
                <a:solidFill>
                  <a:srgbClr val="7F7F7F"/>
                </a:solidFill>
                <a:cs typeface="Arial" pitchFamily="34" charset="0"/>
                <a:sym typeface="Georgia" panose="02040502050405020303" pitchFamily="18" charset="0"/>
              </a:rPr>
              <a:t> was Stream C. </a:t>
            </a:r>
            <a:r>
              <a:rPr lang="en-US" sz="1000" kern="0" dirty="0">
                <a:solidFill>
                  <a:srgbClr val="7F7F7F"/>
                </a:solidFill>
                <a:sym typeface="+mn-lt"/>
              </a:rPr>
              <a:t>7,607 former Stream C participants identified in DES (FY15-20). </a:t>
            </a:r>
            <a:r>
              <a:rPr lang="en-US" sz="1000" dirty="0">
                <a:solidFill>
                  <a:srgbClr val="7F7F7F"/>
                </a:solidFill>
                <a:cs typeface="Arial" pitchFamily="34" charset="0"/>
                <a:sym typeface="Georgia" panose="02040502050405020303" pitchFamily="18" charset="0"/>
              </a:rPr>
              <a:t>The difference in completion date between the two </a:t>
            </a:r>
            <a:r>
              <a:rPr lang="en-US" sz="1000" dirty="0" err="1">
                <a:solidFill>
                  <a:srgbClr val="7F7F7F"/>
                </a:solidFill>
                <a:cs typeface="Arial" pitchFamily="34" charset="0"/>
                <a:sym typeface="Georgia" panose="02040502050405020303" pitchFamily="18" charset="0"/>
              </a:rPr>
              <a:t>ESAts</a:t>
            </a:r>
            <a:r>
              <a:rPr lang="en-US" sz="1000" dirty="0">
                <a:solidFill>
                  <a:srgbClr val="7F7F7F"/>
                </a:solidFill>
                <a:cs typeface="Arial" pitchFamily="34" charset="0"/>
                <a:sym typeface="Georgia" panose="02040502050405020303" pitchFamily="18" charset="0"/>
              </a:rPr>
              <a:t> was used to determine the length of time a participant was in Stream C before transferring to DES. </a:t>
            </a:r>
            <a:r>
              <a:rPr lang="en-US" sz="1000" kern="0" dirty="0">
                <a:solidFill>
                  <a:srgbClr val="7F7F7F"/>
                </a:solidFill>
                <a:sym typeface="+mn-lt"/>
              </a:rPr>
              <a:t>3,149 has been in Stream C less than a year, 2,793 had been in Stream C between 1-2 years and 1,665 had spent more than 2 years in Stream C before transferring</a:t>
            </a:r>
            <a:endParaRPr lang="en-US" sz="1000" dirty="0">
              <a:solidFill>
                <a:srgbClr val="7F7F7F"/>
              </a:solidFill>
              <a:cs typeface="Arial" pitchFamily="34" charset="0"/>
              <a:sym typeface="Georgia" panose="02040502050405020303" pitchFamily="18" charset="0"/>
            </a:endParaRPr>
          </a:p>
          <a:p>
            <a:pPr>
              <a:lnSpc>
                <a:spcPct val="90000"/>
              </a:lnSpc>
            </a:pPr>
            <a:r>
              <a:rPr lang="en-US" sz="1000" dirty="0">
                <a:solidFill>
                  <a:schemeClr val="bg1">
                    <a:lumMod val="50000"/>
                  </a:schemeClr>
                </a:solidFill>
                <a:cs typeface="Arial" pitchFamily="34" charset="0"/>
                <a:sym typeface="Georgia" panose="02040502050405020303" pitchFamily="18" charset="0"/>
              </a:rPr>
              <a:t>Source: Employment Services Outcome Reports December 2018; DSS ; BCG analysis</a:t>
            </a:r>
          </a:p>
        </p:txBody>
      </p:sp>
      <p:grpSp>
        <p:nvGrpSpPr>
          <p:cNvPr id="97" name="Group 96">
            <a:extLst>
              <a:ext uri="{FF2B5EF4-FFF2-40B4-BE49-F238E27FC236}">
                <a16:creationId xmlns:a16="http://schemas.microsoft.com/office/drawing/2014/main" id="{BAD22DF1-5B94-4D7D-B08E-A54A01516B85}"/>
              </a:ext>
              <a:ext uri="{C183D7F6-B498-43B3-948B-1728B52AA6E4}">
                <adec:decorative xmlns:adec="http://schemas.microsoft.com/office/drawing/2017/decorative" val="1"/>
              </a:ext>
            </a:extLst>
          </p:cNvPr>
          <p:cNvGrpSpPr/>
          <p:nvPr/>
        </p:nvGrpSpPr>
        <p:grpSpPr>
          <a:xfrm>
            <a:off x="8460063" y="3787745"/>
            <a:ext cx="306171" cy="306910"/>
            <a:chOff x="5937564" y="3833745"/>
            <a:chExt cx="306171" cy="306910"/>
          </a:xfrm>
        </p:grpSpPr>
        <p:sp>
          <p:nvSpPr>
            <p:cNvPr id="98" name="Freeform 94">
              <a:extLst>
                <a:ext uri="{FF2B5EF4-FFF2-40B4-BE49-F238E27FC236}">
                  <a16:creationId xmlns:a16="http://schemas.microsoft.com/office/drawing/2014/main" id="{08EC6F3B-A775-44AB-B6E2-FA884C686B3D}"/>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9525" cap="flat" cmpd="sng" algn="ctr">
              <a:solidFill>
                <a:schemeClr val="bg1"/>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99" name="Freeform 95">
              <a:extLst>
                <a:ext uri="{FF2B5EF4-FFF2-40B4-BE49-F238E27FC236}">
                  <a16:creationId xmlns:a16="http://schemas.microsoft.com/office/drawing/2014/main" id="{39D5E079-63BE-4DF5-907E-144E7394D3CC}"/>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sp>
        <p:nvSpPr>
          <p:cNvPr id="53" name="NavigationTriangle">
            <a:extLst>
              <a:ext uri="{FF2B5EF4-FFF2-40B4-BE49-F238E27FC236}">
                <a16:creationId xmlns:a16="http://schemas.microsoft.com/office/drawing/2014/main" id="{7C8DAC56-6E49-4429-9ABD-FE215704047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54" name="NavigationIcon">
            <a:extLst>
              <a:ext uri="{FF2B5EF4-FFF2-40B4-BE49-F238E27FC236}">
                <a16:creationId xmlns:a16="http://schemas.microsoft.com/office/drawing/2014/main" id="{13BB74B1-428B-4721-8470-CC1BA00B1DFF}"/>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273903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3F44C51A-592B-4DE9-BC4D-494C8EF62257}"/>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708" name="think-cell Slide" r:id="rId6" imgW="395" imgH="394" progId="TCLayout.ActiveDocument.1">
                  <p:embed/>
                </p:oleObj>
              </mc:Choice>
              <mc:Fallback>
                <p:oleObj name="think-cell Slide" r:id="rId6" imgW="395" imgH="394" progId="TCLayout.ActiveDocument.1">
                  <p:embed/>
                  <p:pic>
                    <p:nvPicPr>
                      <p:cNvPr id="18" name="Object 17" hidden="1">
                        <a:extLst>
                          <a:ext uri="{FF2B5EF4-FFF2-40B4-BE49-F238E27FC236}">
                            <a16:creationId xmlns:a16="http://schemas.microsoft.com/office/drawing/2014/main" id="{3F44C51A-592B-4DE9-BC4D-494C8EF6225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61" name="Rectangle 260">
            <a:extLst>
              <a:ext uri="{FF2B5EF4-FFF2-40B4-BE49-F238E27FC236}">
                <a16:creationId xmlns:a16="http://schemas.microsoft.com/office/drawing/2014/main" id="{3478659A-3B00-4C0E-84AE-06271EC8CD99}"/>
              </a:ext>
              <a:ext uri="{C183D7F6-B498-43B3-948B-1728B52AA6E4}">
                <adec:decorative xmlns:adec="http://schemas.microsoft.com/office/drawing/2017/decorative" val="1"/>
              </a:ext>
            </a:extLst>
          </p:cNvPr>
          <p:cNvSpPr/>
          <p:nvPr/>
        </p:nvSpPr>
        <p:spPr>
          <a:xfrm>
            <a:off x="9181434" y="1946473"/>
            <a:ext cx="2669189" cy="4024538"/>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9846BFA6-551D-4392-8906-3587C267B6E1}"/>
              </a:ext>
            </a:extLst>
          </p:cNvPr>
          <p:cNvSpPr>
            <a:spLocks noGrp="1"/>
          </p:cNvSpPr>
          <p:nvPr>
            <p:ph type="title"/>
          </p:nvPr>
        </p:nvSpPr>
        <p:spPr>
          <a:xfrm>
            <a:off x="630000" y="622800"/>
            <a:ext cx="10933350" cy="664797"/>
          </a:xfrm>
        </p:spPr>
        <p:txBody>
          <a:bodyPr vert="horz"/>
          <a:lstStyle/>
          <a:p>
            <a:r>
              <a:rPr lang="en-US" dirty="0">
                <a:latin typeface="+mj-lt"/>
              </a:rPr>
              <a:t>Most individuals referred to </a:t>
            </a:r>
            <a:r>
              <a:rPr lang="en-US" dirty="0" err="1">
                <a:latin typeface="+mj-lt"/>
              </a:rPr>
              <a:t>ESS</a:t>
            </a:r>
            <a:r>
              <a:rPr lang="en-US" dirty="0">
                <a:latin typeface="+mj-lt"/>
              </a:rPr>
              <a:t> do not ultimately receive moderate or high ongoing support</a:t>
            </a:r>
          </a:p>
        </p:txBody>
      </p:sp>
      <p:sp>
        <p:nvSpPr>
          <p:cNvPr id="244" name="Rectangle 243">
            <a:extLst>
              <a:ext uri="{FF2B5EF4-FFF2-40B4-BE49-F238E27FC236}">
                <a16:creationId xmlns:a16="http://schemas.microsoft.com/office/drawing/2014/main" id="{B9D2B43E-DAFF-4927-AC81-815EAF8229E3}"/>
              </a:ext>
            </a:extLst>
          </p:cNvPr>
          <p:cNvSpPr/>
          <p:nvPr/>
        </p:nvSpPr>
        <p:spPr>
          <a:xfrm>
            <a:off x="633759" y="1770168"/>
            <a:ext cx="5063780" cy="430887"/>
          </a:xfrm>
          <a:prstGeom prst="rect">
            <a:avLst/>
          </a:prstGeom>
        </p:spPr>
        <p:txBody>
          <a:bodyPr wrap="square" lIns="0" tIns="0" rIns="0" bIns="0" anchor="b">
            <a:spAutoFit/>
          </a:bodyPr>
          <a:lstStyle/>
          <a:p>
            <a:r>
              <a:rPr lang="en-US" sz="1400" dirty="0">
                <a:solidFill>
                  <a:srgbClr val="275D38"/>
                </a:solidFill>
                <a:sym typeface="Georgia" panose="02040502050405020303" pitchFamily="18" charset="0"/>
              </a:rPr>
              <a:t>Over 50 per cent of </a:t>
            </a:r>
            <a:r>
              <a:rPr lang="en-US" sz="1400" dirty="0" err="1">
                <a:solidFill>
                  <a:srgbClr val="275D38"/>
                </a:solidFill>
                <a:sym typeface="Georgia" panose="02040502050405020303" pitchFamily="18" charset="0"/>
              </a:rPr>
              <a:t>ESS</a:t>
            </a:r>
            <a:r>
              <a:rPr lang="en-US" sz="1400" dirty="0">
                <a:solidFill>
                  <a:srgbClr val="275D38"/>
                </a:solidFill>
                <a:sym typeface="Georgia" panose="02040502050405020303" pitchFamily="18" charset="0"/>
              </a:rPr>
              <a:t> participants who achieved a 26-week employment outcome did not receive ongoing support (OS)</a:t>
            </a:r>
          </a:p>
        </p:txBody>
      </p:sp>
      <p:pic>
        <p:nvPicPr>
          <p:cNvPr id="5" name="Picture 4" descr="Stacked column chart over FY15 to FY19. In all the cases the percentage of participants who have not received any ongoing support has been higher than 50%, up to 63% in FY19; while the percentage which has received moderate or high support remained around 40% till FY18 and dropped to 34% in FY19.&#10;">
            <a:extLst>
              <a:ext uri="{FF2B5EF4-FFF2-40B4-BE49-F238E27FC236}">
                <a16:creationId xmlns:a16="http://schemas.microsoft.com/office/drawing/2014/main" id="{481BF8EF-81E1-47D9-AE4E-C013F8599523}"/>
              </a:ext>
            </a:extLst>
          </p:cNvPr>
          <p:cNvPicPr>
            <a:picLocks noChangeAspect="1"/>
          </p:cNvPicPr>
          <p:nvPr/>
        </p:nvPicPr>
        <p:blipFill>
          <a:blip r:embed="rId8"/>
          <a:stretch>
            <a:fillRect/>
          </a:stretch>
        </p:blipFill>
        <p:spPr>
          <a:xfrm>
            <a:off x="854715" y="2393174"/>
            <a:ext cx="3859102" cy="3407959"/>
          </a:xfrm>
          <a:prstGeom prst="rect">
            <a:avLst/>
          </a:prstGeom>
        </p:spPr>
      </p:pic>
      <p:sp>
        <p:nvSpPr>
          <p:cNvPr id="250" name="Rectangle 249">
            <a:extLst>
              <a:ext uri="{FF2B5EF4-FFF2-40B4-BE49-F238E27FC236}">
                <a16:creationId xmlns:a16="http://schemas.microsoft.com/office/drawing/2014/main" id="{1460F9AF-0886-48BD-AF17-8E393A43EDAF}"/>
              </a:ext>
            </a:extLst>
          </p:cNvPr>
          <p:cNvSpPr/>
          <p:nvPr/>
        </p:nvSpPr>
        <p:spPr>
          <a:xfrm>
            <a:off x="3143789" y="2844979"/>
            <a:ext cx="2307053" cy="819627"/>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lumMod val="100000"/>
                  </a:schemeClr>
                </a:solidFill>
                <a:effectLst/>
                <a:uLnTx/>
                <a:uFillTx/>
                <a:sym typeface="+mn-lt"/>
              </a:rPr>
              <a:t>1,273 </a:t>
            </a:r>
            <a:r>
              <a:rPr lang="en-US" sz="1000" kern="0" dirty="0">
                <a:solidFill>
                  <a:schemeClr val="tx1">
                    <a:lumMod val="100000"/>
                  </a:schemeClr>
                </a:solidFill>
                <a:sym typeface="+mn-lt"/>
              </a:rPr>
              <a:t>(22 per cent) </a:t>
            </a:r>
            <a:r>
              <a:rPr kumimoji="0" lang="en-US" sz="1000" b="0" i="0" u="none" strike="noStrike" kern="0" cap="none" spc="0" normalizeH="0" baseline="0" noProof="0" dirty="0">
                <a:ln>
                  <a:noFill/>
                </a:ln>
                <a:solidFill>
                  <a:schemeClr val="tx1">
                    <a:lumMod val="100000"/>
                  </a:schemeClr>
                </a:solidFill>
                <a:effectLst/>
                <a:uLnTx/>
                <a:uFillTx/>
                <a:sym typeface="+mn-lt"/>
              </a:rPr>
              <a:t>of these outcomes are FL4&amp;5. Only 347</a:t>
            </a:r>
            <a:br>
              <a:rPr kumimoji="0" lang="en-US" sz="1000" b="0" i="0" u="none" strike="noStrike" kern="0" cap="none" spc="0" normalizeH="0" baseline="0" noProof="0" dirty="0">
                <a:ln>
                  <a:noFill/>
                </a:ln>
                <a:solidFill>
                  <a:schemeClr val="tx1">
                    <a:lumMod val="100000"/>
                  </a:schemeClr>
                </a:solidFill>
                <a:effectLst/>
                <a:uLnTx/>
                <a:uFillTx/>
                <a:sym typeface="+mn-lt"/>
              </a:rPr>
            </a:br>
            <a:r>
              <a:rPr kumimoji="0" lang="en-US" sz="1000" b="0" i="0" u="none" strike="noStrike" kern="0" cap="none" spc="0" normalizeH="0" baseline="0" noProof="0" dirty="0">
                <a:ln>
                  <a:noFill/>
                </a:ln>
                <a:solidFill>
                  <a:schemeClr val="tx1">
                    <a:lumMod val="100000"/>
                  </a:schemeClr>
                </a:solidFill>
                <a:effectLst/>
                <a:uLnTx/>
                <a:uFillTx/>
                <a:sym typeface="+mn-lt"/>
              </a:rPr>
              <a:t>(27 per cent) of these FL4&amp;5 participants have moderate or high ongoing support </a:t>
            </a:r>
          </a:p>
        </p:txBody>
      </p:sp>
      <p:sp>
        <p:nvSpPr>
          <p:cNvPr id="161" name="Rectangle 160">
            <a:extLst>
              <a:ext uri="{FF2B5EF4-FFF2-40B4-BE49-F238E27FC236}">
                <a16:creationId xmlns:a16="http://schemas.microsoft.com/office/drawing/2014/main" id="{1B3A3417-C605-4B0B-8D82-818FA37ED420}"/>
              </a:ext>
            </a:extLst>
          </p:cNvPr>
          <p:cNvSpPr/>
          <p:nvPr/>
        </p:nvSpPr>
        <p:spPr>
          <a:xfrm>
            <a:off x="5800726" y="1770168"/>
            <a:ext cx="3130550" cy="430887"/>
          </a:xfrm>
          <a:prstGeom prst="rect">
            <a:avLst/>
          </a:prstGeom>
        </p:spPr>
        <p:txBody>
          <a:bodyPr wrap="square" lIns="0" tIns="0" rIns="0" bIns="0" anchor="b">
            <a:spAutoFit/>
          </a:bodyPr>
          <a:lstStyle/>
          <a:p>
            <a:r>
              <a:rPr lang="en-US" sz="1400" dirty="0">
                <a:solidFill>
                  <a:srgbClr val="275D38"/>
                </a:solidFill>
                <a:sym typeface="Georgia" panose="02040502050405020303" pitchFamily="18" charset="0"/>
              </a:rPr>
              <a:t>Service and outcome fees for FL4 &amp; 5 in </a:t>
            </a:r>
            <a:r>
              <a:rPr lang="en-US" sz="1400" dirty="0" err="1">
                <a:solidFill>
                  <a:srgbClr val="275D38"/>
                </a:solidFill>
                <a:sym typeface="Georgia" panose="02040502050405020303" pitchFamily="18" charset="0"/>
              </a:rPr>
              <a:t>ESS</a:t>
            </a:r>
            <a:r>
              <a:rPr lang="en-US" sz="1400" dirty="0">
                <a:solidFill>
                  <a:srgbClr val="275D38"/>
                </a:solidFill>
                <a:sym typeface="Georgia" panose="02040502050405020303" pitchFamily="18" charset="0"/>
              </a:rPr>
              <a:t> are substantial higher than DMS</a:t>
            </a:r>
          </a:p>
        </p:txBody>
      </p:sp>
      <p:pic>
        <p:nvPicPr>
          <p:cNvPr id="7" name="Picture 6" descr="Stacked column chart showing the fee schedule based on funding level. Service are generally the same across DMS and ESS and across funding levels, with the exception of ESS 4 and 5, for which the service fees are more than twice as high. Ongoing support fees are also substantially higher in ESS than DMS.&#10;">
            <a:extLst>
              <a:ext uri="{FF2B5EF4-FFF2-40B4-BE49-F238E27FC236}">
                <a16:creationId xmlns:a16="http://schemas.microsoft.com/office/drawing/2014/main" id="{D560083E-CF7E-4B38-A297-AEBCED1DD9B5}"/>
              </a:ext>
            </a:extLst>
          </p:cNvPr>
          <p:cNvPicPr>
            <a:picLocks noChangeAspect="1"/>
          </p:cNvPicPr>
          <p:nvPr/>
        </p:nvPicPr>
        <p:blipFill>
          <a:blip r:embed="rId9"/>
          <a:stretch>
            <a:fillRect/>
          </a:stretch>
        </p:blipFill>
        <p:spPr>
          <a:xfrm>
            <a:off x="5655925" y="2393174"/>
            <a:ext cx="3420152" cy="3414056"/>
          </a:xfrm>
          <a:prstGeom prst="rect">
            <a:avLst/>
          </a:prstGeom>
        </p:spPr>
      </p:pic>
      <p:sp>
        <p:nvSpPr>
          <p:cNvPr id="85" name="Rectangle 84">
            <a:extLst>
              <a:ext uri="{FF2B5EF4-FFF2-40B4-BE49-F238E27FC236}">
                <a16:creationId xmlns:a16="http://schemas.microsoft.com/office/drawing/2014/main" id="{5BA0B327-7C20-49C7-B943-BAD65AB37AA5}"/>
              </a:ext>
            </a:extLst>
          </p:cNvPr>
          <p:cNvSpPr/>
          <p:nvPr/>
        </p:nvSpPr>
        <p:spPr>
          <a:xfrm>
            <a:off x="6233055" y="2806696"/>
            <a:ext cx="2307053" cy="823287"/>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chemeClr val="tx1">
                    <a:lumMod val="100000"/>
                  </a:schemeClr>
                </a:solidFill>
                <a:sym typeface="+mn-lt"/>
              </a:rPr>
              <a:t>A reduction of ~$3m</a:t>
            </a:r>
            <a:r>
              <a:rPr lang="en-US" sz="1000" kern="0" baseline="30000" dirty="0">
                <a:solidFill>
                  <a:schemeClr val="tx1">
                    <a:lumMod val="100000"/>
                  </a:schemeClr>
                </a:solidFill>
                <a:sym typeface="+mn-lt"/>
              </a:rPr>
              <a:t>1</a:t>
            </a:r>
            <a:r>
              <a:rPr lang="en-US" sz="1000" kern="0" dirty="0">
                <a:solidFill>
                  <a:schemeClr val="tx1">
                    <a:lumMod val="100000"/>
                  </a:schemeClr>
                </a:solidFill>
                <a:sym typeface="+mn-lt"/>
              </a:rPr>
              <a:t> in 26-week employment outcome costs would occur if those FL4&amp;5 participants who did not receive high or moderate ongoing support started in DMS</a:t>
            </a:r>
            <a:endParaRPr kumimoji="0" lang="en-US" sz="1000" b="0" i="0" u="none" strike="noStrike" kern="0" cap="none" spc="0" normalizeH="0" baseline="0" noProof="0" dirty="0">
              <a:ln>
                <a:noFill/>
              </a:ln>
              <a:solidFill>
                <a:schemeClr val="tx1">
                  <a:lumMod val="100000"/>
                </a:schemeClr>
              </a:solidFill>
              <a:effectLst/>
              <a:uLnTx/>
              <a:uFillTx/>
              <a:sym typeface="+mn-lt"/>
            </a:endParaRPr>
          </a:p>
        </p:txBody>
      </p:sp>
      <p:sp>
        <p:nvSpPr>
          <p:cNvPr id="265" name="ee4pHeader1">
            <a:extLst>
              <a:ext uri="{FF2B5EF4-FFF2-40B4-BE49-F238E27FC236}">
                <a16:creationId xmlns:a16="http://schemas.microsoft.com/office/drawing/2014/main" id="{CAF5E6BE-F3EB-4CC2-9F36-D1814D8C595F}"/>
              </a:ext>
            </a:extLst>
          </p:cNvPr>
          <p:cNvSpPr txBox="1"/>
          <p:nvPr/>
        </p:nvSpPr>
        <p:spPr>
          <a:xfrm>
            <a:off x="9407929" y="2517997"/>
            <a:ext cx="2216198" cy="3016210"/>
          </a:xfrm>
          <a:prstGeom prst="rect">
            <a:avLst/>
          </a:prstGeom>
          <a:noFill/>
          <a:ln cap="rnd">
            <a:noFill/>
          </a:ln>
        </p:spPr>
        <p:txBody>
          <a:bodyPr wrap="square" lIns="0" tIns="0" rIns="0" bIns="0" rtlCol="0" anchor="b">
            <a:spAutoFit/>
          </a:bodyPr>
          <a:lstStyle/>
          <a:p>
            <a:pPr>
              <a:spcBef>
                <a:spcPct val="0"/>
              </a:spcBef>
              <a:spcAft>
                <a:spcPct val="0"/>
              </a:spcAft>
            </a:pPr>
            <a:r>
              <a:rPr lang="en-US" sz="1400" dirty="0">
                <a:sym typeface="Georgia" panose="02040502050405020303" pitchFamily="18" charset="0"/>
              </a:rPr>
              <a:t>Current guidelines indicate that </a:t>
            </a:r>
            <a:r>
              <a:rPr lang="en-AU" sz="1400" dirty="0">
                <a:sym typeface="Georgia" panose="02040502050405020303" pitchFamily="18" charset="0"/>
              </a:rPr>
              <a:t>participants should be referred to ESS if it is expected that they will require </a:t>
            </a:r>
            <a:r>
              <a:rPr lang="en-AU" sz="1400" dirty="0">
                <a:solidFill>
                  <a:schemeClr val="accent1">
                    <a:lumMod val="75000"/>
                    <a:lumOff val="25000"/>
                  </a:schemeClr>
                </a:solidFill>
                <a:sym typeface="Georgia" panose="02040502050405020303" pitchFamily="18" charset="0"/>
              </a:rPr>
              <a:t>moderate or high ongoing </a:t>
            </a:r>
            <a:r>
              <a:rPr lang="en-AU" sz="1400" dirty="0">
                <a:sym typeface="Georgia" panose="02040502050405020303" pitchFamily="18" charset="0"/>
              </a:rPr>
              <a:t>support to maintain their job.</a:t>
            </a:r>
          </a:p>
          <a:p>
            <a:pPr>
              <a:spcBef>
                <a:spcPct val="0"/>
              </a:spcBef>
              <a:spcAft>
                <a:spcPct val="0"/>
              </a:spcAft>
            </a:pPr>
            <a:endParaRPr lang="en-AU" sz="1400" dirty="0">
              <a:sym typeface="Georgia" panose="02040502050405020303" pitchFamily="18" charset="0"/>
            </a:endParaRPr>
          </a:p>
          <a:p>
            <a:pPr>
              <a:spcBef>
                <a:spcPct val="0"/>
              </a:spcBef>
              <a:spcAft>
                <a:spcPct val="0"/>
              </a:spcAft>
            </a:pPr>
            <a:r>
              <a:rPr lang="en-AU" sz="1400" dirty="0">
                <a:sym typeface="Georgia" panose="02040502050405020303" pitchFamily="18" charset="0"/>
              </a:rPr>
              <a:t>However, </a:t>
            </a:r>
            <a:r>
              <a:rPr lang="en-AU" sz="1400" dirty="0">
                <a:solidFill>
                  <a:schemeClr val="accent1">
                    <a:lumMod val="75000"/>
                    <a:lumOff val="25000"/>
                  </a:schemeClr>
                </a:solidFill>
                <a:sym typeface="Georgia" panose="02040502050405020303" pitchFamily="18" charset="0"/>
              </a:rPr>
              <a:t>less than 50 per cent of participants actually receive</a:t>
            </a:r>
            <a:r>
              <a:rPr lang="en-AU" sz="1400" dirty="0">
                <a:solidFill>
                  <a:srgbClr val="78BE20"/>
                </a:solidFill>
                <a:sym typeface="Georgia" panose="02040502050405020303" pitchFamily="18" charset="0"/>
              </a:rPr>
              <a:t> </a:t>
            </a:r>
            <a:r>
              <a:rPr lang="en-AU" sz="1400" dirty="0">
                <a:sym typeface="Georgia" panose="02040502050405020303" pitchFamily="18" charset="0"/>
              </a:rPr>
              <a:t>moderate or high ongoing support leading to the conclusion that most did not require the support </a:t>
            </a:r>
          </a:p>
        </p:txBody>
      </p:sp>
      <p:sp>
        <p:nvSpPr>
          <p:cNvPr id="292" name="ee4pFootnotes">
            <a:extLst>
              <a:ext uri="{FF2B5EF4-FFF2-40B4-BE49-F238E27FC236}">
                <a16:creationId xmlns:a16="http://schemas.microsoft.com/office/drawing/2014/main" id="{4900C4DF-68DC-4323-8D77-7F2868C74710}"/>
              </a:ext>
            </a:extLst>
          </p:cNvPr>
          <p:cNvSpPr>
            <a:spLocks noChangeArrowheads="1"/>
          </p:cNvSpPr>
          <p:nvPr/>
        </p:nvSpPr>
        <p:spPr bwMode="auto">
          <a:xfrm>
            <a:off x="630000" y="5867443"/>
            <a:ext cx="8198088" cy="692497"/>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cs typeface="Arial" pitchFamily="34" charset="0"/>
                <a:sym typeface="Georgia" panose="02040502050405020303" pitchFamily="18" charset="0"/>
              </a:rPr>
              <a:t>1. Calculated based on the average difference between a DMS4&amp;5 and ESS4&amp;5 26-week employment outcome (i.e. $3,311) and the 926 </a:t>
            </a:r>
            <a:r>
              <a:rPr lang="en-US" sz="1000" dirty="0" err="1">
                <a:solidFill>
                  <a:schemeClr val="bg1">
                    <a:lumMod val="50000"/>
                  </a:schemeClr>
                </a:solidFill>
                <a:cs typeface="Arial" pitchFamily="34" charset="0"/>
                <a:sym typeface="Georgia" panose="02040502050405020303" pitchFamily="18" charset="0"/>
              </a:rPr>
              <a:t>ESS</a:t>
            </a:r>
            <a:r>
              <a:rPr lang="en-US" sz="1000" dirty="0">
                <a:solidFill>
                  <a:schemeClr val="bg1">
                    <a:lumMod val="50000"/>
                  </a:schemeClr>
                </a:solidFill>
                <a:cs typeface="Arial" pitchFamily="34" charset="0"/>
                <a:sym typeface="Georgia" panose="02040502050405020303" pitchFamily="18" charset="0"/>
              </a:rPr>
              <a:t> FL4&amp;5 participants that did not make an high or moderate ongoing support claim post achieving their 26-week employment outcome. </a:t>
            </a:r>
          </a:p>
          <a:p>
            <a:pPr>
              <a:lnSpc>
                <a:spcPct val="90000"/>
              </a:lnSpc>
            </a:pPr>
            <a:r>
              <a:rPr lang="en-US" sz="1000" dirty="0">
                <a:solidFill>
                  <a:schemeClr val="bg1">
                    <a:lumMod val="50000"/>
                  </a:schemeClr>
                </a:solidFill>
                <a:cs typeface="Arial" pitchFamily="34" charset="0"/>
                <a:sym typeface="Georgia" panose="02040502050405020303" pitchFamily="18" charset="0"/>
              </a:rPr>
              <a:t>Note: All 26-week employment outcomes achieved in the last 6 months of the dataset have been excluded, as participants may not have had sufficient time to incur an Ongoing Support claim. </a:t>
            </a:r>
          </a:p>
          <a:p>
            <a:pPr>
              <a:lnSpc>
                <a:spcPct val="90000"/>
              </a:lnSpc>
            </a:pPr>
            <a:r>
              <a:rPr lang="en-US" sz="1000" dirty="0">
                <a:solidFill>
                  <a:schemeClr val="bg1">
                    <a:lumMod val="50000"/>
                  </a:schemeClr>
                </a:solidFill>
                <a:cs typeface="Arial" pitchFamily="34" charset="0"/>
                <a:sym typeface="Georgia" panose="02040502050405020303" pitchFamily="18" charset="0"/>
              </a:rPr>
              <a:t>Source: DSS ; BCG analysis</a:t>
            </a:r>
          </a:p>
        </p:txBody>
      </p:sp>
      <p:grpSp>
        <p:nvGrpSpPr>
          <p:cNvPr id="262" name="Group 261">
            <a:extLst>
              <a:ext uri="{FF2B5EF4-FFF2-40B4-BE49-F238E27FC236}">
                <a16:creationId xmlns:a16="http://schemas.microsoft.com/office/drawing/2014/main" id="{67C5CCED-D018-4B7D-9605-81344B3A7C0B}"/>
              </a:ext>
              <a:ext uri="{C183D7F6-B498-43B3-948B-1728B52AA6E4}">
                <adec:decorative xmlns:adec="http://schemas.microsoft.com/office/drawing/2017/decorative" val="1"/>
              </a:ext>
            </a:extLst>
          </p:cNvPr>
          <p:cNvGrpSpPr/>
          <p:nvPr/>
        </p:nvGrpSpPr>
        <p:grpSpPr>
          <a:xfrm>
            <a:off x="9014590" y="3805287"/>
            <a:ext cx="306171" cy="306910"/>
            <a:chOff x="5937564" y="3833745"/>
            <a:chExt cx="306171" cy="306910"/>
          </a:xfrm>
        </p:grpSpPr>
        <p:sp>
          <p:nvSpPr>
            <p:cNvPr id="263" name="Freeform 94">
              <a:extLst>
                <a:ext uri="{FF2B5EF4-FFF2-40B4-BE49-F238E27FC236}">
                  <a16:creationId xmlns:a16="http://schemas.microsoft.com/office/drawing/2014/main" id="{DA104FF3-7D12-4EBC-A085-B776A5E009DC}"/>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9525" cap="flat" cmpd="sng" algn="ctr">
              <a:solidFill>
                <a:schemeClr val="bg1"/>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264" name="Freeform 95">
              <a:extLst>
                <a:ext uri="{FF2B5EF4-FFF2-40B4-BE49-F238E27FC236}">
                  <a16:creationId xmlns:a16="http://schemas.microsoft.com/office/drawing/2014/main" id="{FA7B8346-1AD4-4CA7-9F1A-4C7DD19B5EC0}"/>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cxnSp>
        <p:nvCxnSpPr>
          <p:cNvPr id="249" name="Straight Connector 248">
            <a:extLst>
              <a:ext uri="{FF2B5EF4-FFF2-40B4-BE49-F238E27FC236}">
                <a16:creationId xmlns:a16="http://schemas.microsoft.com/office/drawing/2014/main" id="{EF49FDB5-43CE-49BC-93BA-49E81BDE6E3E}"/>
              </a:ext>
              <a:ext uri="{C183D7F6-B498-43B3-948B-1728B52AA6E4}">
                <adec:decorative xmlns:adec="http://schemas.microsoft.com/office/drawing/2017/decorative" val="1"/>
              </a:ext>
            </a:extLst>
          </p:cNvPr>
          <p:cNvCxnSpPr>
            <a:cxnSpLocks/>
          </p:cNvCxnSpPr>
          <p:nvPr/>
        </p:nvCxnSpPr>
        <p:spPr>
          <a:xfrm flipV="1">
            <a:off x="4238625" y="3651727"/>
            <a:ext cx="0" cy="556800"/>
          </a:xfrm>
          <a:prstGeom prst="line">
            <a:avLst/>
          </a:prstGeom>
          <a:noFill/>
          <a:ln w="19050" cap="rnd" cmpd="sng" algn="ctr">
            <a:solidFill>
              <a:schemeClr val="accent5">
                <a:lumMod val="100000"/>
              </a:schemeClr>
            </a:solidFill>
            <a:prstDash val="solid"/>
            <a:headEnd type="oval"/>
            <a:tailEnd type="none" w="sm" len="sm"/>
          </a:ln>
          <a:effectLst/>
        </p:spPr>
      </p:cxnSp>
      <p:cxnSp>
        <p:nvCxnSpPr>
          <p:cNvPr id="6" name="Straight Connector 5">
            <a:extLst>
              <a:ext uri="{FF2B5EF4-FFF2-40B4-BE49-F238E27FC236}">
                <a16:creationId xmlns:a16="http://schemas.microsoft.com/office/drawing/2014/main" id="{2AFC13A1-E935-493F-9BC0-CF262C357BE3}"/>
              </a:ext>
              <a:ext uri="{C183D7F6-B498-43B3-948B-1728B52AA6E4}">
                <adec:decorative xmlns:adec="http://schemas.microsoft.com/office/drawing/2017/decorative" val="1"/>
              </a:ext>
            </a:extLst>
          </p:cNvPr>
          <p:cNvCxnSpPr/>
          <p:nvPr/>
        </p:nvCxnSpPr>
        <p:spPr>
          <a:xfrm flipV="1">
            <a:off x="7398645" y="3316288"/>
            <a:ext cx="0" cy="1639887"/>
          </a:xfrm>
          <a:prstGeom prst="line">
            <a:avLst/>
          </a:prstGeom>
          <a:ln w="952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88" name="NavigationTriangle">
            <a:extLst>
              <a:ext uri="{FF2B5EF4-FFF2-40B4-BE49-F238E27FC236}">
                <a16:creationId xmlns:a16="http://schemas.microsoft.com/office/drawing/2014/main" id="{39D828D2-3F40-4ED6-A46D-C7BC677E8E6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96" name="NavigationIcon">
            <a:extLst>
              <a:ext uri="{FF2B5EF4-FFF2-40B4-BE49-F238E27FC236}">
                <a16:creationId xmlns:a16="http://schemas.microsoft.com/office/drawing/2014/main" id="{5C5C0718-5FD6-475B-94DF-CFF2318819E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Tree>
    <p:extLst>
      <p:ext uri="{BB962C8B-B14F-4D97-AF65-F5344CB8AC3E}">
        <p14:creationId xmlns:p14="http://schemas.microsoft.com/office/powerpoint/2010/main" val="1871126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622800"/>
            <a:ext cx="10933350" cy="664797"/>
          </a:xfrm>
          <a:prstGeom prst="rect">
            <a:avLst/>
          </a:prstGeom>
        </p:spPr>
        <p:txBody>
          <a:bodyPr vert="horz">
            <a:spAutoFit/>
          </a:bodyPr>
          <a:lstStyle/>
          <a:p>
            <a:pPr>
              <a:buSzPts val="2400"/>
            </a:pPr>
            <a:r>
              <a:rPr lang="en-US" dirty="0">
                <a:latin typeface="+mj-lt"/>
                <a:sym typeface="Georgia" panose="02040502050405020303" pitchFamily="18" charset="0"/>
              </a:rPr>
              <a:t>Recommend ESAt guidelines are updated to provider clearer, </a:t>
            </a:r>
            <a:br>
              <a:rPr lang="en-US" dirty="0">
                <a:latin typeface="+mj-lt"/>
                <a:sym typeface="Georgia" panose="02040502050405020303" pitchFamily="18" charset="0"/>
              </a:rPr>
            </a:br>
            <a:r>
              <a:rPr lang="en-US" dirty="0">
                <a:latin typeface="+mj-lt"/>
                <a:sym typeface="Georgia" panose="02040502050405020303" pitchFamily="18" charset="0"/>
              </a:rPr>
              <a:t>more specific guidance on program recommendations</a:t>
            </a:r>
            <a:endParaRPr lang="en-US" sz="1600" dirty="0">
              <a:solidFill>
                <a:srgbClr val="575757">
                  <a:lumMod val="100000"/>
                </a:srgbClr>
              </a:solidFill>
              <a:latin typeface="+mj-lt"/>
              <a:sym typeface="Georgia" panose="02040502050405020303" pitchFamily="18" charset="0"/>
            </a:endParaRPr>
          </a:p>
        </p:txBody>
      </p:sp>
      <p:sp>
        <p:nvSpPr>
          <p:cNvPr id="46" name="NavigationTriangle">
            <a:extLst>
              <a:ext uri="{FF2B5EF4-FFF2-40B4-BE49-F238E27FC236}">
                <a16:creationId xmlns:a16="http://schemas.microsoft.com/office/drawing/2014/main" id="{3C6FFB14-F79B-4C3B-AE50-2CC09209416A}"/>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50" name="NavigationIcon">
            <a:extLst>
              <a:ext uri="{FF2B5EF4-FFF2-40B4-BE49-F238E27FC236}">
                <a16:creationId xmlns:a16="http://schemas.microsoft.com/office/drawing/2014/main" id="{16C6683E-FCAE-440C-B2BE-76EC0175D177}"/>
              </a:ext>
              <a:ext uri="{C183D7F6-B498-43B3-948B-1728B52AA6E4}">
                <adec:decorative xmlns:adec="http://schemas.microsoft.com/office/drawing/2017/decorative" val="1"/>
              </a:ext>
            </a:extLst>
          </p:cNvPr>
          <p:cNvSpPr>
            <a:spLocks noChangeAspect="1" noChangeArrowheads="1"/>
          </p:cNvSpPr>
          <p:nvPr>
            <p:custDataLst>
              <p:tags r:id="rId1"/>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graphicFrame>
        <p:nvGraphicFramePr>
          <p:cNvPr id="4" name="Table 4">
            <a:extLst>
              <a:ext uri="{FF2B5EF4-FFF2-40B4-BE49-F238E27FC236}">
                <a16:creationId xmlns:a16="http://schemas.microsoft.com/office/drawing/2014/main" id="{2B104E87-3F40-48EF-BEA7-DFC1960BFDDF}"/>
              </a:ext>
            </a:extLst>
          </p:cNvPr>
          <p:cNvGraphicFramePr>
            <a:graphicFrameLocks noGrp="1"/>
          </p:cNvGraphicFramePr>
          <p:nvPr>
            <p:extLst>
              <p:ext uri="{D42A27DB-BD31-4B8C-83A1-F6EECF244321}">
                <p14:modId xmlns:p14="http://schemas.microsoft.com/office/powerpoint/2010/main" val="2088441162"/>
              </p:ext>
            </p:extLst>
          </p:nvPr>
        </p:nvGraphicFramePr>
        <p:xfrm>
          <a:off x="649087" y="1531938"/>
          <a:ext cx="10914265" cy="4572000"/>
        </p:xfrm>
        <a:graphic>
          <a:graphicData uri="http://schemas.openxmlformats.org/drawingml/2006/table">
            <a:tbl>
              <a:tblPr firstRow="1" firstCol="1" bandRow="1">
                <a:tableStyleId>{2D5ABB26-0587-4C30-8999-92F81FD0307C}</a:tableStyleId>
              </a:tblPr>
              <a:tblGrid>
                <a:gridCol w="1968383">
                  <a:extLst>
                    <a:ext uri="{9D8B030D-6E8A-4147-A177-3AD203B41FA5}">
                      <a16:colId xmlns:a16="http://schemas.microsoft.com/office/drawing/2014/main" val="1530257455"/>
                    </a:ext>
                  </a:extLst>
                </a:gridCol>
                <a:gridCol w="4091940">
                  <a:extLst>
                    <a:ext uri="{9D8B030D-6E8A-4147-A177-3AD203B41FA5}">
                      <a16:colId xmlns:a16="http://schemas.microsoft.com/office/drawing/2014/main" val="2243319077"/>
                    </a:ext>
                  </a:extLst>
                </a:gridCol>
                <a:gridCol w="395583">
                  <a:extLst>
                    <a:ext uri="{9D8B030D-6E8A-4147-A177-3AD203B41FA5}">
                      <a16:colId xmlns:a16="http://schemas.microsoft.com/office/drawing/2014/main" val="2050577772"/>
                    </a:ext>
                  </a:extLst>
                </a:gridCol>
                <a:gridCol w="4458359">
                  <a:extLst>
                    <a:ext uri="{9D8B030D-6E8A-4147-A177-3AD203B41FA5}">
                      <a16:colId xmlns:a16="http://schemas.microsoft.com/office/drawing/2014/main" val="32781917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2"/>
                          </a:solidFill>
                          <a:sym typeface="Georgia" panose="02040502050405020303" pitchFamily="18" charset="0"/>
                        </a:rPr>
                        <a:t>Program criteria</a:t>
                      </a:r>
                      <a:endParaRPr lang="en-US" altLang="zh-TW" sz="1600" dirty="0">
                        <a:solidFill>
                          <a:schemeClr val="tx2"/>
                        </a:solidFill>
                        <a:ea typeface="新細明體" pitchFamily="18" charset="-120"/>
                        <a:sym typeface="Georgia" panose="02040502050405020303" pitchFamily="18" charset="0"/>
                      </a:endParaRPr>
                    </a:p>
                  </a:txBody>
                  <a:tcPr marL="45720" marR="45720" marT="91440" marB="91440" anchor="b">
                    <a:lnT>
                      <a:noFill/>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2"/>
                          </a:solidFill>
                          <a:sym typeface="Georgia" panose="02040502050405020303" pitchFamily="18" charset="0"/>
                        </a:rPr>
                        <a:t>Current guidelines</a:t>
                      </a:r>
                      <a:endParaRPr lang="en-US" altLang="zh-TW" sz="1600" dirty="0">
                        <a:solidFill>
                          <a:schemeClr val="tx2"/>
                        </a:solidFill>
                        <a:ea typeface="新細明體" pitchFamily="18" charset="-120"/>
                        <a:sym typeface="Georgia" panose="02040502050405020303" pitchFamily="18" charset="0"/>
                      </a:endParaRPr>
                    </a:p>
                  </a:txBody>
                  <a:tcPr marL="45720" marR="45720" marT="91440" marB="91440" anchor="b">
                    <a:lnT>
                      <a:noFill/>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600" dirty="0">
                        <a:solidFill>
                          <a:schemeClr val="tx2"/>
                        </a:solidFill>
                        <a:ea typeface="新細明體" pitchFamily="18" charset="-120"/>
                        <a:sym typeface="Georgia" panose="02040502050405020303" pitchFamily="18" charset="0"/>
                      </a:endParaRPr>
                    </a:p>
                  </a:txBody>
                  <a:tcPr marL="45720" marR="45720" marT="91440" marB="91440" anchor="b">
                    <a:lnT>
                      <a:noFill/>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2"/>
                          </a:solidFill>
                          <a:sym typeface="Georgia" panose="02040502050405020303" pitchFamily="18" charset="0"/>
                        </a:rPr>
                        <a:t>Potential clarifications to consider</a:t>
                      </a:r>
                      <a:endParaRPr lang="en-US" altLang="zh-TW" sz="1600" dirty="0">
                        <a:solidFill>
                          <a:schemeClr val="tx2"/>
                        </a:solidFill>
                        <a:ea typeface="新細明體" pitchFamily="18" charset="-120"/>
                        <a:sym typeface="Georgia" panose="02040502050405020303" pitchFamily="18" charset="0"/>
                      </a:endParaRPr>
                    </a:p>
                  </a:txBody>
                  <a:tcPr marL="45720" marR="45720" marT="91440" marB="91440" anchor="b">
                    <a:lnT>
                      <a:noFill/>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64645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sym typeface="Georgia" panose="02040502050405020303" pitchFamily="18" charset="0"/>
                        </a:rPr>
                        <a:t>Condition materially </a:t>
                      </a:r>
                      <a:br>
                        <a:rPr lang="en-US" sz="1400" dirty="0">
                          <a:solidFill>
                            <a:schemeClr val="bg1"/>
                          </a:solidFill>
                          <a:sym typeface="Georgia" panose="02040502050405020303" pitchFamily="18" charset="0"/>
                        </a:rPr>
                      </a:br>
                      <a:r>
                        <a:rPr lang="en-US" sz="1400" dirty="0">
                          <a:solidFill>
                            <a:schemeClr val="bg1"/>
                          </a:solidFill>
                          <a:sym typeface="Georgia" panose="02040502050405020303" pitchFamily="18" charset="0"/>
                        </a:rPr>
                        <a:t>impacts employment</a:t>
                      </a:r>
                    </a:p>
                  </a:txBody>
                  <a:tcPr marL="45720" marR="45720" marT="91440" marB="91440" anchor="ctr">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solidFill>
                      <a:schemeClr val="tx2"/>
                    </a:solidFill>
                  </a:tcPr>
                </a:tc>
                <a:tc>
                  <a:txBody>
                    <a:bodyPr/>
                    <a:lstStyle/>
                    <a:p>
                      <a:pPr marL="226800" marR="0" lvl="1" indent="-151200" algn="l" defTabSz="914400" rtl="0" eaLnBrk="1" fontAlgn="auto" latinLnBrk="0" hangingPunct="1">
                        <a:lnSpc>
                          <a:spcPct val="100000"/>
                        </a:lnSpc>
                        <a:spcBef>
                          <a:spcPts val="0"/>
                        </a:spcBef>
                        <a:spcAft>
                          <a:spcPts val="60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cs typeface="+mn-cs"/>
                          <a:sym typeface="Georgia" panose="02040502050405020303" pitchFamily="18" charset="0"/>
                        </a:rPr>
                        <a:t>Condition results in substantially reduced capacity to obtain or retain open employment</a:t>
                      </a:r>
                    </a:p>
                    <a:p>
                      <a:pPr marL="226800" marR="0" lvl="1" indent="-151200" algn="l" defTabSz="914400" rtl="0" eaLnBrk="1" fontAlgn="auto" latinLnBrk="0" hangingPunct="1">
                        <a:lnSpc>
                          <a:spcPct val="100000"/>
                        </a:lnSpc>
                        <a:spcBef>
                          <a:spcPts val="0"/>
                        </a:spcBef>
                        <a:spcAft>
                          <a:spcPts val="60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cs typeface="+mn-cs"/>
                          <a:sym typeface="Georgia" panose="02040502050405020303" pitchFamily="18" charset="0"/>
                        </a:rPr>
                        <a:t>Participant requires specialist assistance to build capacity</a:t>
                      </a:r>
                      <a:br>
                        <a:rPr lang="en-US" sz="1100" kern="1200" dirty="0">
                          <a:solidFill>
                            <a:srgbClr val="000000"/>
                          </a:solidFill>
                          <a:latin typeface="+mn-lt"/>
                          <a:cs typeface="+mn-cs"/>
                          <a:sym typeface="Georgia" panose="02040502050405020303" pitchFamily="18" charset="0"/>
                        </a:rPr>
                      </a:br>
                      <a:r>
                        <a:rPr lang="en-US" sz="1100" kern="1200" dirty="0">
                          <a:solidFill>
                            <a:srgbClr val="000000"/>
                          </a:solidFill>
                          <a:latin typeface="+mn-lt"/>
                          <a:cs typeface="+mn-cs"/>
                          <a:sym typeface="Georgia" panose="02040502050405020303" pitchFamily="18" charset="0"/>
                        </a:rPr>
                        <a:t>to assist job seekers to work to their assessed future</a:t>
                      </a:r>
                      <a:br>
                        <a:rPr lang="en-US" sz="1100" kern="1200" dirty="0">
                          <a:solidFill>
                            <a:srgbClr val="000000"/>
                          </a:solidFill>
                          <a:latin typeface="+mn-lt"/>
                          <a:cs typeface="+mn-cs"/>
                          <a:sym typeface="Georgia" panose="02040502050405020303" pitchFamily="18" charset="0"/>
                        </a:rPr>
                      </a:br>
                      <a:r>
                        <a:rPr lang="en-US" sz="1100" kern="1200" dirty="0">
                          <a:solidFill>
                            <a:srgbClr val="000000"/>
                          </a:solidFill>
                          <a:latin typeface="+mn-lt"/>
                          <a:cs typeface="+mn-cs"/>
                          <a:sym typeface="Georgia" panose="02040502050405020303" pitchFamily="18" charset="0"/>
                        </a:rPr>
                        <a:t>work capacity</a:t>
                      </a:r>
                    </a:p>
                  </a:txBody>
                  <a:tcPr marL="45720" marR="45720" marT="91440" marB="91440">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100" dirty="0">
                        <a:solidFill>
                          <a:schemeClr val="bg1"/>
                        </a:solidFill>
                        <a:sym typeface="Georgia" panose="02040502050405020303" pitchFamily="18" charset="0"/>
                      </a:endParaRPr>
                    </a:p>
                  </a:txBody>
                  <a:tcPr marL="45720" marR="45720" marT="91440" marB="91440">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60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cs typeface="+mn-cs"/>
                          <a:sym typeface="Georgia" panose="02040502050405020303" pitchFamily="18" charset="0"/>
                        </a:rPr>
                        <a:t>Participants should not be referred to DES if they were</a:t>
                      </a:r>
                      <a:r>
                        <a:rPr lang="en-US" sz="1100" kern="1200" dirty="0">
                          <a:solidFill>
                            <a:schemeClr val="accent1">
                              <a:lumMod val="75000"/>
                              <a:lumOff val="25000"/>
                            </a:schemeClr>
                          </a:solidFill>
                          <a:latin typeface="+mn-lt"/>
                          <a:cs typeface="+mn-cs"/>
                          <a:sym typeface="Georgia" panose="02040502050405020303" pitchFamily="18" charset="0"/>
                        </a:rPr>
                        <a:t> previously able to obtain or retain employment </a:t>
                      </a:r>
                      <a:r>
                        <a:rPr lang="en-US" sz="1100" kern="1200" dirty="0">
                          <a:solidFill>
                            <a:srgbClr val="000000"/>
                          </a:solidFill>
                          <a:latin typeface="+mn-lt"/>
                          <a:cs typeface="+mn-cs"/>
                          <a:sym typeface="Georgia" panose="02040502050405020303" pitchFamily="18" charset="0"/>
                        </a:rPr>
                        <a:t>at their assessed work capacity without specialist DES support and there has been no material change in their medical conditions</a:t>
                      </a:r>
                    </a:p>
                  </a:txBody>
                  <a:tcPr marL="45720" marR="45720" marT="91440" marB="91440">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884862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sym typeface="Georgia" panose="02040502050405020303" pitchFamily="18" charset="0"/>
                        </a:rPr>
                        <a:t>Prioritisation</a:t>
                      </a:r>
                      <a:r>
                        <a:rPr lang="en-US" sz="1400" dirty="0">
                          <a:solidFill>
                            <a:schemeClr val="bg1"/>
                          </a:solidFill>
                          <a:sym typeface="Georgia" panose="02040502050405020303" pitchFamily="18" charset="0"/>
                        </a:rPr>
                        <a:t> of factors</a:t>
                      </a:r>
                    </a:p>
                  </a:txBody>
                  <a:tcPr marL="45720" marR="45720" marT="91440" marB="91440" anchor="ct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solidFill>
                      <a:schemeClr val="tx2"/>
                    </a:solidFill>
                  </a:tcPr>
                </a:tc>
                <a:tc>
                  <a:txBody>
                    <a:bodyPr/>
                    <a:lstStyle/>
                    <a:p>
                      <a:pPr marL="226800" lvl="1" indent="-151200" algn="l" defTabSz="914400" rtl="0" eaLnBrk="1"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a:solidFill>
                            <a:srgbClr val="000000"/>
                          </a:solidFill>
                          <a:latin typeface="+mn-lt"/>
                          <a:cs typeface="+mn-cs"/>
                          <a:sym typeface="Georgia" panose="02040502050405020303" pitchFamily="18" charset="0"/>
                        </a:rPr>
                        <a:t>Non-medical barriers must have </a:t>
                      </a:r>
                      <a:r>
                        <a:rPr lang="en-US" sz="1100" kern="1200" dirty="0" err="1">
                          <a:solidFill>
                            <a:srgbClr val="000000"/>
                          </a:solidFill>
                          <a:latin typeface="+mn-lt"/>
                          <a:cs typeface="+mn-cs"/>
                          <a:sym typeface="Georgia" panose="02040502050405020303" pitchFamily="18" charset="0"/>
                        </a:rPr>
                        <a:t>stabilised</a:t>
                      </a:r>
                      <a:r>
                        <a:rPr lang="en-US" sz="1100" kern="1200" dirty="0">
                          <a:solidFill>
                            <a:srgbClr val="000000"/>
                          </a:solidFill>
                          <a:latin typeface="+mn-lt"/>
                          <a:cs typeface="+mn-cs"/>
                          <a:sym typeface="Georgia" panose="02040502050405020303" pitchFamily="18" charset="0"/>
                        </a:rPr>
                        <a:t> sufficiently to benefit from DES</a:t>
                      </a:r>
                    </a:p>
                    <a:p>
                      <a:pPr marL="226800" lvl="1" indent="-151200" algn="l" defTabSz="914400" rtl="0" eaLnBrk="1"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a:solidFill>
                            <a:srgbClr val="000000"/>
                          </a:solidFill>
                          <a:latin typeface="+mn-lt"/>
                          <a:cs typeface="+mn-cs"/>
                          <a:sym typeface="Georgia" panose="02040502050405020303" pitchFamily="18" charset="0"/>
                        </a:rPr>
                        <a:t>Not suitable for participants requiring long term assistance, or with multiple non-medical barriers</a:t>
                      </a:r>
                    </a:p>
                  </a:txBody>
                  <a:tcPr marL="45720" marR="45720" marT="91440" marB="9144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26800" lvl="1" indent="-151200">
                        <a:spcAft>
                          <a:spcPts val="600"/>
                        </a:spcAft>
                        <a:buClr>
                          <a:srgbClr val="275D38">
                            <a:lumMod val="100000"/>
                          </a:srgbClr>
                        </a:buClr>
                        <a:buSzPct val="100000"/>
                        <a:buFont typeface="Trebuchet MS" panose="020B0603020202020204" pitchFamily="34" charset="0"/>
                        <a:buChar char="•"/>
                        <a:defRPr/>
                      </a:pPr>
                      <a:endParaRPr lang="en-US" sz="1100" spc="-20" dirty="0">
                        <a:solidFill>
                          <a:srgbClr val="000000"/>
                        </a:solidFill>
                        <a:sym typeface="Georgia" panose="02040502050405020303" pitchFamily="18" charset="0"/>
                      </a:endParaRPr>
                    </a:p>
                  </a:txBody>
                  <a:tcPr marL="45720" marR="45720" marT="91440" marB="9144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26800" lvl="1" indent="-151200" algn="l" defTabSz="914400" rtl="0" eaLnBrk="1" fontAlgn="base"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a:solidFill>
                            <a:srgbClr val="000000"/>
                          </a:solidFill>
                          <a:latin typeface="+mn-lt"/>
                          <a:cs typeface="+mn-cs"/>
                          <a:sym typeface="Georgia" panose="02040502050405020303" pitchFamily="18" charset="0"/>
                        </a:rPr>
                        <a:t>Participants with continuing </a:t>
                      </a:r>
                      <a:r>
                        <a:rPr lang="en-US" sz="1100" kern="1200" dirty="0">
                          <a:solidFill>
                            <a:schemeClr val="accent1">
                              <a:lumMod val="75000"/>
                              <a:lumOff val="25000"/>
                            </a:schemeClr>
                          </a:solidFill>
                          <a:latin typeface="+mn-lt"/>
                          <a:cs typeface="+mn-cs"/>
                          <a:sym typeface="Georgia" panose="02040502050405020303" pitchFamily="18" charset="0"/>
                        </a:rPr>
                        <a:t>non-medical barriers should not be referred to DES</a:t>
                      </a:r>
                      <a:r>
                        <a:rPr lang="en-US" sz="1100" kern="1200" dirty="0">
                          <a:solidFill>
                            <a:srgbClr val="000000"/>
                          </a:solidFill>
                          <a:latin typeface="+mn-lt"/>
                          <a:cs typeface="+mn-cs"/>
                          <a:sym typeface="Georgia" panose="02040502050405020303" pitchFamily="18" charset="0"/>
                        </a:rPr>
                        <a:t> if there has been no improvement in these barriers</a:t>
                      </a:r>
                    </a:p>
                    <a:p>
                      <a:pPr marL="226800" lvl="1" indent="-151200" algn="l" defTabSz="914400" rtl="0" eaLnBrk="1" fontAlgn="base"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a:solidFill>
                            <a:srgbClr val="000000"/>
                          </a:solidFill>
                          <a:latin typeface="+mn-lt"/>
                          <a:cs typeface="+mn-cs"/>
                          <a:sym typeface="Georgia" panose="02040502050405020303" pitchFamily="18" charset="0"/>
                        </a:rPr>
                        <a:t>Participants should not be streamed into DES where general </a:t>
                      </a:r>
                      <a:r>
                        <a:rPr lang="en-US" sz="1100" kern="1200" dirty="0">
                          <a:solidFill>
                            <a:schemeClr val="accent1">
                              <a:lumMod val="75000"/>
                              <a:lumOff val="25000"/>
                            </a:schemeClr>
                          </a:solidFill>
                          <a:latin typeface="+mn-lt"/>
                          <a:cs typeface="+mn-cs"/>
                          <a:sym typeface="Georgia" panose="02040502050405020303" pitchFamily="18" charset="0"/>
                        </a:rPr>
                        <a:t>unemployment barriers or macroeconomic conditions </a:t>
                      </a:r>
                      <a:r>
                        <a:rPr lang="en-US" sz="1100" kern="1200" dirty="0">
                          <a:solidFill>
                            <a:srgbClr val="000000"/>
                          </a:solidFill>
                          <a:latin typeface="+mn-lt"/>
                          <a:cs typeface="+mn-cs"/>
                          <a:sym typeface="Georgia" panose="02040502050405020303" pitchFamily="18" charset="0"/>
                        </a:rPr>
                        <a:t>are the primary barrier to employment</a:t>
                      </a:r>
                    </a:p>
                  </a:txBody>
                  <a:tcPr marL="45720" marR="45720" marT="91440" marB="9144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2484261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sym typeface="Georgia" panose="02040502050405020303" pitchFamily="18" charset="0"/>
                        </a:rPr>
                        <a:t>Exclusions from</a:t>
                      </a:r>
                      <a:br>
                        <a:rPr lang="en-US" sz="1400" dirty="0">
                          <a:solidFill>
                            <a:schemeClr val="bg1"/>
                          </a:solidFill>
                          <a:sym typeface="Georgia" panose="02040502050405020303" pitchFamily="18" charset="0"/>
                        </a:rPr>
                      </a:br>
                      <a:r>
                        <a:rPr lang="en-US" sz="1400" dirty="0">
                          <a:solidFill>
                            <a:schemeClr val="bg1"/>
                          </a:solidFill>
                          <a:sym typeface="Georgia" panose="02040502050405020303" pitchFamily="18" charset="0"/>
                        </a:rPr>
                        <a:t>program decisions</a:t>
                      </a:r>
                    </a:p>
                  </a:txBody>
                  <a:tcPr marL="45720" marR="45720" marT="91440" marB="91440" anchor="ct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solidFill>
                      <a:schemeClr val="tx2"/>
                    </a:solidFill>
                  </a:tcPr>
                </a:tc>
                <a:tc>
                  <a:txBody>
                    <a:bodyPr/>
                    <a:lstStyle/>
                    <a:p>
                      <a:pPr marL="226800" marR="0" lvl="1" indent="-151200" algn="l" defTabSz="914400" rtl="0" eaLnBrk="1" fontAlgn="auto" latinLnBrk="0" hangingPunct="1">
                        <a:lnSpc>
                          <a:spcPct val="100000"/>
                        </a:lnSpc>
                        <a:spcBef>
                          <a:spcPts val="0"/>
                        </a:spcBef>
                        <a:spcAft>
                          <a:spcPts val="60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cs typeface="+mn-cs"/>
                          <a:sym typeface="Georgia" panose="02040502050405020303" pitchFamily="18" charset="0"/>
                        </a:rPr>
                        <a:t>No clear guidelines as to whether age, duration in current employment service, duration of unemployment should</a:t>
                      </a:r>
                      <a:br>
                        <a:rPr lang="en-US" sz="1100" kern="1200" dirty="0">
                          <a:solidFill>
                            <a:srgbClr val="000000"/>
                          </a:solidFill>
                          <a:latin typeface="+mn-lt"/>
                          <a:cs typeface="+mn-cs"/>
                          <a:sym typeface="Georgia" panose="02040502050405020303" pitchFamily="18" charset="0"/>
                        </a:rPr>
                      </a:br>
                      <a:r>
                        <a:rPr lang="en-US" sz="1100" kern="1200" dirty="0">
                          <a:solidFill>
                            <a:srgbClr val="000000"/>
                          </a:solidFill>
                          <a:latin typeface="+mn-lt"/>
                          <a:cs typeface="+mn-cs"/>
                          <a:sym typeface="Georgia" panose="02040502050405020303" pitchFamily="18" charset="0"/>
                        </a:rPr>
                        <a:t>be considered</a:t>
                      </a:r>
                    </a:p>
                  </a:txBody>
                  <a:tcPr marL="45720" marR="45720" marT="91440" marB="9144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100" dirty="0">
                        <a:solidFill>
                          <a:srgbClr val="000000">
                            <a:lumMod val="100000"/>
                          </a:srgbClr>
                        </a:solidFill>
                        <a:cs typeface="Arial" charset="0"/>
                        <a:sym typeface="Georgia" panose="02040502050405020303" pitchFamily="18" charset="0"/>
                      </a:endParaRPr>
                    </a:p>
                  </a:txBody>
                  <a:tcPr marL="45720" marR="45720" marT="91440" marB="9144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26800" marR="0" lvl="1" indent="-151200" algn="l" defTabSz="914400" rtl="0" eaLnBrk="1" fontAlgn="auto" latinLnBrk="0" hangingPunct="1">
                        <a:lnSpc>
                          <a:spcPct val="100000"/>
                        </a:lnSpc>
                        <a:spcBef>
                          <a:spcPts val="0"/>
                        </a:spcBef>
                        <a:spcAft>
                          <a:spcPts val="600"/>
                        </a:spcAft>
                        <a:buClr>
                          <a:srgbClr val="275D38">
                            <a:lumMod val="100000"/>
                          </a:srgbClr>
                        </a:buClr>
                        <a:buSzPct val="100000"/>
                        <a:buFont typeface="Trebuchet MS" panose="020B0603020202020204" pitchFamily="34" charset="0"/>
                        <a:buChar char="•"/>
                        <a:tabLst/>
                        <a:defRPr/>
                      </a:pPr>
                      <a:r>
                        <a:rPr lang="en-US" sz="1100" kern="1200" dirty="0">
                          <a:solidFill>
                            <a:srgbClr val="000000"/>
                          </a:solidFill>
                          <a:latin typeface="+mn-lt"/>
                          <a:cs typeface="+mn-cs"/>
                          <a:sym typeface="Georgia" panose="02040502050405020303" pitchFamily="18" charset="0"/>
                        </a:rPr>
                        <a:t>The following factors must not be considered as part of the program recommendations: </a:t>
                      </a:r>
                      <a:r>
                        <a:rPr lang="en-US" sz="1100" kern="1200" dirty="0">
                          <a:solidFill>
                            <a:schemeClr val="accent1">
                              <a:lumMod val="75000"/>
                              <a:lumOff val="25000"/>
                            </a:schemeClr>
                          </a:solidFill>
                          <a:latin typeface="+mn-lt"/>
                          <a:cs typeface="+mn-cs"/>
                          <a:sym typeface="Georgia" panose="02040502050405020303" pitchFamily="18" charset="0"/>
                        </a:rPr>
                        <a:t>age, duration in current employment service, duration of unemployment </a:t>
                      </a:r>
                    </a:p>
                  </a:txBody>
                  <a:tcPr marL="45720" marR="45720" marT="91440" marB="9144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6927356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sym typeface="Georgia" panose="02040502050405020303" pitchFamily="18" charset="0"/>
                        </a:rPr>
                        <a:t>Ongoing support needs (for DES ESS)</a:t>
                      </a:r>
                    </a:p>
                  </a:txBody>
                  <a:tcPr marL="45720" marR="45720" marT="91440" marB="91440" anchor="ctr">
                    <a:lnT w="9525" cap="flat" cmpd="sng" algn="ctr">
                      <a:solidFill>
                        <a:schemeClr val="bg2">
                          <a:lumMod val="50000"/>
                        </a:schemeClr>
                      </a:solidFill>
                      <a:prstDash val="sysDot"/>
                      <a:round/>
                      <a:headEnd type="none" w="med" len="med"/>
                      <a:tailEnd type="none" w="med" len="med"/>
                    </a:lnT>
                    <a:solidFill>
                      <a:schemeClr val="tx2"/>
                    </a:solidFill>
                  </a:tcPr>
                </a:tc>
                <a:tc>
                  <a:txBody>
                    <a:bodyPr/>
                    <a:lstStyle/>
                    <a:p>
                      <a:pPr marL="226800" lvl="1" indent="-151200" algn="l" defTabSz="914400" rtl="0" eaLnBrk="1" fontAlgn="base"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a:solidFill>
                            <a:srgbClr val="000000"/>
                          </a:solidFill>
                          <a:latin typeface="+mn-lt"/>
                          <a:cs typeface="+mn-cs"/>
                          <a:sym typeface="Georgia" panose="02040502050405020303" pitchFamily="18" charset="0"/>
                        </a:rPr>
                        <a:t>Participant should be referred to ESS if it is expected that job seekers will require moderate or high ongoing support to maintain their job—i.e. a minimum of six contacts over each period of three months</a:t>
                      </a:r>
                    </a:p>
                    <a:p>
                      <a:pPr marL="226800" lvl="1" indent="-151200" algn="l" defTabSz="914400" rtl="0" eaLnBrk="1" fontAlgn="base"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a:solidFill>
                            <a:srgbClr val="000000"/>
                          </a:solidFill>
                          <a:latin typeface="+mn-lt"/>
                          <a:cs typeface="+mn-cs"/>
                          <a:sym typeface="Georgia" panose="02040502050405020303" pitchFamily="18" charset="0"/>
                        </a:rPr>
                        <a:t>If the frequency of required support is unclear, the job seeker should be referred to Disability Management Service</a:t>
                      </a:r>
                    </a:p>
                  </a:txBody>
                  <a:tcPr marL="45720" marR="45720" marT="91440" marB="91440">
                    <a:lnT w="9525" cap="flat" cmpd="sng" algn="ctr">
                      <a:solidFill>
                        <a:schemeClr val="bg2">
                          <a:lumMod val="50000"/>
                        </a:schemeClr>
                      </a:solidFill>
                      <a:prstDash val="sysDot"/>
                      <a:round/>
                      <a:headEnd type="none" w="med" len="med"/>
                      <a:tailEnd type="none" w="med" len="med"/>
                    </a:lnT>
                  </a:tcPr>
                </a:tc>
                <a:tc>
                  <a:txBody>
                    <a:bodyPr/>
                    <a:lstStyle/>
                    <a:p>
                      <a:pPr marL="243000" lvl="1" indent="-162000" fontAlgn="base">
                        <a:spcAft>
                          <a:spcPts val="600"/>
                        </a:spcAft>
                        <a:buClr>
                          <a:srgbClr val="275D38">
                            <a:lumMod val="100000"/>
                          </a:srgbClr>
                        </a:buClr>
                        <a:buSzPct val="100000"/>
                        <a:buFont typeface="Trebuchet MS" panose="020B0603020202020204" pitchFamily="34" charset="0"/>
                        <a:buChar char="•"/>
                      </a:pPr>
                      <a:endParaRPr lang="en-US" sz="1100" dirty="0">
                        <a:solidFill>
                          <a:srgbClr val="000000">
                            <a:lumMod val="100000"/>
                          </a:srgbClr>
                        </a:solidFill>
                        <a:sym typeface="Georgia" panose="02040502050405020303" pitchFamily="18" charset="0"/>
                      </a:endParaRPr>
                    </a:p>
                  </a:txBody>
                  <a:tcPr marL="45720" marR="45720" marT="91440" marB="91440">
                    <a:lnT w="9525" cap="flat" cmpd="sng" algn="ctr">
                      <a:solidFill>
                        <a:schemeClr val="bg2">
                          <a:lumMod val="50000"/>
                        </a:schemeClr>
                      </a:solidFill>
                      <a:prstDash val="sysDot"/>
                      <a:round/>
                      <a:headEnd type="none" w="med" len="med"/>
                      <a:tailEnd type="none" w="med" len="med"/>
                    </a:lnT>
                  </a:tcPr>
                </a:tc>
                <a:tc>
                  <a:txBody>
                    <a:bodyPr/>
                    <a:lstStyle/>
                    <a:p>
                      <a:pPr marL="226800" lvl="1" indent="-151200" algn="l" defTabSz="914400" rtl="0" eaLnBrk="1" fontAlgn="base" latinLnBrk="0" hangingPunct="1">
                        <a:spcAft>
                          <a:spcPts val="600"/>
                        </a:spcAft>
                        <a:buClr>
                          <a:srgbClr val="275D38">
                            <a:lumMod val="100000"/>
                          </a:srgbClr>
                        </a:buClr>
                        <a:buSzPct val="100000"/>
                        <a:buFont typeface="Trebuchet MS" panose="020B0603020202020204" pitchFamily="34" charset="0"/>
                        <a:buChar char="•"/>
                        <a:defRPr/>
                      </a:pPr>
                      <a:r>
                        <a:rPr lang="en-US" sz="1100" kern="1200" dirty="0" err="1">
                          <a:solidFill>
                            <a:srgbClr val="000000"/>
                          </a:solidFill>
                          <a:latin typeface="+mn-lt"/>
                          <a:cs typeface="+mn-cs"/>
                          <a:sym typeface="Georgia" panose="02040502050405020303" pitchFamily="18" charset="0"/>
                        </a:rPr>
                        <a:t>Emphasise</a:t>
                      </a:r>
                      <a:r>
                        <a:rPr lang="en-US" sz="1100" kern="1200" dirty="0">
                          <a:solidFill>
                            <a:srgbClr val="000000"/>
                          </a:solidFill>
                          <a:latin typeface="+mn-lt"/>
                          <a:cs typeface="+mn-cs"/>
                          <a:sym typeface="Georgia" panose="02040502050405020303" pitchFamily="18" charset="0"/>
                        </a:rPr>
                        <a:t> that ESS eligibility should require </a:t>
                      </a:r>
                      <a:r>
                        <a:rPr lang="en-US" sz="1100" kern="1200" dirty="0">
                          <a:solidFill>
                            <a:schemeClr val="accent1">
                              <a:lumMod val="75000"/>
                              <a:lumOff val="25000"/>
                            </a:schemeClr>
                          </a:solidFill>
                          <a:latin typeface="+mn-lt"/>
                          <a:cs typeface="+mn-cs"/>
                          <a:sym typeface="Georgia" panose="02040502050405020303" pitchFamily="18" charset="0"/>
                        </a:rPr>
                        <a:t>substantive reasons </a:t>
                      </a:r>
                      <a:r>
                        <a:rPr lang="en-US" sz="1100" kern="1200" dirty="0">
                          <a:solidFill>
                            <a:srgbClr val="000000"/>
                          </a:solidFill>
                          <a:latin typeface="+mn-lt"/>
                          <a:cs typeface="+mn-cs"/>
                          <a:sym typeface="Georgia" panose="02040502050405020303" pitchFamily="18" charset="0"/>
                        </a:rPr>
                        <a:t>to believe that a participant will </a:t>
                      </a:r>
                      <a:r>
                        <a:rPr lang="en-US" sz="1100" kern="1200" dirty="0">
                          <a:solidFill>
                            <a:schemeClr val="accent1">
                              <a:lumMod val="75000"/>
                              <a:lumOff val="25000"/>
                            </a:schemeClr>
                          </a:solidFill>
                          <a:latin typeface="+mn-lt"/>
                          <a:cs typeface="+mn-cs"/>
                          <a:sym typeface="Georgia" panose="02040502050405020303" pitchFamily="18" charset="0"/>
                        </a:rPr>
                        <a:t>require moderate to high DES ongoing support</a:t>
                      </a:r>
                      <a:r>
                        <a:rPr lang="en-US" sz="1100" kern="1200" dirty="0">
                          <a:solidFill>
                            <a:srgbClr val="000000"/>
                          </a:solidFill>
                          <a:latin typeface="+mn-lt"/>
                          <a:cs typeface="+mn-cs"/>
                          <a:sym typeface="Georgia" panose="02040502050405020303" pitchFamily="18" charset="0"/>
                        </a:rPr>
                        <a:t> (rather than flexible ongoing support)</a:t>
                      </a:r>
                    </a:p>
                    <a:p>
                      <a:pPr marL="226800" lvl="1" indent="-151200" algn="l" defTabSz="914400" rtl="0" eaLnBrk="1" fontAlgn="base" latinLnBrk="0" hangingPunct="1">
                        <a:spcAft>
                          <a:spcPts val="600"/>
                        </a:spcAft>
                        <a:buClr>
                          <a:srgbClr val="275D38">
                            <a:lumMod val="100000"/>
                          </a:srgbClr>
                        </a:buClr>
                        <a:buSzPct val="100000"/>
                        <a:buFont typeface="Trebuchet MS" panose="020B0603020202020204" pitchFamily="34" charset="0"/>
                        <a:buChar char="•"/>
                        <a:defRPr/>
                      </a:pPr>
                      <a:r>
                        <a:rPr lang="en-AU" sz="1100" kern="1200" dirty="0">
                          <a:solidFill>
                            <a:srgbClr val="000000"/>
                          </a:solidFill>
                          <a:latin typeface="+mn-lt"/>
                          <a:cs typeface="+mn-cs"/>
                          <a:sym typeface="Georgia" panose="02040502050405020303" pitchFamily="18" charset="0"/>
                        </a:rPr>
                        <a:t>Unless clearly evidenced, a future deterioration in the participant's medical condition(s) should not be assumed</a:t>
                      </a:r>
                    </a:p>
                  </a:txBody>
                  <a:tcPr marL="45720" marR="45720" marT="91440" marB="91440">
                    <a:lnT w="9525" cap="flat" cmpd="sng" algn="ctr">
                      <a:solidFill>
                        <a:schemeClr val="bg2">
                          <a:lumMod val="50000"/>
                        </a:schemeClr>
                      </a:solidFill>
                      <a:prstDash val="sysDot"/>
                      <a:round/>
                      <a:headEnd type="none" w="med" len="med"/>
                      <a:tailEnd type="none" w="med" len="med"/>
                    </a:lnT>
                  </a:tcPr>
                </a:tc>
                <a:extLst>
                  <a:ext uri="{0D108BD9-81ED-4DB2-BD59-A6C34878D82A}">
                    <a16:rowId xmlns:a16="http://schemas.microsoft.com/office/drawing/2014/main" val="3114242396"/>
                  </a:ext>
                </a:extLst>
              </a:tr>
            </a:tbl>
          </a:graphicData>
        </a:graphic>
      </p:graphicFrame>
      <p:grpSp>
        <p:nvGrpSpPr>
          <p:cNvPr id="44" name="Group 43">
            <a:extLst>
              <a:ext uri="{FF2B5EF4-FFF2-40B4-BE49-F238E27FC236}">
                <a16:creationId xmlns:a16="http://schemas.microsoft.com/office/drawing/2014/main" id="{F4583BDA-229C-4118-AF4A-F7964D7771B6}"/>
              </a:ext>
              <a:ext uri="{C183D7F6-B498-43B3-948B-1728B52AA6E4}">
                <adec:decorative xmlns:adec="http://schemas.microsoft.com/office/drawing/2017/decorative" val="1"/>
              </a:ext>
            </a:extLst>
          </p:cNvPr>
          <p:cNvGrpSpPr>
            <a:grpSpLocks noChangeAspect="1"/>
          </p:cNvGrpSpPr>
          <p:nvPr/>
        </p:nvGrpSpPr>
        <p:grpSpPr>
          <a:xfrm>
            <a:off x="6815848" y="2426100"/>
            <a:ext cx="253645" cy="253645"/>
            <a:chOff x="982662" y="1847850"/>
            <a:chExt cx="269875" cy="269875"/>
          </a:xfrm>
        </p:grpSpPr>
        <p:sp>
          <p:nvSpPr>
            <p:cNvPr id="45" name="Oval 50">
              <a:extLst>
                <a:ext uri="{FF2B5EF4-FFF2-40B4-BE49-F238E27FC236}">
                  <a16:creationId xmlns:a16="http://schemas.microsoft.com/office/drawing/2014/main" id="{7DC404FC-B379-4A73-B171-8BCDCAFC87A5}"/>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51" name="Freeform 51">
              <a:extLst>
                <a:ext uri="{FF2B5EF4-FFF2-40B4-BE49-F238E27FC236}">
                  <a16:creationId xmlns:a16="http://schemas.microsoft.com/office/drawing/2014/main" id="{32ECA537-91F6-49AC-B7E6-AD0C4CDFAE5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52" name="Group 51">
            <a:extLst>
              <a:ext uri="{FF2B5EF4-FFF2-40B4-BE49-F238E27FC236}">
                <a16:creationId xmlns:a16="http://schemas.microsoft.com/office/drawing/2014/main" id="{B9DD85B0-CE7F-4829-B6E0-1C8B07303666}"/>
              </a:ext>
              <a:ext uri="{C183D7F6-B498-43B3-948B-1728B52AA6E4}">
                <adec:decorative xmlns:adec="http://schemas.microsoft.com/office/drawing/2017/decorative" val="1"/>
              </a:ext>
            </a:extLst>
          </p:cNvPr>
          <p:cNvGrpSpPr>
            <a:grpSpLocks noChangeAspect="1"/>
          </p:cNvGrpSpPr>
          <p:nvPr/>
        </p:nvGrpSpPr>
        <p:grpSpPr>
          <a:xfrm>
            <a:off x="6815848" y="3487042"/>
            <a:ext cx="253645" cy="253645"/>
            <a:chOff x="982662" y="1847850"/>
            <a:chExt cx="269875" cy="269875"/>
          </a:xfrm>
        </p:grpSpPr>
        <p:sp>
          <p:nvSpPr>
            <p:cNvPr id="53" name="Oval 50">
              <a:extLst>
                <a:ext uri="{FF2B5EF4-FFF2-40B4-BE49-F238E27FC236}">
                  <a16:creationId xmlns:a16="http://schemas.microsoft.com/office/drawing/2014/main" id="{6C7425F5-983F-44F2-86FE-1839A8CCAE04}"/>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54" name="Freeform 51">
              <a:extLst>
                <a:ext uri="{FF2B5EF4-FFF2-40B4-BE49-F238E27FC236}">
                  <a16:creationId xmlns:a16="http://schemas.microsoft.com/office/drawing/2014/main" id="{B90EE8B0-3AA1-4D26-B1BF-6931F3FA567F}"/>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56" name="Group 55">
            <a:extLst>
              <a:ext uri="{FF2B5EF4-FFF2-40B4-BE49-F238E27FC236}">
                <a16:creationId xmlns:a16="http://schemas.microsoft.com/office/drawing/2014/main" id="{F0C1CA5A-3A44-487E-A6B7-04BE280D2B8D}"/>
              </a:ext>
              <a:ext uri="{C183D7F6-B498-43B3-948B-1728B52AA6E4}">
                <adec:decorative xmlns:adec="http://schemas.microsoft.com/office/drawing/2017/decorative" val="1"/>
              </a:ext>
            </a:extLst>
          </p:cNvPr>
          <p:cNvGrpSpPr>
            <a:grpSpLocks noChangeAspect="1"/>
          </p:cNvGrpSpPr>
          <p:nvPr/>
        </p:nvGrpSpPr>
        <p:grpSpPr>
          <a:xfrm>
            <a:off x="6815847" y="4368914"/>
            <a:ext cx="253645" cy="253645"/>
            <a:chOff x="982662" y="1847850"/>
            <a:chExt cx="269875" cy="269875"/>
          </a:xfrm>
        </p:grpSpPr>
        <p:sp>
          <p:nvSpPr>
            <p:cNvPr id="57" name="Oval 50">
              <a:extLst>
                <a:ext uri="{FF2B5EF4-FFF2-40B4-BE49-F238E27FC236}">
                  <a16:creationId xmlns:a16="http://schemas.microsoft.com/office/drawing/2014/main" id="{7A4ED6BC-217A-4276-AA6D-3FBA4E76144A}"/>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59" name="Freeform 51">
              <a:extLst>
                <a:ext uri="{FF2B5EF4-FFF2-40B4-BE49-F238E27FC236}">
                  <a16:creationId xmlns:a16="http://schemas.microsoft.com/office/drawing/2014/main" id="{08146CD0-ACB5-4A18-81B2-5D1209785F8E}"/>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63" name="Group 62">
            <a:extLst>
              <a:ext uri="{FF2B5EF4-FFF2-40B4-BE49-F238E27FC236}">
                <a16:creationId xmlns:a16="http://schemas.microsoft.com/office/drawing/2014/main" id="{14C794B0-BF45-4ECB-966D-FBAA4C74453E}"/>
              </a:ext>
              <a:ext uri="{C183D7F6-B498-43B3-948B-1728B52AA6E4}">
                <adec:decorative xmlns:adec="http://schemas.microsoft.com/office/drawing/2017/decorative" val="1"/>
              </a:ext>
            </a:extLst>
          </p:cNvPr>
          <p:cNvGrpSpPr>
            <a:grpSpLocks noChangeAspect="1"/>
          </p:cNvGrpSpPr>
          <p:nvPr/>
        </p:nvGrpSpPr>
        <p:grpSpPr>
          <a:xfrm>
            <a:off x="6815847" y="5368897"/>
            <a:ext cx="253645" cy="253645"/>
            <a:chOff x="982662" y="1847850"/>
            <a:chExt cx="269875" cy="269875"/>
          </a:xfrm>
        </p:grpSpPr>
        <p:sp>
          <p:nvSpPr>
            <p:cNvPr id="64" name="Oval 50">
              <a:extLst>
                <a:ext uri="{FF2B5EF4-FFF2-40B4-BE49-F238E27FC236}">
                  <a16:creationId xmlns:a16="http://schemas.microsoft.com/office/drawing/2014/main" id="{8E5A1FEC-79B4-4BBA-B65C-37A8C8FA0235}"/>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65" name="Freeform 51">
              <a:extLst>
                <a:ext uri="{FF2B5EF4-FFF2-40B4-BE49-F238E27FC236}">
                  <a16:creationId xmlns:a16="http://schemas.microsoft.com/office/drawing/2014/main" id="{9F17A1A2-5807-45D9-ACD9-94B10539B41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sp>
        <p:nvSpPr>
          <p:cNvPr id="30" name="ee4pFootnotes">
            <a:extLst>
              <a:ext uri="{FF2B5EF4-FFF2-40B4-BE49-F238E27FC236}">
                <a16:creationId xmlns:a16="http://schemas.microsoft.com/office/drawing/2014/main" id="{F1CFA074-01B7-4566-9E68-AD8CE3882FC5}"/>
              </a:ext>
            </a:extLst>
          </p:cNvPr>
          <p:cNvSpPr>
            <a:spLocks noChangeArrowheads="1"/>
          </p:cNvSpPr>
          <p:nvPr/>
        </p:nvSpPr>
        <p:spPr bwMode="auto">
          <a:xfrm>
            <a:off x="649087" y="6303129"/>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cs typeface="Arial" pitchFamily="34" charset="0"/>
                <a:sym typeface="Georgia" panose="02040502050405020303" pitchFamily="18" charset="0"/>
              </a:rPr>
              <a:t>Source: BCG analysis; </a:t>
            </a:r>
            <a:r>
              <a:rPr lang="en-AU" sz="1000" dirty="0" err="1">
                <a:solidFill>
                  <a:srgbClr val="7F7F7F">
                    <a:lumMod val="100000"/>
                  </a:srgbClr>
                </a:solidFill>
                <a:cs typeface="Arial" pitchFamily="34" charset="0"/>
                <a:sym typeface="Georgia" panose="02040502050405020303" pitchFamily="18" charset="0"/>
              </a:rPr>
              <a:t>ESAt</a:t>
            </a:r>
            <a:r>
              <a:rPr lang="en-AU" sz="1000" dirty="0">
                <a:solidFill>
                  <a:srgbClr val="7F7F7F">
                    <a:lumMod val="100000"/>
                  </a:srgbClr>
                </a:solidFill>
                <a:cs typeface="Arial" pitchFamily="34" charset="0"/>
                <a:sym typeface="Georgia" panose="02040502050405020303" pitchFamily="18" charset="0"/>
              </a:rPr>
              <a:t> </a:t>
            </a:r>
            <a:r>
              <a:rPr lang="en-AU" sz="1000" dirty="0" err="1">
                <a:solidFill>
                  <a:srgbClr val="7F7F7F">
                    <a:lumMod val="100000"/>
                  </a:srgbClr>
                </a:solidFill>
                <a:cs typeface="Arial" pitchFamily="34" charset="0"/>
                <a:sym typeface="Georgia" panose="02040502050405020303" pitchFamily="18" charset="0"/>
              </a:rPr>
              <a:t>JCA</a:t>
            </a:r>
            <a:r>
              <a:rPr lang="en-AU" sz="1000" dirty="0">
                <a:solidFill>
                  <a:srgbClr val="7F7F7F">
                    <a:lumMod val="100000"/>
                  </a:srgbClr>
                </a:solidFill>
                <a:cs typeface="Arial" pitchFamily="34" charset="0"/>
                <a:sym typeface="Georgia" panose="02040502050405020303" pitchFamily="18" charset="0"/>
              </a:rPr>
              <a:t> Guide to Determining Eligibility and Suitability for Referral to Employment Services; </a:t>
            </a:r>
            <a:r>
              <a:rPr lang="en-AU" sz="1000" dirty="0" err="1">
                <a:solidFill>
                  <a:srgbClr val="7F7F7F">
                    <a:lumMod val="100000"/>
                  </a:srgbClr>
                </a:solidFill>
                <a:cs typeface="Arial" pitchFamily="34" charset="0"/>
                <a:sym typeface="Georgia" panose="02040502050405020303" pitchFamily="18" charset="0"/>
              </a:rPr>
              <a:t>ESAt</a:t>
            </a:r>
            <a:r>
              <a:rPr lang="en-AU" sz="1000" dirty="0">
                <a:solidFill>
                  <a:srgbClr val="7F7F7F">
                    <a:lumMod val="100000"/>
                  </a:srgbClr>
                </a:solidFill>
                <a:cs typeface="Arial" pitchFamily="34" charset="0"/>
                <a:sym typeface="Georgia" panose="02040502050405020303" pitchFamily="18" charset="0"/>
              </a:rPr>
              <a:t> Operational Blueprint 'Eligibility for DES (008-04030020)'</a:t>
            </a:r>
          </a:p>
        </p:txBody>
      </p:sp>
    </p:spTree>
    <p:extLst>
      <p:ext uri="{BB962C8B-B14F-4D97-AF65-F5344CB8AC3E}">
        <p14:creationId xmlns:p14="http://schemas.microsoft.com/office/powerpoint/2010/main" val="2688931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D7663D-474C-4352-9F33-5EA12ECD6C51}"/>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56" name="think-cell Slide" r:id="rId6" imgW="384" imgH="384" progId="TCLayout.ActiveDocument.1">
                  <p:embed/>
                </p:oleObj>
              </mc:Choice>
              <mc:Fallback>
                <p:oleObj name="think-cell Slide" r:id="rId6" imgW="384" imgH="384" progId="TCLayout.ActiveDocument.1">
                  <p:embed/>
                  <p:pic>
                    <p:nvPicPr>
                      <p:cNvPr id="4" name="Object 3" hidden="1">
                        <a:extLst>
                          <a:ext uri="{FF2B5EF4-FFF2-40B4-BE49-F238E27FC236}">
                            <a16:creationId xmlns:a16="http://schemas.microsoft.com/office/drawing/2014/main" id="{26D7663D-474C-4352-9F33-5EA12ECD6C51}"/>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72" name="Straight Connector 71">
            <a:extLst>
              <a:ext uri="{C183D7F6-B498-43B3-948B-1728B52AA6E4}">
                <adec:decorative xmlns:adec="http://schemas.microsoft.com/office/drawing/2017/decorative" val="1"/>
              </a:ext>
            </a:extLst>
          </p:cNvPr>
          <p:cNvCxnSpPr>
            <a:cxnSpLocks/>
          </p:cNvCxnSpPr>
          <p:nvPr/>
        </p:nvCxnSpPr>
        <p:spPr>
          <a:xfrm flipH="1" flipV="1">
            <a:off x="4938942" y="4180775"/>
            <a:ext cx="799016" cy="4554"/>
          </a:xfrm>
          <a:prstGeom prst="line">
            <a:avLst/>
          </a:prstGeom>
          <a:ln w="8572">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C183D7F6-B498-43B3-948B-1728B52AA6E4}">
                <adec:decorative xmlns:adec="http://schemas.microsoft.com/office/drawing/2017/decorative" val="1"/>
              </a:ext>
            </a:extLst>
          </p:cNvPr>
          <p:cNvCxnSpPr>
            <a:cxnSpLocks/>
            <a:stCxn id="77" idx="1"/>
          </p:cNvCxnSpPr>
          <p:nvPr/>
        </p:nvCxnSpPr>
        <p:spPr>
          <a:xfrm flipH="1">
            <a:off x="3020870" y="2552488"/>
            <a:ext cx="886490" cy="0"/>
          </a:xfrm>
          <a:prstGeom prst="line">
            <a:avLst/>
          </a:prstGeom>
          <a:ln w="8572">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a:cxnSpLocks/>
            <a:stCxn id="78" idx="1"/>
          </p:cNvCxnSpPr>
          <p:nvPr/>
        </p:nvCxnSpPr>
        <p:spPr>
          <a:xfrm flipH="1">
            <a:off x="4001974" y="3324844"/>
            <a:ext cx="799016" cy="0"/>
          </a:xfrm>
          <a:prstGeom prst="line">
            <a:avLst/>
          </a:prstGeom>
          <a:ln w="8572">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a:cxnSpLocks/>
          </p:cNvCxnSpPr>
          <p:nvPr/>
        </p:nvCxnSpPr>
        <p:spPr>
          <a:xfrm flipH="1">
            <a:off x="6737298" y="5885763"/>
            <a:ext cx="799016" cy="0"/>
          </a:xfrm>
          <a:prstGeom prst="line">
            <a:avLst/>
          </a:prstGeom>
          <a:ln w="8572">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Freeform 7">
            <a:extLst>
              <a:ext uri="{C183D7F6-B498-43B3-948B-1728B52AA6E4}">
                <adec:decorative xmlns:adec="http://schemas.microsoft.com/office/drawing/2017/decorative" val="1"/>
              </a:ext>
            </a:extLst>
          </p:cNvPr>
          <p:cNvSpPr>
            <a:spLocks/>
          </p:cNvSpPr>
          <p:nvPr/>
        </p:nvSpPr>
        <p:spPr bwMode="auto">
          <a:xfrm>
            <a:off x="1202674" y="3029016"/>
            <a:ext cx="3292548" cy="744277"/>
          </a:xfrm>
          <a:custGeom>
            <a:avLst/>
            <a:gdLst>
              <a:gd name="T0" fmla="*/ 0 w 2079"/>
              <a:gd name="T1" fmla="*/ 861 h 861"/>
              <a:gd name="T2" fmla="*/ 2079 w 2079"/>
              <a:gd name="T3" fmla="*/ 861 h 861"/>
              <a:gd name="T4" fmla="*/ 1587 w 2079"/>
              <a:gd name="T5" fmla="*/ 0 h 861"/>
              <a:gd name="T6" fmla="*/ 492 w 2079"/>
              <a:gd name="T7" fmla="*/ 0 h 861"/>
              <a:gd name="T8" fmla="*/ 0 w 2079"/>
              <a:gd name="T9" fmla="*/ 861 h 861"/>
            </a:gdLst>
            <a:ahLst/>
            <a:cxnLst>
              <a:cxn ang="0">
                <a:pos x="T0" y="T1"/>
              </a:cxn>
              <a:cxn ang="0">
                <a:pos x="T2" y="T3"/>
              </a:cxn>
              <a:cxn ang="0">
                <a:pos x="T4" y="T5"/>
              </a:cxn>
              <a:cxn ang="0">
                <a:pos x="T6" y="T7"/>
              </a:cxn>
              <a:cxn ang="0">
                <a:pos x="T8" y="T9"/>
              </a:cxn>
            </a:cxnLst>
            <a:rect l="0" t="0" r="r" b="b"/>
            <a:pathLst>
              <a:path w="2079" h="861">
                <a:moveTo>
                  <a:pt x="0" y="861"/>
                </a:moveTo>
                <a:lnTo>
                  <a:pt x="2079" y="861"/>
                </a:lnTo>
                <a:lnTo>
                  <a:pt x="1587" y="0"/>
                </a:lnTo>
                <a:lnTo>
                  <a:pt x="492" y="0"/>
                </a:lnTo>
                <a:lnTo>
                  <a:pt x="0" y="861"/>
                </a:lnTo>
                <a:close/>
              </a:path>
            </a:pathLst>
          </a:custGeom>
          <a:solidFill>
            <a:srgbClr val="2F73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47" name="Freeform 8">
            <a:extLst>
              <a:ext uri="{C183D7F6-B498-43B3-948B-1728B52AA6E4}">
                <adec:decorative xmlns:adec="http://schemas.microsoft.com/office/drawing/2017/decorative" val="1"/>
              </a:ext>
            </a:extLst>
          </p:cNvPr>
          <p:cNvSpPr>
            <a:spLocks/>
          </p:cNvSpPr>
          <p:nvPr/>
        </p:nvSpPr>
        <p:spPr bwMode="auto">
          <a:xfrm>
            <a:off x="334794" y="3854550"/>
            <a:ext cx="5026718" cy="736498"/>
          </a:xfrm>
          <a:custGeom>
            <a:avLst/>
            <a:gdLst>
              <a:gd name="T0" fmla="*/ 246 w 3174"/>
              <a:gd name="T1" fmla="*/ 426 h 852"/>
              <a:gd name="T2" fmla="*/ 0 w 3174"/>
              <a:gd name="T3" fmla="*/ 852 h 852"/>
              <a:gd name="T4" fmla="*/ 3174 w 3174"/>
              <a:gd name="T5" fmla="*/ 852 h 852"/>
              <a:gd name="T6" fmla="*/ 2928 w 3174"/>
              <a:gd name="T7" fmla="*/ 426 h 852"/>
              <a:gd name="T8" fmla="*/ 2682 w 3174"/>
              <a:gd name="T9" fmla="*/ 0 h 852"/>
              <a:gd name="T10" fmla="*/ 492 w 3174"/>
              <a:gd name="T11" fmla="*/ 0 h 852"/>
              <a:gd name="T12" fmla="*/ 246 w 3174"/>
              <a:gd name="T13" fmla="*/ 426 h 852"/>
            </a:gdLst>
            <a:ahLst/>
            <a:cxnLst>
              <a:cxn ang="0">
                <a:pos x="T0" y="T1"/>
              </a:cxn>
              <a:cxn ang="0">
                <a:pos x="T2" y="T3"/>
              </a:cxn>
              <a:cxn ang="0">
                <a:pos x="T4" y="T5"/>
              </a:cxn>
              <a:cxn ang="0">
                <a:pos x="T6" y="T7"/>
              </a:cxn>
              <a:cxn ang="0">
                <a:pos x="T8" y="T9"/>
              </a:cxn>
              <a:cxn ang="0">
                <a:pos x="T10" y="T11"/>
              </a:cxn>
              <a:cxn ang="0">
                <a:pos x="T12" y="T13"/>
              </a:cxn>
            </a:cxnLst>
            <a:rect l="0" t="0" r="r" b="b"/>
            <a:pathLst>
              <a:path w="3174" h="852">
                <a:moveTo>
                  <a:pt x="246" y="426"/>
                </a:moveTo>
                <a:lnTo>
                  <a:pt x="0" y="852"/>
                </a:lnTo>
                <a:lnTo>
                  <a:pt x="3174" y="852"/>
                </a:lnTo>
                <a:lnTo>
                  <a:pt x="2928" y="426"/>
                </a:lnTo>
                <a:lnTo>
                  <a:pt x="2682" y="0"/>
                </a:lnTo>
                <a:lnTo>
                  <a:pt x="492" y="0"/>
                </a:lnTo>
                <a:lnTo>
                  <a:pt x="246" y="42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48" name="Freeform 9">
            <a:extLst>
              <a:ext uri="{C183D7F6-B498-43B3-948B-1728B52AA6E4}">
                <adec:decorative xmlns:adec="http://schemas.microsoft.com/office/drawing/2017/decorative" val="1"/>
              </a:ext>
            </a:extLst>
          </p:cNvPr>
          <p:cNvSpPr>
            <a:spLocks/>
          </p:cNvSpPr>
          <p:nvPr/>
        </p:nvSpPr>
        <p:spPr bwMode="auto">
          <a:xfrm>
            <a:off x="-531497" y="4672304"/>
            <a:ext cx="6760890" cy="744277"/>
          </a:xfrm>
          <a:custGeom>
            <a:avLst/>
            <a:gdLst>
              <a:gd name="T0" fmla="*/ 0 w 4269"/>
              <a:gd name="T1" fmla="*/ 861 h 861"/>
              <a:gd name="T2" fmla="*/ 4269 w 4269"/>
              <a:gd name="T3" fmla="*/ 861 h 861"/>
              <a:gd name="T4" fmla="*/ 3777 w 4269"/>
              <a:gd name="T5" fmla="*/ 0 h 861"/>
              <a:gd name="T6" fmla="*/ 492 w 4269"/>
              <a:gd name="T7" fmla="*/ 0 h 861"/>
              <a:gd name="T8" fmla="*/ 0 w 4269"/>
              <a:gd name="T9" fmla="*/ 861 h 861"/>
            </a:gdLst>
            <a:ahLst/>
            <a:cxnLst>
              <a:cxn ang="0">
                <a:pos x="T0" y="T1"/>
              </a:cxn>
              <a:cxn ang="0">
                <a:pos x="T2" y="T3"/>
              </a:cxn>
              <a:cxn ang="0">
                <a:pos x="T4" y="T5"/>
              </a:cxn>
              <a:cxn ang="0">
                <a:pos x="T6" y="T7"/>
              </a:cxn>
              <a:cxn ang="0">
                <a:pos x="T8" y="T9"/>
              </a:cxn>
            </a:cxnLst>
            <a:rect l="0" t="0" r="r" b="b"/>
            <a:pathLst>
              <a:path w="4269" h="861">
                <a:moveTo>
                  <a:pt x="0" y="861"/>
                </a:moveTo>
                <a:lnTo>
                  <a:pt x="4269" y="861"/>
                </a:lnTo>
                <a:lnTo>
                  <a:pt x="3777" y="0"/>
                </a:lnTo>
                <a:lnTo>
                  <a:pt x="492" y="0"/>
                </a:lnTo>
                <a:lnTo>
                  <a:pt x="0" y="861"/>
                </a:lnTo>
                <a:close/>
              </a:path>
            </a:pathLst>
          </a:custGeom>
          <a:solidFill>
            <a:srgbClr val="204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schemeClr val="bg1"/>
              </a:solidFill>
            </a:endParaRPr>
          </a:p>
        </p:txBody>
      </p:sp>
      <p:sp>
        <p:nvSpPr>
          <p:cNvPr id="44" name="Freeform 6">
            <a:extLst>
              <a:ext uri="{C183D7F6-B498-43B3-948B-1728B52AA6E4}">
                <adec:decorative xmlns:adec="http://schemas.microsoft.com/office/drawing/2017/decorative" val="1"/>
              </a:ext>
            </a:extLst>
          </p:cNvPr>
          <p:cNvSpPr>
            <a:spLocks/>
          </p:cNvSpPr>
          <p:nvPr/>
        </p:nvSpPr>
        <p:spPr bwMode="auto">
          <a:xfrm>
            <a:off x="2068965" y="2208674"/>
            <a:ext cx="1558378" cy="738227"/>
          </a:xfrm>
          <a:custGeom>
            <a:avLst/>
            <a:gdLst>
              <a:gd name="T0" fmla="*/ 492 w 984"/>
              <a:gd name="T1" fmla="*/ 0 h 854"/>
              <a:gd name="T2" fmla="*/ 0 w 984"/>
              <a:gd name="T3" fmla="*/ 854 h 854"/>
              <a:gd name="T4" fmla="*/ 984 w 984"/>
              <a:gd name="T5" fmla="*/ 854 h 854"/>
            </a:gdLst>
            <a:ahLst/>
            <a:cxnLst>
              <a:cxn ang="0">
                <a:pos x="T0" y="T1"/>
              </a:cxn>
              <a:cxn ang="0">
                <a:pos x="T2" y="T3"/>
              </a:cxn>
              <a:cxn ang="0">
                <a:pos x="T4" y="T5"/>
              </a:cxn>
            </a:cxnLst>
            <a:rect l="0" t="0" r="r" b="b"/>
            <a:pathLst>
              <a:path w="984" h="854">
                <a:moveTo>
                  <a:pt x="492" y="0"/>
                </a:moveTo>
                <a:lnTo>
                  <a:pt x="0" y="854"/>
                </a:lnTo>
                <a:lnTo>
                  <a:pt x="984" y="854"/>
                </a:lnTo>
              </a:path>
            </a:pathLst>
          </a:custGeom>
          <a:solidFill>
            <a:srgbClr val="409E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49" name="Freeform 10">
            <a:extLst>
              <a:ext uri="{C183D7F6-B498-43B3-948B-1728B52AA6E4}">
                <adec:decorative xmlns:adec="http://schemas.microsoft.com/office/drawing/2017/decorative" val="1"/>
              </a:ext>
            </a:extLst>
          </p:cNvPr>
          <p:cNvSpPr>
            <a:spLocks/>
          </p:cNvSpPr>
          <p:nvPr/>
        </p:nvSpPr>
        <p:spPr bwMode="auto">
          <a:xfrm>
            <a:off x="-1367846" y="5498702"/>
            <a:ext cx="8495060" cy="736498"/>
          </a:xfrm>
          <a:custGeom>
            <a:avLst/>
            <a:gdLst>
              <a:gd name="T0" fmla="*/ 0 w 5364"/>
              <a:gd name="T1" fmla="*/ 852 h 852"/>
              <a:gd name="T2" fmla="*/ 2682 w 5364"/>
              <a:gd name="T3" fmla="*/ 852 h 852"/>
              <a:gd name="T4" fmla="*/ 5364 w 5364"/>
              <a:gd name="T5" fmla="*/ 852 h 852"/>
              <a:gd name="T6" fmla="*/ 4872 w 5364"/>
              <a:gd name="T7" fmla="*/ 0 h 852"/>
              <a:gd name="T8" fmla="*/ 492 w 5364"/>
              <a:gd name="T9" fmla="*/ 0 h 852"/>
              <a:gd name="T10" fmla="*/ 0 w 5364"/>
              <a:gd name="T11" fmla="*/ 852 h 852"/>
            </a:gdLst>
            <a:ahLst/>
            <a:cxnLst>
              <a:cxn ang="0">
                <a:pos x="T0" y="T1"/>
              </a:cxn>
              <a:cxn ang="0">
                <a:pos x="T2" y="T3"/>
              </a:cxn>
              <a:cxn ang="0">
                <a:pos x="T4" y="T5"/>
              </a:cxn>
              <a:cxn ang="0">
                <a:pos x="T6" y="T7"/>
              </a:cxn>
              <a:cxn ang="0">
                <a:pos x="T8" y="T9"/>
              </a:cxn>
              <a:cxn ang="0">
                <a:pos x="T10" y="T11"/>
              </a:cxn>
            </a:cxnLst>
            <a:rect l="0" t="0" r="r" b="b"/>
            <a:pathLst>
              <a:path w="5364" h="852">
                <a:moveTo>
                  <a:pt x="0" y="852"/>
                </a:moveTo>
                <a:lnTo>
                  <a:pt x="2682" y="852"/>
                </a:lnTo>
                <a:lnTo>
                  <a:pt x="5364" y="852"/>
                </a:lnTo>
                <a:lnTo>
                  <a:pt x="4872" y="0"/>
                </a:lnTo>
                <a:lnTo>
                  <a:pt x="492" y="0"/>
                </a:lnTo>
                <a:lnTo>
                  <a:pt x="0" y="852"/>
                </a:lnTo>
                <a:close/>
              </a:path>
            </a:pathLst>
          </a:custGeom>
          <a:solidFill>
            <a:srgbClr val="132E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5" name="Rectangle 14">
            <a:extLst>
              <a:ext uri="{C183D7F6-B498-43B3-948B-1728B52AA6E4}">
                <adec:decorative xmlns:adec="http://schemas.microsoft.com/office/drawing/2017/decorative" val="1"/>
              </a:ext>
            </a:extLst>
          </p:cNvPr>
          <p:cNvSpPr/>
          <p:nvPr/>
        </p:nvSpPr>
        <p:spPr>
          <a:xfrm>
            <a:off x="-755350" y="2208674"/>
            <a:ext cx="3603506" cy="402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t"/>
          <a:lstStyle/>
          <a:p>
            <a:endParaRPr lang="en-US" sz="1200" dirty="0">
              <a:solidFill>
                <a:prstClr val="white"/>
              </a:solidFill>
            </a:endParaRPr>
          </a:p>
        </p:txBody>
      </p:sp>
      <p:cxnSp>
        <p:nvCxnSpPr>
          <p:cNvPr id="75" name="Straight Connector 74">
            <a:extLst>
              <a:ext uri="{C183D7F6-B498-43B3-948B-1728B52AA6E4}">
                <adec:decorative xmlns:adec="http://schemas.microsoft.com/office/drawing/2017/decorative" val="1"/>
              </a:ext>
            </a:extLst>
          </p:cNvPr>
          <p:cNvCxnSpPr>
            <a:cxnSpLocks/>
          </p:cNvCxnSpPr>
          <p:nvPr/>
        </p:nvCxnSpPr>
        <p:spPr>
          <a:xfrm flipH="1">
            <a:off x="5850196" y="5042182"/>
            <a:ext cx="799016" cy="1"/>
          </a:xfrm>
          <a:prstGeom prst="line">
            <a:avLst/>
          </a:prstGeom>
          <a:ln w="8572">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5C62AAB-4978-4B73-AB83-F23E40E26BC1}"/>
              </a:ext>
              <a:ext uri="{C183D7F6-B498-43B3-948B-1728B52AA6E4}">
                <adec:decorative xmlns:adec="http://schemas.microsoft.com/office/drawing/2017/decorative" val="1"/>
              </a:ext>
            </a:extLst>
          </p:cNvPr>
          <p:cNvCxnSpPr>
            <a:cxnSpLocks/>
          </p:cNvCxnSpPr>
          <p:nvPr/>
        </p:nvCxnSpPr>
        <p:spPr>
          <a:xfrm>
            <a:off x="2766278" y="2208674"/>
            <a:ext cx="0" cy="2363909"/>
          </a:xfrm>
          <a:prstGeom prst="line">
            <a:avLst/>
          </a:prstGeom>
          <a:ln w="15875" cap="flat"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9DBD5EA-6F9D-44F0-831E-9EC5139CCC49}"/>
              </a:ext>
              <a:ext uri="{C183D7F6-B498-43B3-948B-1728B52AA6E4}">
                <adec:decorative xmlns:adec="http://schemas.microsoft.com/office/drawing/2017/decorative" val="1"/>
              </a:ext>
            </a:extLst>
          </p:cNvPr>
          <p:cNvCxnSpPr>
            <a:cxnSpLocks/>
          </p:cNvCxnSpPr>
          <p:nvPr/>
        </p:nvCxnSpPr>
        <p:spPr>
          <a:xfrm flipH="1">
            <a:off x="2766278" y="4672304"/>
            <a:ext cx="0" cy="1562896"/>
          </a:xfrm>
          <a:prstGeom prst="line">
            <a:avLst/>
          </a:prstGeom>
          <a:ln w="15875" cap="flat"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CBBED1C-0689-4141-8C71-5A70E3250D83}"/>
              </a:ext>
              <a:ext uri="{C183D7F6-B498-43B3-948B-1728B52AA6E4}">
                <adec:decorative xmlns:adec="http://schemas.microsoft.com/office/drawing/2017/decorative" val="1"/>
              </a:ext>
            </a:extLst>
          </p:cNvPr>
          <p:cNvCxnSpPr/>
          <p:nvPr/>
        </p:nvCxnSpPr>
        <p:spPr>
          <a:xfrm>
            <a:off x="2527925" y="3390628"/>
            <a:ext cx="238353" cy="0"/>
          </a:xfrm>
          <a:prstGeom prst="line">
            <a:avLst/>
          </a:prstGeom>
          <a:ln w="15875" cap="flat"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B88CB97-FE2D-4B48-9AAB-7F28DEC82E88}"/>
              </a:ext>
              <a:ext uri="{C183D7F6-B498-43B3-948B-1728B52AA6E4}">
                <adec:decorative xmlns:adec="http://schemas.microsoft.com/office/drawing/2017/decorative" val="1"/>
              </a:ext>
            </a:extLst>
          </p:cNvPr>
          <p:cNvCxnSpPr/>
          <p:nvPr/>
        </p:nvCxnSpPr>
        <p:spPr>
          <a:xfrm>
            <a:off x="2527925" y="5453752"/>
            <a:ext cx="238353" cy="0"/>
          </a:xfrm>
          <a:prstGeom prst="line">
            <a:avLst/>
          </a:prstGeom>
          <a:ln w="15875" cap="flat"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NavigationTriangle">
            <a:extLst>
              <a:ext uri="{FF2B5EF4-FFF2-40B4-BE49-F238E27FC236}">
                <a16:creationId xmlns:a16="http://schemas.microsoft.com/office/drawing/2014/main" id="{1C32F7E6-A531-4CD9-8F87-761B4235022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8" name="NavigationIcon">
            <a:extLst>
              <a:ext uri="{FF2B5EF4-FFF2-40B4-BE49-F238E27FC236}">
                <a16:creationId xmlns:a16="http://schemas.microsoft.com/office/drawing/2014/main" id="{C903DB7D-AE57-42AF-888F-AEF15D51C3DE}"/>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
        <p:nvSpPr>
          <p:cNvPr id="2" name="Title 1"/>
          <p:cNvSpPr>
            <a:spLocks noGrp="1"/>
          </p:cNvSpPr>
          <p:nvPr>
            <p:ph type="title"/>
          </p:nvPr>
        </p:nvSpPr>
        <p:spPr>
          <a:xfrm>
            <a:off x="630000" y="622800"/>
            <a:ext cx="10933350" cy="664797"/>
          </a:xfrm>
        </p:spPr>
        <p:txBody>
          <a:bodyPr vert="horz">
            <a:spAutoFit/>
          </a:bodyPr>
          <a:lstStyle/>
          <a:p>
            <a:pPr>
              <a:buSzPts val="2400"/>
            </a:pPr>
            <a:r>
              <a:rPr lang="en-US" altLang="zh-CN" dirty="0">
                <a:latin typeface="+mj-lt"/>
              </a:rPr>
              <a:t>Recommend changes to ESAt guidelines within current framework in the near term, explore alternatives as part of broader DES reform</a:t>
            </a:r>
            <a:endParaRPr lang="en-US" sz="1600" dirty="0">
              <a:latin typeface="+mj-lt"/>
            </a:endParaRPr>
          </a:p>
        </p:txBody>
      </p:sp>
      <p:sp>
        <p:nvSpPr>
          <p:cNvPr id="95" name="Rectangle 94">
            <a:extLst>
              <a:ext uri="{FF2B5EF4-FFF2-40B4-BE49-F238E27FC236}">
                <a16:creationId xmlns:a16="http://schemas.microsoft.com/office/drawing/2014/main" id="{555EE900-965F-412E-B022-5B4AFB7A4A97}"/>
              </a:ext>
            </a:extLst>
          </p:cNvPr>
          <p:cNvSpPr/>
          <p:nvPr/>
        </p:nvSpPr>
        <p:spPr>
          <a:xfrm>
            <a:off x="630000" y="1768194"/>
            <a:ext cx="4648971" cy="236347"/>
          </a:xfrm>
          <a:prstGeom prst="rect">
            <a:avLst/>
          </a:prstGeom>
        </p:spPr>
        <p:txBody>
          <a:bodyPr wrap="square" lIns="24689" tIns="0" rIns="0" bIns="0" anchor="ctr" anchorCtr="0">
            <a:spAutoFit/>
          </a:bodyPr>
          <a:lstStyle/>
          <a:p>
            <a:pPr>
              <a:lnSpc>
                <a:spcPct val="96000"/>
              </a:lnSpc>
              <a:buClr>
                <a:srgbClr val="6BD18A"/>
              </a:buClr>
              <a:defRPr/>
            </a:pPr>
            <a:r>
              <a:rPr lang="en-US" altLang="zh-CN" sz="1600" dirty="0">
                <a:solidFill>
                  <a:srgbClr val="6E6F73"/>
                </a:solidFill>
                <a:cs typeface="Arial" panose="020B0604020202020204" pitchFamily="34" charset="0"/>
              </a:rPr>
              <a:t>Spectrum of options for clarifying ESAt guidelines</a:t>
            </a:r>
            <a:endParaRPr lang="en-US" sz="1200" dirty="0">
              <a:solidFill>
                <a:srgbClr val="6E6F73"/>
              </a:solidFill>
              <a:latin typeface="Georgia" panose="02040502050405020303" pitchFamily="18" charset="0"/>
              <a:cs typeface="Arial" panose="020B0604020202020204" pitchFamily="34" charset="0"/>
            </a:endParaRPr>
          </a:p>
        </p:txBody>
      </p:sp>
      <p:pic>
        <p:nvPicPr>
          <p:cNvPr id="3" name="Picture 2" descr="Recommended changes category spans across reiterate, Provide examples, and Add specificity within current guidelines&#10;&#10;">
            <a:extLst>
              <a:ext uri="{FF2B5EF4-FFF2-40B4-BE49-F238E27FC236}">
                <a16:creationId xmlns:a16="http://schemas.microsoft.com/office/drawing/2014/main" id="{C06ED4D7-55E3-4FEC-B38A-B9440D72DCB2}"/>
              </a:ext>
            </a:extLst>
          </p:cNvPr>
          <p:cNvPicPr>
            <a:picLocks noChangeAspect="1"/>
          </p:cNvPicPr>
          <p:nvPr/>
        </p:nvPicPr>
        <p:blipFill>
          <a:blip r:embed="rId8"/>
          <a:stretch>
            <a:fillRect/>
          </a:stretch>
        </p:blipFill>
        <p:spPr>
          <a:xfrm>
            <a:off x="675492" y="3113808"/>
            <a:ext cx="1836420" cy="664464"/>
          </a:xfrm>
          <a:prstGeom prst="rect">
            <a:avLst/>
          </a:prstGeom>
        </p:spPr>
      </p:pic>
      <p:sp>
        <p:nvSpPr>
          <p:cNvPr id="67" name="TextBox 66"/>
          <p:cNvSpPr txBox="1"/>
          <p:nvPr/>
        </p:nvSpPr>
        <p:spPr>
          <a:xfrm>
            <a:off x="2837713" y="2463595"/>
            <a:ext cx="788715" cy="492443"/>
          </a:xfrm>
          <a:prstGeom prst="rect">
            <a:avLst/>
          </a:prstGeom>
          <a:noFill/>
        </p:spPr>
        <p:txBody>
          <a:bodyPr wrap="none" lIns="82296" tIns="41148" rIns="82296" bIns="41148" rtlCol="0" anchor="ctr" anchorCtr="0">
            <a:spAutoFit/>
          </a:bodyPr>
          <a:lstStyle/>
          <a:p>
            <a:pPr>
              <a:lnSpc>
                <a:spcPct val="95000"/>
              </a:lnSpc>
            </a:pPr>
            <a:r>
              <a:rPr lang="en-US" sz="1400" dirty="0">
                <a:solidFill>
                  <a:prstClr val="white"/>
                </a:solidFill>
              </a:rPr>
              <a:t>Re-</a:t>
            </a:r>
            <a:br>
              <a:rPr lang="en-US" sz="1400" dirty="0">
                <a:solidFill>
                  <a:prstClr val="white"/>
                </a:solidFill>
              </a:rPr>
            </a:br>
            <a:r>
              <a:rPr lang="en-US" sz="1400" dirty="0">
                <a:solidFill>
                  <a:prstClr val="white"/>
                </a:solidFill>
              </a:rPr>
              <a:t>iterate</a:t>
            </a:r>
          </a:p>
        </p:txBody>
      </p:sp>
      <p:sp>
        <p:nvSpPr>
          <p:cNvPr id="77" name="Rectangle 76"/>
          <p:cNvSpPr/>
          <p:nvPr/>
        </p:nvSpPr>
        <p:spPr>
          <a:xfrm>
            <a:off x="3907360" y="2367822"/>
            <a:ext cx="4526765" cy="369332"/>
          </a:xfrm>
          <a:prstGeom prst="rect">
            <a:avLst/>
          </a:prstGeom>
        </p:spPr>
        <p:txBody>
          <a:bodyPr wrap="square" lIns="24689" tIns="0" rIns="0" bIns="0" anchor="ctr" anchorCtr="0">
            <a:spAutoFit/>
          </a:bodyPr>
          <a:lstStyle/>
          <a:p>
            <a:pPr marL="324000" lvl="1" indent="-216000">
              <a:buClr>
                <a:srgbClr val="275D38">
                  <a:lumMod val="100000"/>
                </a:srgbClr>
              </a:buClr>
              <a:buSzPct val="100000"/>
              <a:buFont typeface="Trebuchet MS" panose="020B0603020202020204" pitchFamily="34" charset="0"/>
              <a:buChar char="•"/>
            </a:pPr>
            <a:r>
              <a:rPr lang="en-US" sz="1200" dirty="0">
                <a:solidFill>
                  <a:srgbClr val="000000">
                    <a:lumMod val="100000"/>
                  </a:srgbClr>
                </a:solidFill>
                <a:cs typeface="Arial" panose="020B0604020202020204" pitchFamily="34" charset="0"/>
              </a:rPr>
              <a:t>Re-iterate criteria which should not be considered under the current guidelines (e.g. current employment program)</a:t>
            </a:r>
          </a:p>
        </p:txBody>
      </p:sp>
      <p:sp>
        <p:nvSpPr>
          <p:cNvPr id="68" name="TextBox 67"/>
          <p:cNvSpPr txBox="1"/>
          <p:nvPr/>
        </p:nvSpPr>
        <p:spPr>
          <a:xfrm>
            <a:off x="2837713" y="3167847"/>
            <a:ext cx="1054294" cy="492443"/>
          </a:xfrm>
          <a:prstGeom prst="rect">
            <a:avLst/>
          </a:prstGeom>
          <a:noFill/>
        </p:spPr>
        <p:txBody>
          <a:bodyPr wrap="none" lIns="82296" tIns="41148" rIns="82296" bIns="41148" rtlCol="0" anchor="ctr" anchorCtr="0">
            <a:spAutoFit/>
          </a:bodyPr>
          <a:lstStyle/>
          <a:p>
            <a:pPr>
              <a:lnSpc>
                <a:spcPct val="95000"/>
              </a:lnSpc>
            </a:pPr>
            <a:r>
              <a:rPr lang="en-US" sz="1400" dirty="0">
                <a:solidFill>
                  <a:prstClr val="white"/>
                </a:solidFill>
              </a:rPr>
              <a:t>Provide </a:t>
            </a:r>
            <a:br>
              <a:rPr lang="en-US" sz="1400" dirty="0">
                <a:solidFill>
                  <a:prstClr val="white"/>
                </a:solidFill>
              </a:rPr>
            </a:br>
            <a:r>
              <a:rPr lang="en-US" sz="1400" dirty="0">
                <a:solidFill>
                  <a:prstClr val="white"/>
                </a:solidFill>
              </a:rPr>
              <a:t>examples</a:t>
            </a:r>
          </a:p>
        </p:txBody>
      </p:sp>
      <p:sp>
        <p:nvSpPr>
          <p:cNvPr id="78" name="Rectangle 77"/>
          <p:cNvSpPr/>
          <p:nvPr/>
        </p:nvSpPr>
        <p:spPr>
          <a:xfrm>
            <a:off x="4800990" y="2955512"/>
            <a:ext cx="5466960" cy="738664"/>
          </a:xfrm>
          <a:prstGeom prst="rect">
            <a:avLst/>
          </a:prstGeom>
        </p:spPr>
        <p:txBody>
          <a:bodyPr wrap="square" lIns="24689" tIns="0" rIns="0" bIns="0" anchor="ctr" anchorCtr="0">
            <a:spAutoFit/>
          </a:bodyPr>
          <a:lstStyle/>
          <a:p>
            <a:pPr marL="324000" lvl="1" indent="-216000">
              <a:buClr>
                <a:srgbClr val="275D38">
                  <a:lumMod val="100000"/>
                </a:srgbClr>
              </a:buClr>
              <a:buSzPct val="100000"/>
              <a:buFont typeface="Trebuchet MS" panose="020B0603020202020204" pitchFamily="34" charset="0"/>
              <a:buChar char="•"/>
              <a:defRPr/>
            </a:pPr>
            <a:r>
              <a:rPr lang="en-US" altLang="zh-CN" sz="1200" dirty="0">
                <a:solidFill>
                  <a:srgbClr val="000000">
                    <a:lumMod val="100000"/>
                  </a:srgbClr>
                </a:solidFill>
                <a:cs typeface="Arial" panose="020B0604020202020204" pitchFamily="34" charset="0"/>
              </a:rPr>
              <a:t>Provide new examples to assessors on the "correct" program recommendation, particularly in challenging assessments</a:t>
            </a:r>
          </a:p>
          <a:p>
            <a:pPr marL="324000" lvl="1" indent="-216000">
              <a:buClr>
                <a:srgbClr val="275D38">
                  <a:lumMod val="100000"/>
                </a:srgbClr>
              </a:buClr>
              <a:buSzPct val="100000"/>
              <a:buFont typeface="Trebuchet MS" panose="020B0603020202020204" pitchFamily="34" charset="0"/>
              <a:buChar char="•"/>
              <a:defRPr/>
            </a:pPr>
            <a:r>
              <a:rPr lang="en-US" altLang="zh-CN" sz="1200" dirty="0">
                <a:solidFill>
                  <a:srgbClr val="000000">
                    <a:lumMod val="100000"/>
                  </a:srgbClr>
                </a:solidFill>
                <a:cs typeface="Arial" panose="020B0604020202020204" pitchFamily="34" charset="0"/>
              </a:rPr>
              <a:t>For example, participants who lost their job as a result of </a:t>
            </a:r>
            <a:r>
              <a:rPr lang="en-US" altLang="zh-CN" sz="1200" dirty="0" err="1">
                <a:solidFill>
                  <a:srgbClr val="000000">
                    <a:lumMod val="100000"/>
                  </a:srgbClr>
                </a:solidFill>
                <a:cs typeface="Arial" panose="020B0604020202020204" pitchFamily="34" charset="0"/>
              </a:rPr>
              <a:t>COVID</a:t>
            </a:r>
            <a:r>
              <a:rPr lang="en-US" altLang="zh-CN" sz="1200" dirty="0">
                <a:solidFill>
                  <a:srgbClr val="000000">
                    <a:lumMod val="100000"/>
                  </a:srgbClr>
                </a:solidFill>
                <a:cs typeface="Arial" panose="020B0604020202020204" pitchFamily="34" charset="0"/>
              </a:rPr>
              <a:t>, with multiple medical and non-medical barriers</a:t>
            </a:r>
          </a:p>
        </p:txBody>
      </p:sp>
      <p:sp>
        <p:nvSpPr>
          <p:cNvPr id="69" name="TextBox 68"/>
          <p:cNvSpPr txBox="1"/>
          <p:nvPr/>
        </p:nvSpPr>
        <p:spPr>
          <a:xfrm>
            <a:off x="2837713" y="3981159"/>
            <a:ext cx="2235471" cy="492443"/>
          </a:xfrm>
          <a:prstGeom prst="rect">
            <a:avLst/>
          </a:prstGeom>
          <a:noFill/>
        </p:spPr>
        <p:txBody>
          <a:bodyPr wrap="none" lIns="82296" tIns="41148" rIns="82296" bIns="41148" rtlCol="0" anchor="ctr" anchorCtr="0">
            <a:spAutoFit/>
          </a:bodyPr>
          <a:lstStyle/>
          <a:p>
            <a:pPr>
              <a:lnSpc>
                <a:spcPct val="95000"/>
              </a:lnSpc>
            </a:pPr>
            <a:r>
              <a:rPr lang="en-US" sz="1400" dirty="0">
                <a:solidFill>
                  <a:prstClr val="white"/>
                </a:solidFill>
              </a:rPr>
              <a:t>Add specificity within </a:t>
            </a:r>
            <a:br>
              <a:rPr lang="en-US" sz="1400" dirty="0">
                <a:solidFill>
                  <a:prstClr val="white"/>
                </a:solidFill>
              </a:rPr>
            </a:br>
            <a:r>
              <a:rPr lang="en-US" sz="1400" dirty="0">
                <a:solidFill>
                  <a:prstClr val="white"/>
                </a:solidFill>
              </a:rPr>
              <a:t>current guidelines</a:t>
            </a:r>
          </a:p>
        </p:txBody>
      </p:sp>
      <p:sp>
        <p:nvSpPr>
          <p:cNvPr id="79" name="Rectangle 78"/>
          <p:cNvSpPr/>
          <p:nvPr/>
        </p:nvSpPr>
        <p:spPr>
          <a:xfrm>
            <a:off x="5769363" y="3795272"/>
            <a:ext cx="5102766" cy="738664"/>
          </a:xfrm>
          <a:prstGeom prst="rect">
            <a:avLst/>
          </a:prstGeom>
        </p:spPr>
        <p:txBody>
          <a:bodyPr wrap="square" lIns="24689" tIns="0" rIns="0" bIns="0" anchor="ctr" anchorCtr="0">
            <a:spAutoFit/>
          </a:bodyPr>
          <a:lstStyle/>
          <a:p>
            <a:pPr marL="324000" lvl="1" indent="-216000">
              <a:buClr>
                <a:srgbClr val="275D38">
                  <a:lumMod val="100000"/>
                </a:srgbClr>
              </a:buClr>
              <a:buSzPct val="100000"/>
              <a:buFont typeface="Trebuchet MS" panose="020B0603020202020204" pitchFamily="34" charset="0"/>
              <a:buChar char="•"/>
              <a:defRPr/>
            </a:pPr>
            <a:r>
              <a:rPr lang="en-US" altLang="zh-CN" sz="1200" dirty="0">
                <a:solidFill>
                  <a:srgbClr val="000000">
                    <a:lumMod val="100000"/>
                  </a:srgbClr>
                </a:solidFill>
                <a:cs typeface="Arial" panose="020B0604020202020204" pitchFamily="34" charset="0"/>
              </a:rPr>
              <a:t>Add more specify regarding what constitutes a "substantial impact" on their ability to obtain or retain employment</a:t>
            </a:r>
          </a:p>
          <a:p>
            <a:pPr marL="324000" lvl="1" indent="-216000">
              <a:buClr>
                <a:srgbClr val="275D38">
                  <a:lumMod val="100000"/>
                </a:srgbClr>
              </a:buClr>
              <a:buSzPct val="100000"/>
              <a:buFont typeface="Trebuchet MS" panose="020B0603020202020204" pitchFamily="34" charset="0"/>
              <a:buChar char="•"/>
              <a:defRPr/>
            </a:pPr>
            <a:r>
              <a:rPr lang="en-US" altLang="zh-CN" sz="1200" dirty="0">
                <a:solidFill>
                  <a:srgbClr val="000000">
                    <a:lumMod val="100000"/>
                  </a:srgbClr>
                </a:solidFill>
                <a:cs typeface="Arial" panose="020B0604020202020204" pitchFamily="34" charset="0"/>
              </a:rPr>
              <a:t>Require more explicit requirements to consider the participant's ability to perform different types of work</a:t>
            </a:r>
          </a:p>
        </p:txBody>
      </p:sp>
      <p:pic>
        <p:nvPicPr>
          <p:cNvPr id="5" name="Picture 4" descr="Explore as part of DES reform category. This spans across Provide guidance on specific conditions and barriers, and Conduct a fundamental re-design &#10;&#10;">
            <a:extLst>
              <a:ext uri="{FF2B5EF4-FFF2-40B4-BE49-F238E27FC236}">
                <a16:creationId xmlns:a16="http://schemas.microsoft.com/office/drawing/2014/main" id="{A302B585-E680-45A7-9F27-C6959BA41E71}"/>
              </a:ext>
            </a:extLst>
          </p:cNvPr>
          <p:cNvPicPr>
            <a:picLocks noChangeAspect="1"/>
          </p:cNvPicPr>
          <p:nvPr/>
        </p:nvPicPr>
        <p:blipFill>
          <a:blip r:embed="rId9"/>
          <a:stretch>
            <a:fillRect/>
          </a:stretch>
        </p:blipFill>
        <p:spPr>
          <a:xfrm>
            <a:off x="675492" y="5143996"/>
            <a:ext cx="1836420" cy="664464"/>
          </a:xfrm>
          <a:prstGeom prst="rect">
            <a:avLst/>
          </a:prstGeom>
        </p:spPr>
      </p:pic>
      <p:sp>
        <p:nvSpPr>
          <p:cNvPr id="70" name="TextBox 69"/>
          <p:cNvSpPr txBox="1"/>
          <p:nvPr/>
        </p:nvSpPr>
        <p:spPr>
          <a:xfrm>
            <a:off x="2825537" y="4798221"/>
            <a:ext cx="2458494" cy="492443"/>
          </a:xfrm>
          <a:prstGeom prst="rect">
            <a:avLst/>
          </a:prstGeom>
          <a:noFill/>
        </p:spPr>
        <p:txBody>
          <a:bodyPr wrap="none" lIns="82296" tIns="41148" rIns="82296" bIns="41148" rtlCol="0" anchor="ctr" anchorCtr="0">
            <a:spAutoFit/>
          </a:bodyPr>
          <a:lstStyle/>
          <a:p>
            <a:pPr>
              <a:lnSpc>
                <a:spcPct val="95000"/>
              </a:lnSpc>
            </a:pPr>
            <a:r>
              <a:rPr lang="en-US" sz="1400" dirty="0">
                <a:solidFill>
                  <a:schemeClr val="bg1"/>
                </a:solidFill>
              </a:rPr>
              <a:t>Provide guidance on specific </a:t>
            </a:r>
            <a:br>
              <a:rPr lang="en-US" sz="1400" dirty="0">
                <a:solidFill>
                  <a:schemeClr val="bg1"/>
                </a:solidFill>
              </a:rPr>
            </a:br>
            <a:r>
              <a:rPr lang="en-US" sz="1400" dirty="0">
                <a:solidFill>
                  <a:schemeClr val="bg1"/>
                </a:solidFill>
              </a:rPr>
              <a:t>conditions and barriers</a:t>
            </a:r>
          </a:p>
        </p:txBody>
      </p:sp>
      <p:sp>
        <p:nvSpPr>
          <p:cNvPr id="80" name="Rectangle 79"/>
          <p:cNvSpPr/>
          <p:nvPr/>
        </p:nvSpPr>
        <p:spPr>
          <a:xfrm>
            <a:off x="6668419" y="4747134"/>
            <a:ext cx="4494881" cy="553998"/>
          </a:xfrm>
          <a:prstGeom prst="rect">
            <a:avLst/>
          </a:prstGeom>
        </p:spPr>
        <p:txBody>
          <a:bodyPr wrap="square" lIns="24689" tIns="0" rIns="0" bIns="0" anchor="ctr" anchorCtr="0">
            <a:spAutoFit/>
          </a:bodyPr>
          <a:lstStyle/>
          <a:p>
            <a:pPr marL="324000" lvl="1" indent="-216000">
              <a:buClr>
                <a:srgbClr val="275D38">
                  <a:lumMod val="100000"/>
                </a:srgbClr>
              </a:buClr>
              <a:buSzPct val="100000"/>
              <a:buFont typeface="Trebuchet MS" panose="020B0603020202020204" pitchFamily="34" charset="0"/>
              <a:buChar char="•"/>
              <a:defRPr/>
            </a:pPr>
            <a:r>
              <a:rPr lang="en-US" altLang="zh-CN" sz="1200" dirty="0">
                <a:solidFill>
                  <a:srgbClr val="000000">
                    <a:lumMod val="100000"/>
                  </a:srgbClr>
                </a:solidFill>
                <a:cs typeface="Arial" panose="020B0604020202020204" pitchFamily="34" charset="0"/>
              </a:rPr>
              <a:t>Provide guidance on the assessment approach specific to a variety of conditions and barriers (e.g. specific approaches for mental health, limb injuries, etc.)</a:t>
            </a:r>
          </a:p>
        </p:txBody>
      </p:sp>
      <p:sp>
        <p:nvSpPr>
          <p:cNvPr id="71" name="TextBox 70"/>
          <p:cNvSpPr txBox="1"/>
          <p:nvPr/>
        </p:nvSpPr>
        <p:spPr>
          <a:xfrm>
            <a:off x="2825537" y="5723066"/>
            <a:ext cx="2852832" cy="287771"/>
          </a:xfrm>
          <a:prstGeom prst="rect">
            <a:avLst/>
          </a:prstGeom>
          <a:noFill/>
        </p:spPr>
        <p:txBody>
          <a:bodyPr wrap="none" lIns="82296" tIns="41148" rIns="82296" bIns="41148" rtlCol="0" anchor="ctr" anchorCtr="0">
            <a:spAutoFit/>
          </a:bodyPr>
          <a:lstStyle/>
          <a:p>
            <a:pPr>
              <a:lnSpc>
                <a:spcPct val="95000"/>
              </a:lnSpc>
            </a:pPr>
            <a:r>
              <a:rPr lang="en-US" sz="1400" dirty="0">
                <a:solidFill>
                  <a:prstClr val="white"/>
                </a:solidFill>
              </a:rPr>
              <a:t>Conduct a fundamental re-design </a:t>
            </a:r>
          </a:p>
        </p:txBody>
      </p:sp>
      <p:sp>
        <p:nvSpPr>
          <p:cNvPr id="81" name="Rectangle 80"/>
          <p:cNvSpPr/>
          <p:nvPr/>
        </p:nvSpPr>
        <p:spPr>
          <a:xfrm>
            <a:off x="7536314" y="5516431"/>
            <a:ext cx="3626986" cy="738664"/>
          </a:xfrm>
          <a:prstGeom prst="rect">
            <a:avLst/>
          </a:prstGeom>
        </p:spPr>
        <p:txBody>
          <a:bodyPr wrap="square" lIns="24689" tIns="0" rIns="0" bIns="0" anchor="ctr" anchorCtr="0">
            <a:spAutoFit/>
          </a:bodyPr>
          <a:lstStyle/>
          <a:p>
            <a:pPr marL="324000" lvl="1" indent="-216000">
              <a:buClr>
                <a:srgbClr val="275D38">
                  <a:lumMod val="100000"/>
                </a:srgbClr>
              </a:buClr>
              <a:buSzPct val="100000"/>
              <a:buFont typeface="Trebuchet MS" panose="020B0603020202020204" pitchFamily="34" charset="0"/>
              <a:buChar char="•"/>
              <a:defRPr/>
            </a:pPr>
            <a:r>
              <a:rPr lang="en-US" altLang="zh-CN" sz="1200" dirty="0">
                <a:solidFill>
                  <a:srgbClr val="000000">
                    <a:lumMod val="100000"/>
                  </a:srgbClr>
                </a:solidFill>
                <a:cs typeface="Arial" panose="020B0604020202020204" pitchFamily="34" charset="0"/>
              </a:rPr>
              <a:t>Re-design ESAts to use a fundamentally different assessment approach e.g. greater focus on capability, points-based tables, use of certificates of capacity</a:t>
            </a:r>
          </a:p>
        </p:txBody>
      </p:sp>
      <p:sp>
        <p:nvSpPr>
          <p:cNvPr id="94" name="ee4pFootnotes">
            <a:extLst>
              <a:ext uri="{FF2B5EF4-FFF2-40B4-BE49-F238E27FC236}">
                <a16:creationId xmlns:a16="http://schemas.microsoft.com/office/drawing/2014/main" id="{9CDC4CC6-0476-4682-AEA2-4FFDDFEC0F2B}"/>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mn-lt"/>
              </a:rPr>
              <a:t>Source: BCG analysis</a:t>
            </a:r>
          </a:p>
        </p:txBody>
      </p:sp>
    </p:spTree>
    <p:extLst>
      <p:ext uri="{BB962C8B-B14F-4D97-AF65-F5344CB8AC3E}">
        <p14:creationId xmlns:p14="http://schemas.microsoft.com/office/powerpoint/2010/main" val="4187020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779" name="think-cell Slide" r:id="rId7" imgW="270" imgH="270" progId="TCLayout.ActiveDocument.1">
                  <p:embed/>
                </p:oleObj>
              </mc:Choice>
              <mc:Fallback>
                <p:oleObj name="think-cell Slide" r:id="rId7" imgW="270" imgH="270" progId="TCLayout.ActiveDocument.1">
                  <p:embed/>
                  <p:pic>
                    <p:nvPicPr>
                      <p:cNvPr id="39" name="Object 38"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9BF042E8-528A-43ED-ACF6-91F08BAE6362}"/>
              </a:ext>
              <a:ext uri="{C183D7F6-B498-43B3-948B-1728B52AA6E4}">
                <adec:decorative xmlns:adec="http://schemas.microsoft.com/office/drawing/2017/decorative" val="1"/>
              </a:ext>
            </a:extLst>
          </p:cNvPr>
          <p:cNvGrpSpPr/>
          <p:nvPr/>
        </p:nvGrpSpPr>
        <p:grpSpPr>
          <a:xfrm>
            <a:off x="1588770" y="1368271"/>
            <a:ext cx="10003881" cy="4819961"/>
            <a:chOff x="1542252" y="1368271"/>
            <a:chExt cx="10050399" cy="4977248"/>
          </a:xfrm>
        </p:grpSpPr>
        <p:sp>
          <p:nvSpPr>
            <p:cNvPr id="41" name="Rectangle 40">
              <a:extLst>
                <a:ext uri="{FF2B5EF4-FFF2-40B4-BE49-F238E27FC236}">
                  <a16:creationId xmlns:a16="http://schemas.microsoft.com/office/drawing/2014/main" id="{8923A7F7-FB9B-4C86-877B-74CDC386889C}"/>
                </a:ext>
                <a:ext uri="{C183D7F6-B498-43B3-948B-1728B52AA6E4}">
                  <adec:decorative xmlns:adec="http://schemas.microsoft.com/office/drawing/2017/decorative" val="1"/>
                </a:ext>
              </a:extLst>
            </p:cNvPr>
            <p:cNvSpPr/>
            <p:nvPr/>
          </p:nvSpPr>
          <p:spPr>
            <a:xfrm>
              <a:off x="1542252" y="1368271"/>
              <a:ext cx="2466010" cy="497724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09" name="Rectangle 108">
              <a:extLst>
                <a:ext uri="{FF2B5EF4-FFF2-40B4-BE49-F238E27FC236}">
                  <a16:creationId xmlns:a16="http://schemas.microsoft.com/office/drawing/2014/main" id="{449566EB-288C-4AE1-8E81-6B4EA8949659}"/>
                </a:ext>
                <a:ext uri="{C183D7F6-B498-43B3-948B-1728B52AA6E4}">
                  <adec:decorative xmlns:adec="http://schemas.microsoft.com/office/drawing/2017/decorative" val="1"/>
                </a:ext>
              </a:extLst>
            </p:cNvPr>
            <p:cNvSpPr/>
            <p:nvPr/>
          </p:nvSpPr>
          <p:spPr>
            <a:xfrm>
              <a:off x="4070382" y="1368271"/>
              <a:ext cx="2466010" cy="497724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10" name="Rectangle 109">
              <a:extLst>
                <a:ext uri="{FF2B5EF4-FFF2-40B4-BE49-F238E27FC236}">
                  <a16:creationId xmlns:a16="http://schemas.microsoft.com/office/drawing/2014/main" id="{F00AD787-F021-46AA-A482-B3B61F43D8D0}"/>
                </a:ext>
                <a:ext uri="{C183D7F6-B498-43B3-948B-1728B52AA6E4}">
                  <adec:decorative xmlns:adec="http://schemas.microsoft.com/office/drawing/2017/decorative" val="1"/>
                </a:ext>
              </a:extLst>
            </p:cNvPr>
            <p:cNvSpPr/>
            <p:nvPr/>
          </p:nvSpPr>
          <p:spPr>
            <a:xfrm>
              <a:off x="6598512" y="1368271"/>
              <a:ext cx="2466010" cy="497724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44" name="Rectangle 143">
              <a:extLst>
                <a:ext uri="{FF2B5EF4-FFF2-40B4-BE49-F238E27FC236}">
                  <a16:creationId xmlns:a16="http://schemas.microsoft.com/office/drawing/2014/main" id="{C075DAB5-D7C0-4FF1-941A-37AA0D34603F}"/>
                </a:ext>
                <a:ext uri="{C183D7F6-B498-43B3-948B-1728B52AA6E4}">
                  <adec:decorative xmlns:adec="http://schemas.microsoft.com/office/drawing/2017/decorative" val="1"/>
                </a:ext>
              </a:extLst>
            </p:cNvPr>
            <p:cNvSpPr/>
            <p:nvPr/>
          </p:nvSpPr>
          <p:spPr>
            <a:xfrm>
              <a:off x="9126641" y="1368271"/>
              <a:ext cx="2466010" cy="4977248"/>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88" name="NavigationTriangle">
            <a:extLst>
              <a:ext uri="{FF2B5EF4-FFF2-40B4-BE49-F238E27FC236}">
                <a16:creationId xmlns:a16="http://schemas.microsoft.com/office/drawing/2014/main" id="{1E0C30E3-E51C-4FED-AC52-A5AC541D3D2D}"/>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89" name="NavigationIcon">
            <a:extLst>
              <a:ext uri="{FF2B5EF4-FFF2-40B4-BE49-F238E27FC236}">
                <a16:creationId xmlns:a16="http://schemas.microsoft.com/office/drawing/2014/main" id="{3292E498-4337-4442-B53A-7082A89DDDE1}"/>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3.1</a:t>
            </a:r>
          </a:p>
        </p:txBody>
      </p:sp>
      <p:sp>
        <p:nvSpPr>
          <p:cNvPr id="2" name="Title 1"/>
          <p:cNvSpPr>
            <a:spLocks noGrp="1"/>
          </p:cNvSpPr>
          <p:nvPr>
            <p:ph type="title"/>
          </p:nvPr>
        </p:nvSpPr>
        <p:spPr>
          <a:xfrm>
            <a:off x="630000" y="622800"/>
            <a:ext cx="10933350" cy="664797"/>
          </a:xfrm>
          <a:prstGeom prst="rect">
            <a:avLst/>
          </a:prstGeom>
        </p:spPr>
        <p:txBody>
          <a:bodyPr vert="horz">
            <a:spAutoFit/>
          </a:bodyPr>
          <a:lstStyle/>
          <a:p>
            <a:pPr>
              <a:buSzPts val="2400"/>
            </a:pPr>
            <a:r>
              <a:rPr lang="en-US" dirty="0">
                <a:latin typeface="+mj-lt"/>
              </a:rPr>
              <a:t>Providing assessors with additional examples could help clarify guidelines and improve consistency</a:t>
            </a:r>
            <a:endParaRPr lang="en-US" sz="1600" dirty="0">
              <a:solidFill>
                <a:srgbClr val="575757">
                  <a:lumMod val="100000"/>
                </a:srgbClr>
              </a:solidFill>
              <a:latin typeface="+mj-lt"/>
              <a:sym typeface="Georgia" panose="02040502050405020303" pitchFamily="18" charset="0"/>
            </a:endParaRPr>
          </a:p>
        </p:txBody>
      </p:sp>
      <p:sp>
        <p:nvSpPr>
          <p:cNvPr id="166" name="Textfeld 1">
            <a:extLst>
              <a:ext uri="{FF2B5EF4-FFF2-40B4-BE49-F238E27FC236}">
                <a16:creationId xmlns:a16="http://schemas.microsoft.com/office/drawing/2014/main" id="{22580B16-823C-4FA6-BF61-A7CC003597B8}"/>
              </a:ext>
            </a:extLst>
          </p:cNvPr>
          <p:cNvSpPr txBox="1"/>
          <p:nvPr>
            <p:custDataLst>
              <p:tags r:id="rId4"/>
            </p:custDataLst>
          </p:nvPr>
        </p:nvSpPr>
        <p:spPr>
          <a:xfrm rot="600000">
            <a:off x="9533365" y="1267706"/>
            <a:ext cx="2516400" cy="295466"/>
          </a:xfrm>
          <a:prstGeom prst="rect">
            <a:avLst/>
          </a:prstGeom>
          <a:solidFill>
            <a:srgbClr val="C9E7CA"/>
          </a:solidFill>
          <a:ln w="9525" cap="rnd">
            <a:noFill/>
            <a:prstDash val="solid"/>
          </a:ln>
          <a:extLst>
            <a:ext uri="{91240B29-F687-4F45-9708-019B960494DF}">
              <a14:hiddenLine xmlns:a14="http://schemas.microsoft.com/office/drawing/2010/main" w="9525" cap="rnd">
                <a:solidFill>
                  <a:srgbClr val="575757"/>
                </a:solidFill>
                <a:prstDash val="solid"/>
              </a14:hiddenLine>
            </a:ext>
          </a:extLst>
        </p:spPr>
        <p:txBody>
          <a:bodyPr vert="horz" wrap="square" lIns="36576" tIns="36576" rIns="36576" bIns="36576" rtlCol="0" anchor="t" anchorCtr="0">
            <a:spAutoFit/>
          </a:bodyPr>
          <a:lstStyle/>
          <a:p>
            <a:pPr algn="ctr">
              <a:lnSpc>
                <a:spcPct val="90000"/>
              </a:lnSpc>
              <a:spcAft>
                <a:spcPts val="600"/>
              </a:spcAft>
            </a:pPr>
            <a:r>
              <a:rPr lang="en-US" sz="1600" b="1" dirty="0">
                <a:solidFill>
                  <a:srgbClr val="000000"/>
                </a:solidFill>
                <a:sym typeface="Trebuchet MS" panose="020B0603020202020204" pitchFamily="34" charset="0"/>
              </a:rPr>
              <a:t>Illustrative examples</a:t>
            </a:r>
          </a:p>
        </p:txBody>
      </p:sp>
      <p:graphicFrame>
        <p:nvGraphicFramePr>
          <p:cNvPr id="4" name="Table 14">
            <a:extLst>
              <a:ext uri="{FF2B5EF4-FFF2-40B4-BE49-F238E27FC236}">
                <a16:creationId xmlns:a16="http://schemas.microsoft.com/office/drawing/2014/main" id="{EA398036-248B-4F09-8340-05AB0620DCEC}"/>
              </a:ext>
            </a:extLst>
          </p:cNvPr>
          <p:cNvGraphicFramePr>
            <a:graphicFrameLocks noGrp="1"/>
          </p:cNvGraphicFramePr>
          <p:nvPr/>
        </p:nvGraphicFramePr>
        <p:xfrm>
          <a:off x="649049" y="2261946"/>
          <a:ext cx="10857152" cy="3901440"/>
        </p:xfrm>
        <a:graphic>
          <a:graphicData uri="http://schemas.openxmlformats.org/drawingml/2006/table">
            <a:tbl>
              <a:tblPr firstRow="1" bandRow="1">
                <a:tableStyleId>{2D5ABB26-0587-4C30-8999-92F81FD0307C}</a:tableStyleId>
              </a:tblPr>
              <a:tblGrid>
                <a:gridCol w="920958">
                  <a:extLst>
                    <a:ext uri="{9D8B030D-6E8A-4147-A177-3AD203B41FA5}">
                      <a16:colId xmlns:a16="http://schemas.microsoft.com/office/drawing/2014/main" val="1401832027"/>
                    </a:ext>
                  </a:extLst>
                </a:gridCol>
                <a:gridCol w="2483396">
                  <a:extLst>
                    <a:ext uri="{9D8B030D-6E8A-4147-A177-3AD203B41FA5}">
                      <a16:colId xmlns:a16="http://schemas.microsoft.com/office/drawing/2014/main" val="1113939611"/>
                    </a:ext>
                  </a:extLst>
                </a:gridCol>
                <a:gridCol w="2494736">
                  <a:extLst>
                    <a:ext uri="{9D8B030D-6E8A-4147-A177-3AD203B41FA5}">
                      <a16:colId xmlns:a16="http://schemas.microsoft.com/office/drawing/2014/main" val="400333812"/>
                    </a:ext>
                  </a:extLst>
                </a:gridCol>
                <a:gridCol w="2517416">
                  <a:extLst>
                    <a:ext uri="{9D8B030D-6E8A-4147-A177-3AD203B41FA5}">
                      <a16:colId xmlns:a16="http://schemas.microsoft.com/office/drawing/2014/main" val="1704697755"/>
                    </a:ext>
                  </a:extLst>
                </a:gridCol>
                <a:gridCol w="2440646">
                  <a:extLst>
                    <a:ext uri="{9D8B030D-6E8A-4147-A177-3AD203B41FA5}">
                      <a16:colId xmlns:a16="http://schemas.microsoft.com/office/drawing/2014/main" val="3691295161"/>
                    </a:ext>
                  </a:extLst>
                </a:gridCol>
              </a:tblGrid>
              <a:tr h="214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sym typeface="Georgia" panose="02040502050405020303" pitchFamily="18" charset="0"/>
                        </a:rPr>
                        <a:t>Description</a:t>
                      </a:r>
                      <a:endParaRPr lang="en-US" sz="1200" dirty="0">
                        <a:solidFill>
                          <a:schemeClr val="tx2"/>
                        </a:solidFill>
                        <a:ea typeface="Times New Roman" panose="02020603050405020304" pitchFamily="18" charset="0"/>
                        <a:cs typeface="Times New Roman" panose="02020603050405020304" pitchFamily="18" charset="0"/>
                        <a:sym typeface="Georgia" panose="02040502050405020303" pitchFamily="18" charset="0"/>
                      </a:endParaRPr>
                    </a:p>
                  </a:txBody>
                  <a:tcPr marL="0" marR="0" anchor="b">
                    <a:lnR w="9525" cap="flat" cmpd="sng" algn="ctr">
                      <a:noFill/>
                      <a:prstDash val="sysDot"/>
                      <a:round/>
                      <a:headEnd type="none" w="med" len="med"/>
                      <a:tailEnd type="none" w="med" len="med"/>
                    </a:lnR>
                    <a:lnT>
                      <a:noFill/>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sym typeface="Georgia" panose="02040502050405020303" pitchFamily="18" charset="0"/>
                        </a:rPr>
                        <a:t>61 year old male</a:t>
                      </a:r>
                    </a:p>
                  </a:txBody>
                  <a:tcPr marL="45720" marR="45720"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a:noFill/>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sym typeface="Georgia" panose="02040502050405020303" pitchFamily="18" charset="0"/>
                        </a:rPr>
                        <a:t>53 year old female</a:t>
                      </a:r>
                    </a:p>
                  </a:txBody>
                  <a:tcPr marL="45720" marR="45720"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a:noFill/>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rPr>
                        <a:t>33 year old male</a:t>
                      </a:r>
                    </a:p>
                  </a:txBody>
                  <a:tcPr marL="45720" marR="45720"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a:noFill/>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rPr>
                        <a:t>58 year old female</a:t>
                      </a:r>
                    </a:p>
                  </a:txBody>
                  <a:tcPr marL="45720" marR="45720" anchor="b">
                    <a:lnL w="9525" cap="flat" cmpd="sng" algn="ctr">
                      <a:noFill/>
                      <a:prstDash val="sysDot"/>
                      <a:round/>
                      <a:headEnd type="none" w="med" len="med"/>
                      <a:tailEnd type="none" w="med" len="med"/>
                    </a:lnL>
                    <a:lnT>
                      <a:noFill/>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1354455098"/>
                  </a:ext>
                </a:extLst>
              </a:tr>
              <a:tr h="5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sym typeface="Georgia" panose="02040502050405020303" pitchFamily="18" charset="0"/>
                        </a:rPr>
                        <a:t>Medical </a:t>
                      </a:r>
                      <a:br>
                        <a:rPr lang="en-US" sz="1200" dirty="0">
                          <a:solidFill>
                            <a:schemeClr val="tx2"/>
                          </a:solidFill>
                          <a:sym typeface="Georgia" panose="02040502050405020303" pitchFamily="18" charset="0"/>
                        </a:rPr>
                      </a:br>
                      <a:r>
                        <a:rPr lang="en-US" sz="1200" dirty="0">
                          <a:solidFill>
                            <a:schemeClr val="tx2"/>
                          </a:solidFill>
                          <a:sym typeface="Georgia" panose="02040502050405020303" pitchFamily="18" charset="0"/>
                        </a:rPr>
                        <a:t>conditions</a:t>
                      </a:r>
                      <a:endParaRPr lang="en-US" sz="1200" dirty="0">
                        <a:solidFill>
                          <a:schemeClr val="tx2"/>
                        </a:solidFill>
                        <a:ea typeface="Times New Roman" panose="02020603050405020304" pitchFamily="18" charset="0"/>
                        <a:cs typeface="Times New Roman" panose="02020603050405020304" pitchFamily="18" charset="0"/>
                        <a:sym typeface="Georgia" panose="02040502050405020303" pitchFamily="18" charset="0"/>
                      </a:endParaRPr>
                    </a:p>
                  </a:txBody>
                  <a:tcPr marL="0" marR="0">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sym typeface="Georgia" panose="02040502050405020303" pitchFamily="18" charset="0"/>
                        </a:rPr>
                        <a:t>Back injury, which causes participant pain when undertaking </a:t>
                      </a:r>
                      <a:r>
                        <a:rPr lang="en-US" sz="1000" kern="1200" dirty="0" err="1">
                          <a:solidFill>
                            <a:srgbClr val="000000">
                              <a:lumMod val="100000"/>
                            </a:srgbClr>
                          </a:solidFill>
                          <a:latin typeface="+mn-lt"/>
                          <a:ea typeface="+mn-ea"/>
                          <a:cs typeface="+mn-cs"/>
                          <a:sym typeface="Georgia" panose="02040502050405020303" pitchFamily="18" charset="0"/>
                        </a:rPr>
                        <a:t>labour</a:t>
                      </a:r>
                      <a:r>
                        <a:rPr lang="en-US" sz="1000" kern="1200" dirty="0">
                          <a:solidFill>
                            <a:srgbClr val="000000">
                              <a:lumMod val="100000"/>
                            </a:srgbClr>
                          </a:solidFill>
                          <a:latin typeface="+mn-lt"/>
                          <a:ea typeface="+mn-ea"/>
                          <a:cs typeface="+mn-cs"/>
                          <a:sym typeface="Georgia" panose="02040502050405020303" pitchFamily="18" charset="0"/>
                        </a:rPr>
                        <a:t> based work (incl. in previous role)</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Chronic neck and back pain, which is medicated (can't perform manual </a:t>
                      </a:r>
                      <a:r>
                        <a:rPr lang="en-US" sz="1000" kern="1200" dirty="0" err="1">
                          <a:solidFill>
                            <a:srgbClr val="000000">
                              <a:lumMod val="100000"/>
                            </a:srgbClr>
                          </a:solidFill>
                          <a:latin typeface="+mn-lt"/>
                          <a:ea typeface="+mn-ea"/>
                          <a:cs typeface="+mn-cs"/>
                          <a:sym typeface="Georgia" panose="02040502050405020303" pitchFamily="18" charset="0"/>
                        </a:rPr>
                        <a:t>labour</a:t>
                      </a:r>
                      <a:r>
                        <a:rPr lang="en-US" sz="1000" kern="1200" dirty="0">
                          <a:solidFill>
                            <a:srgbClr val="000000">
                              <a:lumMod val="100000"/>
                            </a:srgbClr>
                          </a:solidFill>
                          <a:latin typeface="+mn-lt"/>
                          <a:ea typeface="+mn-ea"/>
                          <a:cs typeface="+mn-cs"/>
                          <a:sym typeface="Georgia" panose="02040502050405020303" pitchFamily="18" charset="0"/>
                        </a:rPr>
                        <a:t>)</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History of stomach cancer</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rPr>
                        <a:t>Severe depression and anxiety</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rPr>
                        <a:t>Hand surgery in 2016 (weak grip)</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rPr>
                        <a:t>Obstructive sleep apnea (treated by CPAP machine)</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rPr>
                        <a:t>Anxiety</a:t>
                      </a:r>
                    </a:p>
                  </a:txBody>
                  <a:tcPr marL="45720" marR="45720">
                    <a:lnL w="9525" cap="flat" cmpd="sng" algn="ctr">
                      <a:noFill/>
                      <a:prstDash val="sysDot"/>
                      <a:round/>
                      <a:headEnd type="none" w="med" len="med"/>
                      <a:tailEnd type="none" w="med" len="med"/>
                    </a:lnL>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664999242"/>
                  </a:ext>
                </a:extLst>
              </a:tr>
              <a:tr h="706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sym typeface="Georgia" panose="02040502050405020303" pitchFamily="18" charset="0"/>
                        </a:rPr>
                        <a:t>Non-medical </a:t>
                      </a:r>
                      <a:br>
                        <a:rPr lang="en-US" sz="1200" dirty="0">
                          <a:solidFill>
                            <a:schemeClr val="tx2"/>
                          </a:solidFill>
                          <a:sym typeface="Georgia" panose="02040502050405020303" pitchFamily="18" charset="0"/>
                        </a:rPr>
                      </a:br>
                      <a:r>
                        <a:rPr lang="en-US" sz="1200" dirty="0">
                          <a:solidFill>
                            <a:schemeClr val="tx2"/>
                          </a:solidFill>
                          <a:sym typeface="Georgia" panose="02040502050405020303" pitchFamily="18" charset="0"/>
                        </a:rPr>
                        <a:t>barriers</a:t>
                      </a:r>
                      <a:endParaRPr lang="en-US" sz="1200" dirty="0">
                        <a:solidFill>
                          <a:schemeClr val="tx2"/>
                        </a:solidFill>
                        <a:ea typeface="Times New Roman" panose="02020603050405020304" pitchFamily="18" charset="0"/>
                        <a:cs typeface="Times New Roman" panose="02020603050405020304" pitchFamily="18" charset="0"/>
                        <a:sym typeface="Georgia" panose="02040502050405020303" pitchFamily="18" charset="0"/>
                      </a:endParaRPr>
                    </a:p>
                  </a:txBody>
                  <a:tcPr marL="0" marR="0">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sym typeface="Georgia" panose="02040502050405020303" pitchFamily="18" charset="0"/>
                        </a:rPr>
                        <a:t>Limited educational history </a:t>
                      </a:r>
                      <a:br>
                        <a:rPr lang="en-US" sz="1000" kern="1200" dirty="0">
                          <a:solidFill>
                            <a:srgbClr val="000000">
                              <a:lumMod val="100000"/>
                            </a:srgbClr>
                          </a:solidFill>
                          <a:latin typeface="+mn-lt"/>
                          <a:ea typeface="+mn-ea"/>
                          <a:cs typeface="+mn-cs"/>
                          <a:sym typeface="Georgia" panose="02040502050405020303" pitchFamily="18" charset="0"/>
                        </a:rPr>
                      </a:br>
                      <a:r>
                        <a:rPr lang="en-US" sz="1000" kern="1200" dirty="0">
                          <a:solidFill>
                            <a:srgbClr val="000000">
                              <a:lumMod val="100000"/>
                            </a:srgbClr>
                          </a:solidFill>
                          <a:latin typeface="+mn-lt"/>
                          <a:ea typeface="+mn-ea"/>
                          <a:cs typeface="+mn-cs"/>
                          <a:sym typeface="Georgia" panose="02040502050405020303" pitchFamily="18" charset="0"/>
                        </a:rPr>
                        <a:t>(completed year 10)</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sym typeface="Georgia" panose="02040502050405020303" pitchFamily="18" charset="0"/>
                        </a:rPr>
                        <a:t>Nil</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Long term unemployed</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Transient accommodation (moving between sister's  and a friend's house)</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Limited education history</a:t>
                      </a:r>
                      <a:br>
                        <a:rPr lang="en-US" sz="1000" kern="1200" dirty="0">
                          <a:solidFill>
                            <a:srgbClr val="000000">
                              <a:lumMod val="100000"/>
                            </a:srgbClr>
                          </a:solidFill>
                          <a:latin typeface="+mn-lt"/>
                          <a:ea typeface="+mn-ea"/>
                          <a:cs typeface="+mn-cs"/>
                          <a:sym typeface="Georgia" panose="02040502050405020303" pitchFamily="18" charset="0"/>
                        </a:rPr>
                      </a:br>
                      <a:r>
                        <a:rPr lang="en-US" sz="1000" kern="1200" dirty="0">
                          <a:solidFill>
                            <a:srgbClr val="000000">
                              <a:lumMod val="100000"/>
                            </a:srgbClr>
                          </a:solidFill>
                          <a:latin typeface="+mn-lt"/>
                          <a:ea typeface="+mn-ea"/>
                          <a:cs typeface="+mn-cs"/>
                          <a:sym typeface="Georgia" panose="02040502050405020303" pitchFamily="18" charset="0"/>
                        </a:rPr>
                        <a:t>(completed year 9)</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1000" kern="1200" dirty="0">
                          <a:solidFill>
                            <a:srgbClr val="000000">
                              <a:lumMod val="100000"/>
                            </a:srgbClr>
                          </a:solidFill>
                          <a:latin typeface="+mn-lt"/>
                          <a:ea typeface="+mn-ea"/>
                          <a:cs typeface="+mn-cs"/>
                          <a:sym typeface="Georgia" panose="02040502050405020303" pitchFamily="18" charset="0"/>
                        </a:rPr>
                        <a:t>Limited educational history </a:t>
                      </a:r>
                      <a:br>
                        <a:rPr lang="en-US" sz="1000" kern="1200" dirty="0">
                          <a:solidFill>
                            <a:srgbClr val="000000">
                              <a:lumMod val="100000"/>
                            </a:srgbClr>
                          </a:solidFill>
                          <a:latin typeface="+mn-lt"/>
                          <a:ea typeface="+mn-ea"/>
                          <a:cs typeface="+mn-cs"/>
                          <a:sym typeface="Georgia" panose="02040502050405020303" pitchFamily="18" charset="0"/>
                        </a:rPr>
                      </a:br>
                      <a:r>
                        <a:rPr lang="en-US" sz="1000" kern="1200" dirty="0">
                          <a:solidFill>
                            <a:srgbClr val="000000">
                              <a:lumMod val="100000"/>
                            </a:srgbClr>
                          </a:solidFill>
                          <a:latin typeface="+mn-lt"/>
                          <a:ea typeface="+mn-ea"/>
                          <a:cs typeface="+mn-cs"/>
                          <a:sym typeface="Georgia" panose="02040502050405020303" pitchFamily="18" charset="0"/>
                        </a:rPr>
                        <a:t>(completed year 11,</a:t>
                      </a:r>
                      <a:br>
                        <a:rPr lang="en-US" sz="1000" kern="1200" dirty="0">
                          <a:solidFill>
                            <a:srgbClr val="000000">
                              <a:lumMod val="100000"/>
                            </a:srgbClr>
                          </a:solidFill>
                          <a:latin typeface="+mn-lt"/>
                          <a:ea typeface="+mn-ea"/>
                          <a:cs typeface="+mn-cs"/>
                          <a:sym typeface="Georgia" panose="02040502050405020303" pitchFamily="18" charset="0"/>
                        </a:rPr>
                      </a:br>
                      <a:r>
                        <a:rPr lang="en-US" sz="1000" kern="1200" dirty="0">
                          <a:solidFill>
                            <a:srgbClr val="000000">
                              <a:lumMod val="100000"/>
                            </a:srgbClr>
                          </a:solidFill>
                          <a:latin typeface="+mn-lt"/>
                          <a:ea typeface="+mn-ea"/>
                          <a:cs typeface="+mn-cs"/>
                          <a:sym typeface="Georgia" panose="02040502050405020303" pitchFamily="18" charset="0"/>
                        </a:rPr>
                        <a:t>undertaking Cert II)</a:t>
                      </a:r>
                    </a:p>
                  </a:txBody>
                  <a:tcPr marL="45720" marR="45720">
                    <a:lnL w="9525" cap="flat" cmpd="sng" algn="ctr">
                      <a:noFill/>
                      <a:prstDash val="sysDot"/>
                      <a:round/>
                      <a:headEnd type="none" w="med" len="med"/>
                      <a:tailEnd type="none" w="med" len="med"/>
                    </a:lnL>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3735290789"/>
                  </a:ext>
                </a:extLst>
              </a:tr>
              <a:tr h="958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sym typeface="Georgia" panose="02040502050405020303" pitchFamily="18" charset="0"/>
                        </a:rPr>
                        <a:t>Employment </a:t>
                      </a:r>
                      <a:br>
                        <a:rPr lang="en-US" sz="1200" dirty="0">
                          <a:solidFill>
                            <a:schemeClr val="tx2"/>
                          </a:solidFill>
                          <a:sym typeface="Georgia" panose="02040502050405020303" pitchFamily="18" charset="0"/>
                        </a:rPr>
                      </a:br>
                      <a:r>
                        <a:rPr lang="en-US" sz="1200" dirty="0">
                          <a:solidFill>
                            <a:schemeClr val="tx2"/>
                          </a:solidFill>
                          <a:sym typeface="Georgia" panose="02040502050405020303" pitchFamily="18" charset="0"/>
                        </a:rPr>
                        <a:t>history</a:t>
                      </a:r>
                      <a:endParaRPr lang="en-US" sz="1200" dirty="0">
                        <a:solidFill>
                          <a:schemeClr val="tx2"/>
                        </a:solidFill>
                        <a:ea typeface="Times New Roman" panose="02020603050405020304" pitchFamily="18" charset="0"/>
                        <a:cs typeface="Times New Roman" panose="02020603050405020304" pitchFamily="18" charset="0"/>
                        <a:sym typeface="Georgia" panose="02040502050405020303" pitchFamily="18" charset="0"/>
                      </a:endParaRPr>
                    </a:p>
                  </a:txBody>
                  <a:tcPr marL="0" marR="0">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Worked in building maintenance for 13 years (incl. gardening,</a:t>
                      </a:r>
                      <a:br>
                        <a:rPr lang="en-US" sz="1000" kern="1200" dirty="0">
                          <a:solidFill>
                            <a:srgbClr val="000000">
                              <a:lumMod val="100000"/>
                            </a:srgbClr>
                          </a:solidFill>
                          <a:latin typeface="+mn-lt"/>
                          <a:ea typeface="+mn-ea"/>
                          <a:cs typeface="+mn-cs"/>
                          <a:sym typeface="Georgia" panose="02040502050405020303" pitchFamily="18" charset="0"/>
                        </a:rPr>
                      </a:br>
                      <a:r>
                        <a:rPr lang="en-US" sz="1000" kern="1200" dirty="0" err="1">
                          <a:solidFill>
                            <a:srgbClr val="000000">
                              <a:lumMod val="100000"/>
                            </a:srgbClr>
                          </a:solidFill>
                          <a:latin typeface="+mn-lt"/>
                          <a:ea typeface="+mn-ea"/>
                          <a:cs typeface="+mn-cs"/>
                          <a:sym typeface="Georgia" panose="02040502050405020303" pitchFamily="18" charset="0"/>
                        </a:rPr>
                        <a:t>labouring</a:t>
                      </a:r>
                      <a:r>
                        <a:rPr lang="en-US" sz="1000" kern="1200" dirty="0">
                          <a:solidFill>
                            <a:srgbClr val="000000">
                              <a:lumMod val="100000"/>
                            </a:srgbClr>
                          </a:solidFill>
                          <a:latin typeface="+mn-lt"/>
                          <a:ea typeface="+mn-ea"/>
                          <a:cs typeface="+mn-cs"/>
                          <a:sym typeface="Georgia" panose="02040502050405020303" pitchFamily="18" charset="0"/>
                        </a:rPr>
                        <a:t>, cleaning)</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Left job in Sep '19 to relocate to a regional area</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History of obtaining and retaining employment without assistance</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Worked in administrative roles as a contractor for 20 years</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Lost job as a result of COVID-19, unsuccessful in recent applications</a:t>
                      </a:r>
                    </a:p>
                    <a:p>
                      <a:pPr marL="270000" lvl="1" indent="-180000" algn="l" defTabSz="914400" rtl="0" eaLnBrk="1" latinLnBrk="0" hangingPunct="1">
                        <a:buClr>
                          <a:srgbClr val="275D38">
                            <a:lumMod val="100000"/>
                          </a:srgbClr>
                        </a:buClr>
                        <a:buSzPct val="100000"/>
                        <a:buFont typeface="Trebuchet MS" panose="020B0603020202020204" pitchFamily="34" charset="0"/>
                        <a:buChar char="•"/>
                        <a:defRPr/>
                      </a:pPr>
                      <a:r>
                        <a:rPr lang="en-US" sz="1000" kern="1200" dirty="0">
                          <a:solidFill>
                            <a:srgbClr val="000000">
                              <a:lumMod val="100000"/>
                            </a:srgbClr>
                          </a:solidFill>
                          <a:latin typeface="+mn-lt"/>
                          <a:ea typeface="+mn-ea"/>
                          <a:cs typeface="+mn-cs"/>
                          <a:sym typeface="Georgia" panose="02040502050405020303" pitchFamily="18" charset="0"/>
                        </a:rPr>
                        <a:t>No history in employment services</a:t>
                      </a:r>
                    </a:p>
                    <a:p>
                      <a:pPr marL="270000" lvl="1" indent="-180000" algn="l" defTabSz="914400" rtl="0" eaLnBrk="1" latinLnBrk="0" hangingPunct="1">
                        <a:buClr>
                          <a:srgbClr val="275D38">
                            <a:lumMod val="100000"/>
                          </a:srgbClr>
                        </a:buClr>
                        <a:buSzPct val="100000"/>
                        <a:buFont typeface="Trebuchet MS" panose="020B0603020202020204" pitchFamily="34" charset="0"/>
                        <a:buChar char="•"/>
                        <a:defRPr/>
                      </a:pPr>
                      <a:r>
                        <a:rPr lang="en-US" sz="1000" kern="1200" dirty="0">
                          <a:solidFill>
                            <a:srgbClr val="000000">
                              <a:lumMod val="100000"/>
                            </a:srgbClr>
                          </a:solidFill>
                          <a:latin typeface="+mn-lt"/>
                          <a:ea typeface="+mn-ea"/>
                          <a:cs typeface="+mn-cs"/>
                          <a:sym typeface="Georgia" panose="02040502050405020303" pitchFamily="18" charset="0"/>
                        </a:rPr>
                        <a:t>History of obtaining and retaining employment without assistance</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Performed various retail, hospitality and </a:t>
                      </a:r>
                      <a:r>
                        <a:rPr lang="en-US" sz="1000" kern="1200" dirty="0" err="1">
                          <a:solidFill>
                            <a:srgbClr val="000000">
                              <a:lumMod val="100000"/>
                            </a:srgbClr>
                          </a:solidFill>
                          <a:latin typeface="+mn-lt"/>
                          <a:ea typeface="+mn-ea"/>
                          <a:cs typeface="+mn-cs"/>
                          <a:sym typeface="Georgia" panose="02040502050405020303" pitchFamily="18" charset="0"/>
                        </a:rPr>
                        <a:t>labour</a:t>
                      </a:r>
                      <a:r>
                        <a:rPr lang="en-US" sz="1000" kern="1200" dirty="0">
                          <a:solidFill>
                            <a:srgbClr val="000000">
                              <a:lumMod val="100000"/>
                            </a:srgbClr>
                          </a:solidFill>
                          <a:latin typeface="+mn-lt"/>
                          <a:ea typeface="+mn-ea"/>
                          <a:cs typeface="+mn-cs"/>
                          <a:sym typeface="Georgia" panose="02040502050405020303" pitchFamily="18" charset="0"/>
                        </a:rPr>
                        <a:t> jobs</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Currently in Stream (for 18m)</a:t>
                      </a:r>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Employed from 2016-2019, including recent 12m in retail. Previous history from 2010-2015</a:t>
                      </a:r>
                    </a:p>
                    <a:p>
                      <a:pPr marL="270000" lvl="1" indent="-180000" algn="l" defTabSz="914400" rtl="0" eaLnBrk="1" latinLnBrk="0" hangingPunct="1">
                        <a:buClr>
                          <a:srgbClr val="275D38">
                            <a:lumMod val="100000"/>
                          </a:srgbClr>
                        </a:buClr>
                        <a:buSzPct val="100000"/>
                        <a:buFont typeface="Trebuchet MS" panose="020B0603020202020204" pitchFamily="34" charset="0"/>
                        <a:buChar char="•"/>
                      </a:pPr>
                      <a:r>
                        <a:rPr lang="en-US" sz="1000" kern="1200" dirty="0">
                          <a:solidFill>
                            <a:srgbClr val="000000">
                              <a:lumMod val="100000"/>
                            </a:srgbClr>
                          </a:solidFill>
                          <a:latin typeface="+mn-lt"/>
                          <a:ea typeface="+mn-ea"/>
                          <a:cs typeface="+mn-cs"/>
                          <a:sym typeface="Georgia" panose="02040502050405020303" pitchFamily="18" charset="0"/>
                        </a:rPr>
                        <a:t>Last participated in DES in 2016</a:t>
                      </a:r>
                    </a:p>
                  </a:txBody>
                  <a:tcPr marL="45720" marR="45720">
                    <a:lnL w="9525" cap="flat" cmpd="sng" algn="ctr">
                      <a:noFill/>
                      <a:prstDash val="sysDot"/>
                      <a:round/>
                      <a:headEnd type="none" w="med" len="med"/>
                      <a:tailEnd type="none" w="med" len="med"/>
                    </a:lnL>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2468450997"/>
                  </a:ext>
                </a:extLst>
              </a:tr>
              <a:tr h="353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sym typeface="Georgia" panose="02040502050405020303" pitchFamily="18" charset="0"/>
                        </a:rPr>
                        <a:t>Streaming </a:t>
                      </a:r>
                      <a:br>
                        <a:rPr lang="en-US" sz="1200" dirty="0">
                          <a:solidFill>
                            <a:schemeClr val="tx2"/>
                          </a:solidFill>
                          <a:sym typeface="Georgia" panose="02040502050405020303" pitchFamily="18" charset="0"/>
                        </a:rPr>
                      </a:br>
                      <a:r>
                        <a:rPr lang="en-US" sz="1200" dirty="0">
                          <a:solidFill>
                            <a:schemeClr val="tx2"/>
                          </a:solidFill>
                          <a:sym typeface="Georgia" panose="02040502050405020303" pitchFamily="18" charset="0"/>
                        </a:rPr>
                        <a:t>Decision</a:t>
                      </a:r>
                      <a:endParaRPr lang="en-US" sz="1200" dirty="0">
                        <a:solidFill>
                          <a:schemeClr val="tx2"/>
                        </a:solidFill>
                        <a:ea typeface="Times New Roman" panose="02020603050405020304" pitchFamily="18" charset="0"/>
                        <a:cs typeface="Times New Roman" panose="02020603050405020304" pitchFamily="18" charset="0"/>
                        <a:sym typeface="Georgia" panose="02040502050405020303" pitchFamily="18" charset="0"/>
                      </a:endParaRPr>
                    </a:p>
                  </a:txBody>
                  <a:tcPr marL="0" marR="0">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000" dirty="0"/>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000" dirty="0"/>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000" dirty="0"/>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000" dirty="0"/>
                    </a:p>
                  </a:txBody>
                  <a:tcPr marL="45720" marR="45720">
                    <a:lnL w="9525" cap="flat" cmpd="sng" algn="ctr">
                      <a:noFill/>
                      <a:prstDash val="sysDot"/>
                      <a:round/>
                      <a:headEnd type="none" w="med" len="med"/>
                      <a:tailEnd type="none" w="med" len="med"/>
                    </a:lnL>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1167023815"/>
                  </a:ext>
                </a:extLst>
              </a:tr>
              <a:tr h="353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2"/>
                          </a:solidFill>
                          <a:sym typeface="Georgia" panose="02040502050405020303" pitchFamily="18" charset="0"/>
                        </a:rPr>
                        <a:t>Work </a:t>
                      </a:r>
                      <a:br>
                        <a:rPr lang="en-AU" sz="1200" dirty="0">
                          <a:solidFill>
                            <a:schemeClr val="tx2"/>
                          </a:solidFill>
                          <a:sym typeface="Georgia" panose="02040502050405020303" pitchFamily="18" charset="0"/>
                        </a:rPr>
                      </a:br>
                      <a:r>
                        <a:rPr lang="en-AU" sz="1200" dirty="0">
                          <a:solidFill>
                            <a:schemeClr val="tx2"/>
                          </a:solidFill>
                          <a:sym typeface="Georgia" panose="02040502050405020303" pitchFamily="18" charset="0"/>
                        </a:rPr>
                        <a:t>capacity</a:t>
                      </a:r>
                      <a:endParaRPr lang="en-US" sz="1200" dirty="0">
                        <a:solidFill>
                          <a:schemeClr val="tx2"/>
                        </a:solidFill>
                        <a:ea typeface="Times New Roman" panose="02020603050405020304" pitchFamily="18" charset="0"/>
                        <a:cs typeface="Times New Roman" panose="02020603050405020304" pitchFamily="18" charset="0"/>
                        <a:sym typeface="Georgia" panose="02040502050405020303" pitchFamily="18" charset="0"/>
                      </a:endParaRPr>
                    </a:p>
                  </a:txBody>
                  <a:tcPr marL="0" marR="0">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200" dirty="0"/>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200" dirty="0"/>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tcPr>
                </a:tc>
                <a:tc>
                  <a:txBody>
                    <a:bodyPr/>
                    <a:lstStyle/>
                    <a:p>
                      <a:pPr algn="ctr"/>
                      <a:r>
                        <a:rPr kumimoji="0" lang="en-US" sz="1000" b="0" i="0" u="none" strike="noStrike" kern="1200" cap="none" spc="0" normalizeH="0" baseline="0" noProof="0">
                          <a:ln>
                            <a:noFill/>
                          </a:ln>
                          <a:solidFill>
                            <a:srgbClr val="000000"/>
                          </a:solidFill>
                          <a:effectLst/>
                          <a:uLnTx/>
                          <a:uFillTx/>
                          <a:latin typeface="Arial"/>
                          <a:ea typeface="+mn-ea"/>
                          <a:cs typeface="+mn-cs"/>
                        </a:rPr>
                        <a:t>?</a:t>
                      </a:r>
                      <a:endParaRPr lang="en-US" sz="1200" dirty="0"/>
                    </a:p>
                  </a:txBody>
                  <a:tcPr marL="45720" marR="4572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bg2">
                          <a:lumMod val="50000"/>
                        </a:schemeClr>
                      </a:solidFill>
                      <a:prstDash val="sysDot"/>
                      <a:round/>
                      <a:headEnd type="none" w="med" len="med"/>
                      <a:tailEnd type="none" w="med" len="med"/>
                    </a:lnT>
                  </a:tcPr>
                </a:tc>
                <a:tc>
                  <a:txBody>
                    <a:bodyPr/>
                    <a:lstStyle/>
                    <a:p>
                      <a:pPr algn="ctr"/>
                      <a:r>
                        <a:rPr kumimoji="0" lang="en-US" sz="1000" b="0" i="0" u="none" strike="noStrike" kern="1200" cap="none" spc="0" normalizeH="0" baseline="0" noProof="0" dirty="0">
                          <a:ln>
                            <a:noFill/>
                          </a:ln>
                          <a:solidFill>
                            <a:srgbClr val="000000"/>
                          </a:solidFill>
                          <a:effectLst/>
                          <a:uLnTx/>
                          <a:uFillTx/>
                          <a:latin typeface="Arial"/>
                          <a:ea typeface="+mn-ea"/>
                          <a:cs typeface="+mn-cs"/>
                        </a:rPr>
                        <a:t>?</a:t>
                      </a:r>
                      <a:endParaRPr lang="en-US" sz="1200" dirty="0"/>
                    </a:p>
                  </a:txBody>
                  <a:tcPr marL="45720" marR="45720">
                    <a:lnL w="9525" cap="flat" cmpd="sng" algn="ctr">
                      <a:noFill/>
                      <a:prstDash val="sysDot"/>
                      <a:round/>
                      <a:headEnd type="none" w="med" len="med"/>
                      <a:tailEnd type="none" w="med" len="med"/>
                    </a:lnL>
                    <a:lnT w="9525" cap="flat" cmpd="sng" algn="ctr">
                      <a:solidFill>
                        <a:schemeClr val="bg2">
                          <a:lumMod val="50000"/>
                        </a:schemeClr>
                      </a:solidFill>
                      <a:prstDash val="sysDot"/>
                      <a:round/>
                      <a:headEnd type="none" w="med" len="med"/>
                      <a:tailEnd type="none" w="med" len="med"/>
                    </a:lnT>
                  </a:tcPr>
                </a:tc>
                <a:extLst>
                  <a:ext uri="{0D108BD9-81ED-4DB2-BD59-A6C34878D82A}">
                    <a16:rowId xmlns:a16="http://schemas.microsoft.com/office/drawing/2014/main" val="3396587673"/>
                  </a:ext>
                </a:extLst>
              </a:tr>
            </a:tbl>
          </a:graphicData>
        </a:graphic>
      </p:graphicFrame>
      <p:sp>
        <p:nvSpPr>
          <p:cNvPr id="30" name="ee4pFootnotes">
            <a:extLst>
              <a:ext uri="{FF2B5EF4-FFF2-40B4-BE49-F238E27FC236}">
                <a16:creationId xmlns:a16="http://schemas.microsoft.com/office/drawing/2014/main" id="{F1CFA074-01B7-4566-9E68-AD8CE3882FC5}"/>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cs typeface="Arial" pitchFamily="34" charset="0"/>
                <a:sym typeface="Georgia" panose="02040502050405020303" pitchFamily="18" charset="0"/>
              </a:rPr>
              <a:t>Source: BCG analysis</a:t>
            </a:r>
            <a:endParaRPr lang="en-AU" sz="1000" dirty="0">
              <a:solidFill>
                <a:srgbClr val="7F7F7F">
                  <a:lumMod val="100000"/>
                </a:srgbClr>
              </a:solidFill>
              <a:cs typeface="Arial" pitchFamily="34" charset="0"/>
              <a:sym typeface="Georgia" panose="02040502050405020303" pitchFamily="18" charset="0"/>
            </a:endParaRPr>
          </a:p>
        </p:txBody>
      </p:sp>
      <p:grpSp>
        <p:nvGrpSpPr>
          <p:cNvPr id="84" name="Group 83">
            <a:extLst>
              <a:ext uri="{FF2B5EF4-FFF2-40B4-BE49-F238E27FC236}">
                <a16:creationId xmlns:a16="http://schemas.microsoft.com/office/drawing/2014/main" id="{35352944-5DDF-4ED8-85E7-4592CB70A70F}"/>
              </a:ext>
              <a:ext uri="{C183D7F6-B498-43B3-948B-1728B52AA6E4}">
                <adec:decorative xmlns:adec="http://schemas.microsoft.com/office/drawing/2017/decorative" val="1"/>
              </a:ext>
            </a:extLst>
          </p:cNvPr>
          <p:cNvGrpSpPr>
            <a:grpSpLocks noChangeAspect="1"/>
          </p:cNvGrpSpPr>
          <p:nvPr/>
        </p:nvGrpSpPr>
        <p:grpSpPr>
          <a:xfrm>
            <a:off x="1727149" y="1368461"/>
            <a:ext cx="978415" cy="979322"/>
            <a:chOff x="5273801" y="2606040"/>
            <a:chExt cx="1644396" cy="1645920"/>
          </a:xfrm>
        </p:grpSpPr>
        <p:sp>
          <p:nvSpPr>
            <p:cNvPr id="85" name="AutoShape 8">
              <a:extLst>
                <a:ext uri="{FF2B5EF4-FFF2-40B4-BE49-F238E27FC236}">
                  <a16:creationId xmlns:a16="http://schemas.microsoft.com/office/drawing/2014/main" id="{A9448BE6-7A3E-45D6-A014-2509913A5B03}"/>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grpSp>
          <p:nvGrpSpPr>
            <p:cNvPr id="86" name="Group 85">
              <a:extLst>
                <a:ext uri="{FF2B5EF4-FFF2-40B4-BE49-F238E27FC236}">
                  <a16:creationId xmlns:a16="http://schemas.microsoft.com/office/drawing/2014/main" id="{85B86EFD-7C95-4C6C-B89D-00EB515A7672}"/>
                </a:ext>
              </a:extLst>
            </p:cNvPr>
            <p:cNvGrpSpPr/>
            <p:nvPr/>
          </p:nvGrpSpPr>
          <p:grpSpPr>
            <a:xfrm>
              <a:off x="5452109" y="2739771"/>
              <a:ext cx="1288923" cy="1264920"/>
              <a:chOff x="5452109" y="2739771"/>
              <a:chExt cx="1288923" cy="1264920"/>
            </a:xfrm>
          </p:grpSpPr>
          <p:sp>
            <p:nvSpPr>
              <p:cNvPr id="87" name="Freeform 10">
                <a:extLst>
                  <a:ext uri="{FF2B5EF4-FFF2-40B4-BE49-F238E27FC236}">
                    <a16:creationId xmlns:a16="http://schemas.microsoft.com/office/drawing/2014/main" id="{4738C826-B91B-4C18-BE85-F12C41C23D8C}"/>
                  </a:ext>
                </a:extLst>
              </p:cNvPr>
              <p:cNvSpPr>
                <a:spLocks noEditPoints="1"/>
              </p:cNvSpPr>
              <p:nvPr/>
            </p:nvSpPr>
            <p:spPr bwMode="auto">
              <a:xfrm>
                <a:off x="5452109" y="3198114"/>
                <a:ext cx="1288923" cy="806577"/>
              </a:xfrm>
              <a:custGeom>
                <a:avLst/>
                <a:gdLst>
                  <a:gd name="T0" fmla="*/ 26 w 1806"/>
                  <a:gd name="T1" fmla="*/ 1129 h 1129"/>
                  <a:gd name="T2" fmla="*/ 5 w 1806"/>
                  <a:gd name="T3" fmla="*/ 1099 h 1129"/>
                  <a:gd name="T4" fmla="*/ 223 w 1806"/>
                  <a:gd name="T5" fmla="*/ 782 h 1129"/>
                  <a:gd name="T6" fmla="*/ 611 w 1806"/>
                  <a:gd name="T7" fmla="*/ 716 h 1129"/>
                  <a:gd name="T8" fmla="*/ 611 w 1806"/>
                  <a:gd name="T9" fmla="*/ 716 h 1129"/>
                  <a:gd name="T10" fmla="*/ 908 w 1806"/>
                  <a:gd name="T11" fmla="*/ 856 h 1129"/>
                  <a:gd name="T12" fmla="*/ 898 w 1806"/>
                  <a:gd name="T13" fmla="*/ 856 h 1129"/>
                  <a:gd name="T14" fmla="*/ 1195 w 1806"/>
                  <a:gd name="T15" fmla="*/ 716 h 1129"/>
                  <a:gd name="T16" fmla="*/ 1195 w 1806"/>
                  <a:gd name="T17" fmla="*/ 716 h 1129"/>
                  <a:gd name="T18" fmla="*/ 1583 w 1806"/>
                  <a:gd name="T19" fmla="*/ 782 h 1129"/>
                  <a:gd name="T20" fmla="*/ 1801 w 1806"/>
                  <a:gd name="T21" fmla="*/ 1099 h 1129"/>
                  <a:gd name="T22" fmla="*/ 1780 w 1806"/>
                  <a:gd name="T23" fmla="*/ 1129 h 1129"/>
                  <a:gd name="T24" fmla="*/ 26 w 1806"/>
                  <a:gd name="T25" fmla="*/ 1129 h 1129"/>
                  <a:gd name="T26" fmla="*/ 1329 w 1806"/>
                  <a:gd name="T27" fmla="*/ 192 h 1129"/>
                  <a:gd name="T28" fmla="*/ 1283 w 1806"/>
                  <a:gd name="T29" fmla="*/ 245 h 1129"/>
                  <a:gd name="T30" fmla="*/ 1273 w 1806"/>
                  <a:gd name="T31" fmla="*/ 257 h 1129"/>
                  <a:gd name="T32" fmla="*/ 1129 w 1806"/>
                  <a:gd name="T33" fmla="*/ 559 h 1129"/>
                  <a:gd name="T34" fmla="*/ 903 w 1806"/>
                  <a:gd name="T35" fmla="*/ 672 h 1129"/>
                  <a:gd name="T36" fmla="*/ 677 w 1806"/>
                  <a:gd name="T37" fmla="*/ 559 h 1129"/>
                  <a:gd name="T38" fmla="*/ 533 w 1806"/>
                  <a:gd name="T39" fmla="*/ 257 h 1129"/>
                  <a:gd name="T40" fmla="*/ 523 w 1806"/>
                  <a:gd name="T41" fmla="*/ 245 h 1129"/>
                  <a:gd name="T42" fmla="*/ 477 w 1806"/>
                  <a:gd name="T43" fmla="*/ 192 h 1129"/>
                  <a:gd name="T44" fmla="*/ 426 w 1806"/>
                  <a:gd name="T45" fmla="*/ 168 h 1129"/>
                  <a:gd name="T46" fmla="*/ 426 w 1806"/>
                  <a:gd name="T47" fmla="*/ 173 h 1129"/>
                  <a:gd name="T48" fmla="*/ 495 w 1806"/>
                  <a:gd name="T49" fmla="*/ 280 h 1129"/>
                  <a:gd name="T50" fmla="*/ 639 w 1806"/>
                  <a:gd name="T51" fmla="*/ 582 h 1129"/>
                  <a:gd name="T52" fmla="*/ 639 w 1806"/>
                  <a:gd name="T53" fmla="*/ 680 h 1129"/>
                  <a:gd name="T54" fmla="*/ 646 w 1806"/>
                  <a:gd name="T55" fmla="*/ 690 h 1129"/>
                  <a:gd name="T56" fmla="*/ 683 w 1806"/>
                  <a:gd name="T57" fmla="*/ 728 h 1129"/>
                  <a:gd name="T58" fmla="*/ 683 w 1806"/>
                  <a:gd name="T59" fmla="*/ 619 h 1129"/>
                  <a:gd name="T60" fmla="*/ 903 w 1806"/>
                  <a:gd name="T61" fmla="*/ 716 h 1129"/>
                  <a:gd name="T62" fmla="*/ 1123 w 1806"/>
                  <a:gd name="T63" fmla="*/ 619 h 1129"/>
                  <a:gd name="T64" fmla="*/ 1123 w 1806"/>
                  <a:gd name="T65" fmla="*/ 728 h 1129"/>
                  <a:gd name="T66" fmla="*/ 1160 w 1806"/>
                  <a:gd name="T67" fmla="*/ 690 h 1129"/>
                  <a:gd name="T68" fmla="*/ 1167 w 1806"/>
                  <a:gd name="T69" fmla="*/ 680 h 1129"/>
                  <a:gd name="T70" fmla="*/ 1167 w 1806"/>
                  <a:gd name="T71" fmla="*/ 582 h 1129"/>
                  <a:gd name="T72" fmla="*/ 1311 w 1806"/>
                  <a:gd name="T73" fmla="*/ 280 h 1129"/>
                  <a:gd name="T74" fmla="*/ 1380 w 1806"/>
                  <a:gd name="T75" fmla="*/ 171 h 1129"/>
                  <a:gd name="T76" fmla="*/ 1380 w 1806"/>
                  <a:gd name="T77" fmla="*/ 168 h 1129"/>
                  <a:gd name="T78" fmla="*/ 1329 w 1806"/>
                  <a:gd name="T79" fmla="*/ 192 h 1129"/>
                  <a:gd name="T80" fmla="*/ 529 w 1806"/>
                  <a:gd name="T81" fmla="*/ 52 h 1129"/>
                  <a:gd name="T82" fmla="*/ 471 w 1806"/>
                  <a:gd name="T83" fmla="*/ 23 h 1129"/>
                  <a:gd name="T84" fmla="*/ 432 w 1806"/>
                  <a:gd name="T85" fmla="*/ 4 h 1129"/>
                  <a:gd name="T86" fmla="*/ 450 w 1806"/>
                  <a:gd name="T87" fmla="*/ 100 h 1129"/>
                  <a:gd name="T88" fmla="*/ 450 w 1806"/>
                  <a:gd name="T89" fmla="*/ 101 h 1129"/>
                  <a:gd name="T90" fmla="*/ 497 w 1806"/>
                  <a:gd name="T91" fmla="*/ 161 h 1129"/>
                  <a:gd name="T92" fmla="*/ 528 w 1806"/>
                  <a:gd name="T93" fmla="*/ 164 h 1129"/>
                  <a:gd name="T94" fmla="*/ 529 w 1806"/>
                  <a:gd name="T95" fmla="*/ 52 h 1129"/>
                  <a:gd name="T96" fmla="*/ 1298 w 1806"/>
                  <a:gd name="T97" fmla="*/ 38 h 1129"/>
                  <a:gd name="T98" fmla="*/ 1268 w 1806"/>
                  <a:gd name="T99" fmla="*/ 53 h 1129"/>
                  <a:gd name="T100" fmla="*/ 1270 w 1806"/>
                  <a:gd name="T101" fmla="*/ 170 h 1129"/>
                  <a:gd name="T102" fmla="*/ 1304 w 1806"/>
                  <a:gd name="T103" fmla="*/ 170 h 1129"/>
                  <a:gd name="T104" fmla="*/ 1358 w 1806"/>
                  <a:gd name="T105" fmla="*/ 94 h 1129"/>
                  <a:gd name="T106" fmla="*/ 1358 w 1806"/>
                  <a:gd name="T107" fmla="*/ 95 h 1129"/>
                  <a:gd name="T108" fmla="*/ 1374 w 1806"/>
                  <a:gd name="T109" fmla="*/ 0 h 1129"/>
                  <a:gd name="T110" fmla="*/ 1298 w 1806"/>
                  <a:gd name="T111" fmla="*/ 3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6" h="1129">
                    <a:moveTo>
                      <a:pt x="26" y="1129"/>
                    </a:moveTo>
                    <a:cubicBezTo>
                      <a:pt x="10" y="1129"/>
                      <a:pt x="0" y="1113"/>
                      <a:pt x="5" y="1099"/>
                    </a:cubicBezTo>
                    <a:cubicBezTo>
                      <a:pt x="33" y="1025"/>
                      <a:pt x="113" y="832"/>
                      <a:pt x="223" y="782"/>
                    </a:cubicBezTo>
                    <a:cubicBezTo>
                      <a:pt x="359" y="719"/>
                      <a:pt x="611" y="716"/>
                      <a:pt x="611" y="716"/>
                    </a:cubicBezTo>
                    <a:cubicBezTo>
                      <a:pt x="611" y="716"/>
                      <a:pt x="611" y="716"/>
                      <a:pt x="611" y="716"/>
                    </a:cubicBezTo>
                    <a:cubicBezTo>
                      <a:pt x="611" y="716"/>
                      <a:pt x="711" y="856"/>
                      <a:pt x="908" y="856"/>
                    </a:cubicBezTo>
                    <a:cubicBezTo>
                      <a:pt x="898" y="856"/>
                      <a:pt x="898" y="856"/>
                      <a:pt x="898" y="856"/>
                    </a:cubicBezTo>
                    <a:cubicBezTo>
                      <a:pt x="1095" y="856"/>
                      <a:pt x="1195" y="716"/>
                      <a:pt x="1195" y="716"/>
                    </a:cubicBezTo>
                    <a:cubicBezTo>
                      <a:pt x="1195" y="716"/>
                      <a:pt x="1195" y="716"/>
                      <a:pt x="1195" y="716"/>
                    </a:cubicBezTo>
                    <a:cubicBezTo>
                      <a:pt x="1195" y="716"/>
                      <a:pt x="1447" y="719"/>
                      <a:pt x="1583" y="782"/>
                    </a:cubicBezTo>
                    <a:cubicBezTo>
                      <a:pt x="1693" y="832"/>
                      <a:pt x="1773" y="1025"/>
                      <a:pt x="1801" y="1099"/>
                    </a:cubicBezTo>
                    <a:cubicBezTo>
                      <a:pt x="1806" y="1113"/>
                      <a:pt x="1796" y="1129"/>
                      <a:pt x="1780" y="1129"/>
                    </a:cubicBezTo>
                    <a:lnTo>
                      <a:pt x="26" y="1129"/>
                    </a:lnTo>
                    <a:close/>
                    <a:moveTo>
                      <a:pt x="1329" y="192"/>
                    </a:moveTo>
                    <a:cubicBezTo>
                      <a:pt x="1322" y="211"/>
                      <a:pt x="1308" y="233"/>
                      <a:pt x="1283" y="245"/>
                    </a:cubicBezTo>
                    <a:cubicBezTo>
                      <a:pt x="1278" y="248"/>
                      <a:pt x="1274" y="252"/>
                      <a:pt x="1273" y="257"/>
                    </a:cubicBezTo>
                    <a:cubicBezTo>
                      <a:pt x="1232" y="360"/>
                      <a:pt x="1157" y="533"/>
                      <a:pt x="1129" y="559"/>
                    </a:cubicBezTo>
                    <a:cubicBezTo>
                      <a:pt x="1084" y="598"/>
                      <a:pt x="968" y="672"/>
                      <a:pt x="903" y="672"/>
                    </a:cubicBezTo>
                    <a:cubicBezTo>
                      <a:pt x="838" y="672"/>
                      <a:pt x="722" y="598"/>
                      <a:pt x="677" y="559"/>
                    </a:cubicBezTo>
                    <a:cubicBezTo>
                      <a:pt x="649" y="533"/>
                      <a:pt x="574" y="360"/>
                      <a:pt x="533" y="257"/>
                    </a:cubicBezTo>
                    <a:cubicBezTo>
                      <a:pt x="532" y="252"/>
                      <a:pt x="528" y="248"/>
                      <a:pt x="523" y="245"/>
                    </a:cubicBezTo>
                    <a:cubicBezTo>
                      <a:pt x="498" y="233"/>
                      <a:pt x="484" y="211"/>
                      <a:pt x="477" y="192"/>
                    </a:cubicBezTo>
                    <a:cubicBezTo>
                      <a:pt x="426" y="168"/>
                      <a:pt x="426" y="168"/>
                      <a:pt x="426" y="168"/>
                    </a:cubicBezTo>
                    <a:cubicBezTo>
                      <a:pt x="426" y="170"/>
                      <a:pt x="426" y="172"/>
                      <a:pt x="426" y="173"/>
                    </a:cubicBezTo>
                    <a:cubicBezTo>
                      <a:pt x="431" y="201"/>
                      <a:pt x="446" y="251"/>
                      <a:pt x="495" y="280"/>
                    </a:cubicBezTo>
                    <a:cubicBezTo>
                      <a:pt x="517" y="336"/>
                      <a:pt x="594" y="527"/>
                      <a:pt x="639" y="582"/>
                    </a:cubicBezTo>
                    <a:cubicBezTo>
                      <a:pt x="639" y="680"/>
                      <a:pt x="639" y="680"/>
                      <a:pt x="639" y="680"/>
                    </a:cubicBezTo>
                    <a:cubicBezTo>
                      <a:pt x="646" y="690"/>
                      <a:pt x="646" y="690"/>
                      <a:pt x="646" y="690"/>
                    </a:cubicBezTo>
                    <a:cubicBezTo>
                      <a:pt x="648" y="692"/>
                      <a:pt x="660" y="708"/>
                      <a:pt x="683" y="728"/>
                    </a:cubicBezTo>
                    <a:cubicBezTo>
                      <a:pt x="683" y="619"/>
                      <a:pt x="683" y="619"/>
                      <a:pt x="683" y="619"/>
                    </a:cubicBezTo>
                    <a:cubicBezTo>
                      <a:pt x="742" y="662"/>
                      <a:pt x="838" y="716"/>
                      <a:pt x="903" y="716"/>
                    </a:cubicBezTo>
                    <a:cubicBezTo>
                      <a:pt x="968" y="716"/>
                      <a:pt x="1064" y="662"/>
                      <a:pt x="1123" y="619"/>
                    </a:cubicBezTo>
                    <a:cubicBezTo>
                      <a:pt x="1123" y="728"/>
                      <a:pt x="1123" y="728"/>
                      <a:pt x="1123" y="728"/>
                    </a:cubicBezTo>
                    <a:cubicBezTo>
                      <a:pt x="1146" y="708"/>
                      <a:pt x="1158" y="692"/>
                      <a:pt x="1160" y="690"/>
                    </a:cubicBezTo>
                    <a:cubicBezTo>
                      <a:pt x="1167" y="680"/>
                      <a:pt x="1167" y="680"/>
                      <a:pt x="1167" y="680"/>
                    </a:cubicBezTo>
                    <a:cubicBezTo>
                      <a:pt x="1167" y="582"/>
                      <a:pt x="1167" y="582"/>
                      <a:pt x="1167" y="582"/>
                    </a:cubicBezTo>
                    <a:cubicBezTo>
                      <a:pt x="1212" y="526"/>
                      <a:pt x="1289" y="336"/>
                      <a:pt x="1311" y="280"/>
                    </a:cubicBezTo>
                    <a:cubicBezTo>
                      <a:pt x="1363" y="250"/>
                      <a:pt x="1377" y="194"/>
                      <a:pt x="1380" y="171"/>
                    </a:cubicBezTo>
                    <a:cubicBezTo>
                      <a:pt x="1380" y="170"/>
                      <a:pt x="1380" y="169"/>
                      <a:pt x="1380" y="168"/>
                    </a:cubicBezTo>
                    <a:lnTo>
                      <a:pt x="1329" y="192"/>
                    </a:lnTo>
                    <a:close/>
                    <a:moveTo>
                      <a:pt x="529" y="52"/>
                    </a:moveTo>
                    <a:cubicBezTo>
                      <a:pt x="514" y="45"/>
                      <a:pt x="495" y="35"/>
                      <a:pt x="471" y="23"/>
                    </a:cubicBezTo>
                    <a:cubicBezTo>
                      <a:pt x="458" y="16"/>
                      <a:pt x="444" y="10"/>
                      <a:pt x="432" y="4"/>
                    </a:cubicBezTo>
                    <a:cubicBezTo>
                      <a:pt x="434" y="37"/>
                      <a:pt x="438" y="69"/>
                      <a:pt x="450" y="100"/>
                    </a:cubicBezTo>
                    <a:cubicBezTo>
                      <a:pt x="450" y="100"/>
                      <a:pt x="450" y="101"/>
                      <a:pt x="450" y="101"/>
                    </a:cubicBezTo>
                    <a:cubicBezTo>
                      <a:pt x="497" y="143"/>
                      <a:pt x="497" y="161"/>
                      <a:pt x="497" y="161"/>
                    </a:cubicBezTo>
                    <a:cubicBezTo>
                      <a:pt x="528" y="164"/>
                      <a:pt x="528" y="164"/>
                      <a:pt x="528" y="164"/>
                    </a:cubicBezTo>
                    <a:cubicBezTo>
                      <a:pt x="528" y="164"/>
                      <a:pt x="524" y="113"/>
                      <a:pt x="529" y="52"/>
                    </a:cubicBezTo>
                    <a:close/>
                    <a:moveTo>
                      <a:pt x="1298" y="38"/>
                    </a:moveTo>
                    <a:cubicBezTo>
                      <a:pt x="1286" y="44"/>
                      <a:pt x="1276" y="49"/>
                      <a:pt x="1268" y="53"/>
                    </a:cubicBezTo>
                    <a:cubicBezTo>
                      <a:pt x="1270" y="162"/>
                      <a:pt x="1270" y="170"/>
                      <a:pt x="1270" y="170"/>
                    </a:cubicBezTo>
                    <a:cubicBezTo>
                      <a:pt x="1304" y="170"/>
                      <a:pt x="1304" y="170"/>
                      <a:pt x="1304" y="170"/>
                    </a:cubicBezTo>
                    <a:cubicBezTo>
                      <a:pt x="1349" y="120"/>
                      <a:pt x="1356" y="95"/>
                      <a:pt x="1358" y="94"/>
                    </a:cubicBezTo>
                    <a:cubicBezTo>
                      <a:pt x="1358" y="95"/>
                      <a:pt x="1358" y="95"/>
                      <a:pt x="1358" y="95"/>
                    </a:cubicBezTo>
                    <a:cubicBezTo>
                      <a:pt x="1369" y="65"/>
                      <a:pt x="1373" y="33"/>
                      <a:pt x="1374" y="0"/>
                    </a:cubicBezTo>
                    <a:cubicBezTo>
                      <a:pt x="1355" y="10"/>
                      <a:pt x="1324" y="25"/>
                      <a:pt x="1298" y="3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sp>
            <p:nvSpPr>
              <p:cNvPr id="90" name="Freeform 11">
                <a:extLst>
                  <a:ext uri="{FF2B5EF4-FFF2-40B4-BE49-F238E27FC236}">
                    <a16:creationId xmlns:a16="http://schemas.microsoft.com/office/drawing/2014/main" id="{1ACA6EC0-B45F-4635-B75B-FEE0337A862C}"/>
                  </a:ext>
                </a:extLst>
              </p:cNvPr>
              <p:cNvSpPr>
                <a:spLocks/>
              </p:cNvSpPr>
              <p:nvPr/>
            </p:nvSpPr>
            <p:spPr bwMode="auto">
              <a:xfrm>
                <a:off x="5675756" y="2739771"/>
                <a:ext cx="842010" cy="526923"/>
              </a:xfrm>
              <a:custGeom>
                <a:avLst/>
                <a:gdLst>
                  <a:gd name="T0" fmla="*/ 1056 w 1180"/>
                  <a:gd name="T1" fmla="*/ 596 h 738"/>
                  <a:gd name="T2" fmla="*/ 1177 w 1180"/>
                  <a:gd name="T3" fmla="*/ 550 h 738"/>
                  <a:gd name="T4" fmla="*/ 1180 w 1180"/>
                  <a:gd name="T5" fmla="*/ 547 h 738"/>
                  <a:gd name="T6" fmla="*/ 1162 w 1180"/>
                  <a:gd name="T7" fmla="*/ 465 h 738"/>
                  <a:gd name="T8" fmla="*/ 1161 w 1180"/>
                  <a:gd name="T9" fmla="*/ 463 h 738"/>
                  <a:gd name="T10" fmla="*/ 1149 w 1180"/>
                  <a:gd name="T11" fmla="*/ 458 h 738"/>
                  <a:gd name="T12" fmla="*/ 1054 w 1180"/>
                  <a:gd name="T13" fmla="*/ 380 h 738"/>
                  <a:gd name="T14" fmla="*/ 1052 w 1180"/>
                  <a:gd name="T15" fmla="*/ 375 h 738"/>
                  <a:gd name="T16" fmla="*/ 791 w 1180"/>
                  <a:gd name="T17" fmla="*/ 53 h 738"/>
                  <a:gd name="T18" fmla="*/ 779 w 1180"/>
                  <a:gd name="T19" fmla="*/ 62 h 738"/>
                  <a:gd name="T20" fmla="*/ 781 w 1180"/>
                  <a:gd name="T21" fmla="*/ 501 h 738"/>
                  <a:gd name="T22" fmla="*/ 737 w 1180"/>
                  <a:gd name="T23" fmla="*/ 558 h 738"/>
                  <a:gd name="T24" fmla="*/ 737 w 1180"/>
                  <a:gd name="T25" fmla="*/ 558 h 738"/>
                  <a:gd name="T26" fmla="*/ 695 w 1180"/>
                  <a:gd name="T27" fmla="*/ 515 h 738"/>
                  <a:gd name="T28" fmla="*/ 695 w 1180"/>
                  <a:gd name="T29" fmla="*/ 501 h 738"/>
                  <a:gd name="T30" fmla="*/ 694 w 1180"/>
                  <a:gd name="T31" fmla="*/ 4 h 738"/>
                  <a:gd name="T32" fmla="*/ 694 w 1180"/>
                  <a:gd name="T33" fmla="*/ 0 h 738"/>
                  <a:gd name="T34" fmla="*/ 486 w 1180"/>
                  <a:gd name="T35" fmla="*/ 0 h 738"/>
                  <a:gd name="T36" fmla="*/ 486 w 1180"/>
                  <a:gd name="T37" fmla="*/ 4 h 738"/>
                  <a:gd name="T38" fmla="*/ 486 w 1180"/>
                  <a:gd name="T39" fmla="*/ 501 h 738"/>
                  <a:gd name="T40" fmla="*/ 486 w 1180"/>
                  <a:gd name="T41" fmla="*/ 501 h 738"/>
                  <a:gd name="T42" fmla="*/ 482 w 1180"/>
                  <a:gd name="T43" fmla="*/ 528 h 738"/>
                  <a:gd name="T44" fmla="*/ 443 w 1180"/>
                  <a:gd name="T45" fmla="*/ 558 h 738"/>
                  <a:gd name="T46" fmla="*/ 443 w 1180"/>
                  <a:gd name="T47" fmla="*/ 558 h 738"/>
                  <a:gd name="T48" fmla="*/ 401 w 1180"/>
                  <a:gd name="T49" fmla="*/ 515 h 738"/>
                  <a:gd name="T50" fmla="*/ 401 w 1180"/>
                  <a:gd name="T51" fmla="*/ 500 h 738"/>
                  <a:gd name="T52" fmla="*/ 402 w 1180"/>
                  <a:gd name="T53" fmla="*/ 62 h 738"/>
                  <a:gd name="T54" fmla="*/ 389 w 1180"/>
                  <a:gd name="T55" fmla="*/ 53 h 738"/>
                  <a:gd name="T56" fmla="*/ 128 w 1180"/>
                  <a:gd name="T57" fmla="*/ 375 h 738"/>
                  <a:gd name="T58" fmla="*/ 128 w 1180"/>
                  <a:gd name="T59" fmla="*/ 380 h 738"/>
                  <a:gd name="T60" fmla="*/ 33 w 1180"/>
                  <a:gd name="T61" fmla="*/ 458 h 738"/>
                  <a:gd name="T62" fmla="*/ 21 w 1180"/>
                  <a:gd name="T63" fmla="*/ 463 h 738"/>
                  <a:gd name="T64" fmla="*/ 18 w 1180"/>
                  <a:gd name="T65" fmla="*/ 465 h 738"/>
                  <a:gd name="T66" fmla="*/ 0 w 1180"/>
                  <a:gd name="T67" fmla="*/ 548 h 738"/>
                  <a:gd name="T68" fmla="*/ 3 w 1180"/>
                  <a:gd name="T69" fmla="*/ 552 h 738"/>
                  <a:gd name="T70" fmla="*/ 110 w 1180"/>
                  <a:gd name="T71" fmla="*/ 592 h 738"/>
                  <a:gd name="T72" fmla="*/ 267 w 1180"/>
                  <a:gd name="T73" fmla="*/ 669 h 738"/>
                  <a:gd name="T74" fmla="*/ 591 w 1180"/>
                  <a:gd name="T75" fmla="*/ 738 h 738"/>
                  <a:gd name="T76" fmla="*/ 915 w 1180"/>
                  <a:gd name="T77" fmla="*/ 666 h 738"/>
                  <a:gd name="T78" fmla="*/ 1056 w 1180"/>
                  <a:gd name="T79" fmla="*/ 59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0" h="738">
                    <a:moveTo>
                      <a:pt x="1056" y="596"/>
                    </a:moveTo>
                    <a:cubicBezTo>
                      <a:pt x="1093" y="578"/>
                      <a:pt x="1133" y="562"/>
                      <a:pt x="1177" y="550"/>
                    </a:cubicBezTo>
                    <a:cubicBezTo>
                      <a:pt x="1179" y="550"/>
                      <a:pt x="1180" y="548"/>
                      <a:pt x="1180" y="547"/>
                    </a:cubicBezTo>
                    <a:cubicBezTo>
                      <a:pt x="1179" y="519"/>
                      <a:pt x="1163" y="486"/>
                      <a:pt x="1162" y="465"/>
                    </a:cubicBezTo>
                    <a:cubicBezTo>
                      <a:pt x="1162" y="464"/>
                      <a:pt x="1162" y="463"/>
                      <a:pt x="1161" y="463"/>
                    </a:cubicBezTo>
                    <a:cubicBezTo>
                      <a:pt x="1157" y="461"/>
                      <a:pt x="1152" y="459"/>
                      <a:pt x="1149" y="458"/>
                    </a:cubicBezTo>
                    <a:cubicBezTo>
                      <a:pt x="1118" y="447"/>
                      <a:pt x="1073" y="456"/>
                      <a:pt x="1054" y="380"/>
                    </a:cubicBezTo>
                    <a:cubicBezTo>
                      <a:pt x="1052" y="375"/>
                      <a:pt x="1052" y="375"/>
                      <a:pt x="1052" y="375"/>
                    </a:cubicBezTo>
                    <a:cubicBezTo>
                      <a:pt x="1033" y="300"/>
                      <a:pt x="985" y="120"/>
                      <a:pt x="791" y="53"/>
                    </a:cubicBezTo>
                    <a:cubicBezTo>
                      <a:pt x="785" y="50"/>
                      <a:pt x="779" y="55"/>
                      <a:pt x="779" y="62"/>
                    </a:cubicBezTo>
                    <a:cubicBezTo>
                      <a:pt x="781" y="501"/>
                      <a:pt x="781" y="501"/>
                      <a:pt x="781" y="501"/>
                    </a:cubicBezTo>
                    <a:cubicBezTo>
                      <a:pt x="781" y="533"/>
                      <a:pt x="769" y="558"/>
                      <a:pt x="737" y="558"/>
                    </a:cubicBezTo>
                    <a:cubicBezTo>
                      <a:pt x="737" y="558"/>
                      <a:pt x="737" y="558"/>
                      <a:pt x="737" y="558"/>
                    </a:cubicBezTo>
                    <a:cubicBezTo>
                      <a:pt x="714" y="558"/>
                      <a:pt x="695" y="539"/>
                      <a:pt x="695" y="515"/>
                    </a:cubicBezTo>
                    <a:cubicBezTo>
                      <a:pt x="695" y="501"/>
                      <a:pt x="695" y="501"/>
                      <a:pt x="695" y="501"/>
                    </a:cubicBezTo>
                    <a:cubicBezTo>
                      <a:pt x="694" y="4"/>
                      <a:pt x="694" y="4"/>
                      <a:pt x="694" y="4"/>
                    </a:cubicBezTo>
                    <a:cubicBezTo>
                      <a:pt x="694" y="0"/>
                      <a:pt x="694" y="0"/>
                      <a:pt x="694" y="0"/>
                    </a:cubicBezTo>
                    <a:cubicBezTo>
                      <a:pt x="486" y="0"/>
                      <a:pt x="486" y="0"/>
                      <a:pt x="486" y="0"/>
                    </a:cubicBezTo>
                    <a:cubicBezTo>
                      <a:pt x="486" y="4"/>
                      <a:pt x="486" y="4"/>
                      <a:pt x="486" y="4"/>
                    </a:cubicBezTo>
                    <a:cubicBezTo>
                      <a:pt x="486" y="501"/>
                      <a:pt x="486" y="501"/>
                      <a:pt x="486" y="501"/>
                    </a:cubicBezTo>
                    <a:cubicBezTo>
                      <a:pt x="486" y="501"/>
                      <a:pt x="486" y="501"/>
                      <a:pt x="486" y="501"/>
                    </a:cubicBezTo>
                    <a:cubicBezTo>
                      <a:pt x="486" y="511"/>
                      <a:pt x="485" y="519"/>
                      <a:pt x="482" y="528"/>
                    </a:cubicBezTo>
                    <a:cubicBezTo>
                      <a:pt x="476" y="546"/>
                      <a:pt x="464" y="558"/>
                      <a:pt x="443" y="558"/>
                    </a:cubicBezTo>
                    <a:cubicBezTo>
                      <a:pt x="443" y="558"/>
                      <a:pt x="443" y="558"/>
                      <a:pt x="443" y="558"/>
                    </a:cubicBezTo>
                    <a:cubicBezTo>
                      <a:pt x="420" y="558"/>
                      <a:pt x="401" y="539"/>
                      <a:pt x="401" y="515"/>
                    </a:cubicBezTo>
                    <a:cubicBezTo>
                      <a:pt x="401" y="500"/>
                      <a:pt x="401" y="500"/>
                      <a:pt x="401" y="500"/>
                    </a:cubicBezTo>
                    <a:cubicBezTo>
                      <a:pt x="402" y="62"/>
                      <a:pt x="402" y="62"/>
                      <a:pt x="402" y="62"/>
                    </a:cubicBezTo>
                    <a:cubicBezTo>
                      <a:pt x="402" y="55"/>
                      <a:pt x="395" y="50"/>
                      <a:pt x="389" y="53"/>
                    </a:cubicBezTo>
                    <a:cubicBezTo>
                      <a:pt x="195" y="120"/>
                      <a:pt x="148" y="300"/>
                      <a:pt x="128" y="375"/>
                    </a:cubicBezTo>
                    <a:cubicBezTo>
                      <a:pt x="128" y="380"/>
                      <a:pt x="128" y="380"/>
                      <a:pt x="128" y="380"/>
                    </a:cubicBezTo>
                    <a:cubicBezTo>
                      <a:pt x="107" y="456"/>
                      <a:pt x="63" y="447"/>
                      <a:pt x="33" y="458"/>
                    </a:cubicBezTo>
                    <a:cubicBezTo>
                      <a:pt x="29" y="459"/>
                      <a:pt x="24" y="461"/>
                      <a:pt x="21" y="463"/>
                    </a:cubicBezTo>
                    <a:cubicBezTo>
                      <a:pt x="19" y="463"/>
                      <a:pt x="18" y="464"/>
                      <a:pt x="18" y="465"/>
                    </a:cubicBezTo>
                    <a:cubicBezTo>
                      <a:pt x="17" y="487"/>
                      <a:pt x="1" y="520"/>
                      <a:pt x="0" y="548"/>
                    </a:cubicBezTo>
                    <a:cubicBezTo>
                      <a:pt x="0" y="550"/>
                      <a:pt x="1" y="552"/>
                      <a:pt x="3" y="552"/>
                    </a:cubicBezTo>
                    <a:cubicBezTo>
                      <a:pt x="41" y="563"/>
                      <a:pt x="76" y="578"/>
                      <a:pt x="110" y="592"/>
                    </a:cubicBezTo>
                    <a:cubicBezTo>
                      <a:pt x="136" y="605"/>
                      <a:pt x="249" y="662"/>
                      <a:pt x="267" y="669"/>
                    </a:cubicBezTo>
                    <a:cubicBezTo>
                      <a:pt x="351" y="708"/>
                      <a:pt x="445" y="738"/>
                      <a:pt x="591" y="738"/>
                    </a:cubicBezTo>
                    <a:cubicBezTo>
                      <a:pt x="735" y="738"/>
                      <a:pt x="831" y="706"/>
                      <a:pt x="915" y="666"/>
                    </a:cubicBezTo>
                    <a:cubicBezTo>
                      <a:pt x="926" y="661"/>
                      <a:pt x="1032" y="607"/>
                      <a:pt x="1056" y="596"/>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grpSp>
      </p:grpSp>
      <p:grpSp>
        <p:nvGrpSpPr>
          <p:cNvPr id="91" name="Group 90">
            <a:extLst>
              <a:ext uri="{FF2B5EF4-FFF2-40B4-BE49-F238E27FC236}">
                <a16:creationId xmlns:a16="http://schemas.microsoft.com/office/drawing/2014/main" id="{FE94C3C6-6641-41FA-A955-1F72DF70195E}"/>
              </a:ext>
              <a:ext uri="{C183D7F6-B498-43B3-948B-1728B52AA6E4}">
                <adec:decorative xmlns:adec="http://schemas.microsoft.com/office/drawing/2017/decorative" val="1"/>
              </a:ext>
            </a:extLst>
          </p:cNvPr>
          <p:cNvGrpSpPr>
            <a:grpSpLocks noChangeAspect="1"/>
          </p:cNvGrpSpPr>
          <p:nvPr/>
        </p:nvGrpSpPr>
        <p:grpSpPr>
          <a:xfrm>
            <a:off x="6639681" y="1368461"/>
            <a:ext cx="978415" cy="979322"/>
            <a:chOff x="5273802" y="2606040"/>
            <a:chExt cx="1644396" cy="1645920"/>
          </a:xfrm>
        </p:grpSpPr>
        <p:sp>
          <p:nvSpPr>
            <p:cNvPr id="92" name="AutoShape 3">
              <a:extLst>
                <a:ext uri="{FF2B5EF4-FFF2-40B4-BE49-F238E27FC236}">
                  <a16:creationId xmlns:a16="http://schemas.microsoft.com/office/drawing/2014/main" id="{186AB3CC-B547-4C6D-8356-7F338FC463D9}"/>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grpSp>
          <p:nvGrpSpPr>
            <p:cNvPr id="93" name="Group 92">
              <a:extLst>
                <a:ext uri="{FF2B5EF4-FFF2-40B4-BE49-F238E27FC236}">
                  <a16:creationId xmlns:a16="http://schemas.microsoft.com/office/drawing/2014/main" id="{D5D02BFF-0E28-4FC6-8FCA-677FA42E097E}"/>
                </a:ext>
              </a:extLst>
            </p:cNvPr>
            <p:cNvGrpSpPr/>
            <p:nvPr/>
          </p:nvGrpSpPr>
          <p:grpSpPr>
            <a:xfrm>
              <a:off x="5450967" y="2803779"/>
              <a:ext cx="1288923" cy="1200912"/>
              <a:chOff x="5450967" y="2803779"/>
              <a:chExt cx="1288923" cy="1200912"/>
            </a:xfrm>
          </p:grpSpPr>
          <p:sp>
            <p:nvSpPr>
              <p:cNvPr id="94" name="Freeform 5">
                <a:extLst>
                  <a:ext uri="{FF2B5EF4-FFF2-40B4-BE49-F238E27FC236}">
                    <a16:creationId xmlns:a16="http://schemas.microsoft.com/office/drawing/2014/main" id="{8109E7C2-88BB-4DC1-AE86-99A6E47D15C4}"/>
                  </a:ext>
                </a:extLst>
              </p:cNvPr>
              <p:cNvSpPr>
                <a:spLocks/>
              </p:cNvSpPr>
              <p:nvPr/>
            </p:nvSpPr>
            <p:spPr bwMode="auto">
              <a:xfrm>
                <a:off x="5757672" y="2803779"/>
                <a:ext cx="675132" cy="515874"/>
              </a:xfrm>
              <a:custGeom>
                <a:avLst/>
                <a:gdLst>
                  <a:gd name="T0" fmla="*/ 945 w 946"/>
                  <a:gd name="T1" fmla="*/ 483 h 722"/>
                  <a:gd name="T2" fmla="*/ 473 w 946"/>
                  <a:gd name="T3" fmla="*/ 0 h 722"/>
                  <a:gd name="T4" fmla="*/ 1 w 946"/>
                  <a:gd name="T5" fmla="*/ 483 h 722"/>
                  <a:gd name="T6" fmla="*/ 20 w 946"/>
                  <a:gd name="T7" fmla="*/ 652 h 722"/>
                  <a:gd name="T8" fmla="*/ 20 w 946"/>
                  <a:gd name="T9" fmla="*/ 653 h 722"/>
                  <a:gd name="T10" fmla="*/ 67 w 946"/>
                  <a:gd name="T11" fmla="*/ 713 h 722"/>
                  <a:gd name="T12" fmla="*/ 98 w 946"/>
                  <a:gd name="T13" fmla="*/ 716 h 722"/>
                  <a:gd name="T14" fmla="*/ 214 w 946"/>
                  <a:gd name="T15" fmla="*/ 388 h 722"/>
                  <a:gd name="T16" fmla="*/ 835 w 946"/>
                  <a:gd name="T17" fmla="*/ 366 h 722"/>
                  <a:gd name="T18" fmla="*/ 840 w 946"/>
                  <a:gd name="T19" fmla="*/ 722 h 722"/>
                  <a:gd name="T20" fmla="*/ 874 w 946"/>
                  <a:gd name="T21" fmla="*/ 722 h 722"/>
                  <a:gd name="T22" fmla="*/ 928 w 946"/>
                  <a:gd name="T23" fmla="*/ 646 h 722"/>
                  <a:gd name="T24" fmla="*/ 928 w 946"/>
                  <a:gd name="T25" fmla="*/ 647 h 722"/>
                  <a:gd name="T26" fmla="*/ 945 w 946"/>
                  <a:gd name="T27" fmla="*/ 483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6" h="722">
                    <a:moveTo>
                      <a:pt x="945" y="483"/>
                    </a:moveTo>
                    <a:cubicBezTo>
                      <a:pt x="945" y="216"/>
                      <a:pt x="740" y="0"/>
                      <a:pt x="473" y="0"/>
                    </a:cubicBezTo>
                    <a:cubicBezTo>
                      <a:pt x="206" y="0"/>
                      <a:pt x="1" y="216"/>
                      <a:pt x="1" y="483"/>
                    </a:cubicBezTo>
                    <a:cubicBezTo>
                      <a:pt x="1" y="543"/>
                      <a:pt x="0" y="600"/>
                      <a:pt x="20" y="652"/>
                    </a:cubicBezTo>
                    <a:cubicBezTo>
                      <a:pt x="20" y="652"/>
                      <a:pt x="20" y="653"/>
                      <a:pt x="20" y="653"/>
                    </a:cubicBezTo>
                    <a:cubicBezTo>
                      <a:pt x="67" y="695"/>
                      <a:pt x="67" y="713"/>
                      <a:pt x="67" y="713"/>
                    </a:cubicBezTo>
                    <a:cubicBezTo>
                      <a:pt x="98" y="716"/>
                      <a:pt x="98" y="716"/>
                      <a:pt x="98" y="716"/>
                    </a:cubicBezTo>
                    <a:cubicBezTo>
                      <a:pt x="98" y="716"/>
                      <a:pt x="73" y="431"/>
                      <a:pt x="214" y="388"/>
                    </a:cubicBezTo>
                    <a:cubicBezTo>
                      <a:pt x="214" y="388"/>
                      <a:pt x="782" y="637"/>
                      <a:pt x="835" y="366"/>
                    </a:cubicBezTo>
                    <a:cubicBezTo>
                      <a:pt x="840" y="704"/>
                      <a:pt x="840" y="722"/>
                      <a:pt x="840" y="722"/>
                    </a:cubicBezTo>
                    <a:cubicBezTo>
                      <a:pt x="874" y="722"/>
                      <a:pt x="874" y="722"/>
                      <a:pt x="874" y="722"/>
                    </a:cubicBezTo>
                    <a:cubicBezTo>
                      <a:pt x="919" y="672"/>
                      <a:pt x="926" y="647"/>
                      <a:pt x="928" y="646"/>
                    </a:cubicBezTo>
                    <a:cubicBezTo>
                      <a:pt x="928" y="647"/>
                      <a:pt x="928" y="647"/>
                      <a:pt x="928" y="647"/>
                    </a:cubicBezTo>
                    <a:cubicBezTo>
                      <a:pt x="946" y="596"/>
                      <a:pt x="945" y="541"/>
                      <a:pt x="945" y="483"/>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sp>
            <p:nvSpPr>
              <p:cNvPr id="95" name="Freeform 6">
                <a:extLst>
                  <a:ext uri="{FF2B5EF4-FFF2-40B4-BE49-F238E27FC236}">
                    <a16:creationId xmlns:a16="http://schemas.microsoft.com/office/drawing/2014/main" id="{089CD5C6-1B6B-4C6C-9CDC-3F76F737789E}"/>
                  </a:ext>
                </a:extLst>
              </p:cNvPr>
              <p:cNvSpPr>
                <a:spLocks noEditPoints="1"/>
              </p:cNvSpPr>
              <p:nvPr/>
            </p:nvSpPr>
            <p:spPr bwMode="auto">
              <a:xfrm>
                <a:off x="5450967" y="3318129"/>
                <a:ext cx="1288923" cy="686562"/>
              </a:xfrm>
              <a:custGeom>
                <a:avLst/>
                <a:gdLst>
                  <a:gd name="T0" fmla="*/ 26 w 1806"/>
                  <a:gd name="T1" fmla="*/ 961 h 961"/>
                  <a:gd name="T2" fmla="*/ 5 w 1806"/>
                  <a:gd name="T3" fmla="*/ 931 h 961"/>
                  <a:gd name="T4" fmla="*/ 223 w 1806"/>
                  <a:gd name="T5" fmla="*/ 614 h 961"/>
                  <a:gd name="T6" fmla="*/ 611 w 1806"/>
                  <a:gd name="T7" fmla="*/ 548 h 961"/>
                  <a:gd name="T8" fmla="*/ 611 w 1806"/>
                  <a:gd name="T9" fmla="*/ 548 h 961"/>
                  <a:gd name="T10" fmla="*/ 908 w 1806"/>
                  <a:gd name="T11" fmla="*/ 688 h 961"/>
                  <a:gd name="T12" fmla="*/ 898 w 1806"/>
                  <a:gd name="T13" fmla="*/ 688 h 961"/>
                  <a:gd name="T14" fmla="*/ 1195 w 1806"/>
                  <a:gd name="T15" fmla="*/ 548 h 961"/>
                  <a:gd name="T16" fmla="*/ 1195 w 1806"/>
                  <a:gd name="T17" fmla="*/ 548 h 961"/>
                  <a:gd name="T18" fmla="*/ 1583 w 1806"/>
                  <a:gd name="T19" fmla="*/ 614 h 961"/>
                  <a:gd name="T20" fmla="*/ 1801 w 1806"/>
                  <a:gd name="T21" fmla="*/ 931 h 961"/>
                  <a:gd name="T22" fmla="*/ 1780 w 1806"/>
                  <a:gd name="T23" fmla="*/ 961 h 961"/>
                  <a:gd name="T24" fmla="*/ 26 w 1806"/>
                  <a:gd name="T25" fmla="*/ 961 h 961"/>
                  <a:gd name="T26" fmla="*/ 1329 w 1806"/>
                  <a:gd name="T27" fmla="*/ 24 h 961"/>
                  <a:gd name="T28" fmla="*/ 1283 w 1806"/>
                  <a:gd name="T29" fmla="*/ 77 h 961"/>
                  <a:gd name="T30" fmla="*/ 1273 w 1806"/>
                  <a:gd name="T31" fmla="*/ 89 h 961"/>
                  <a:gd name="T32" fmla="*/ 1129 w 1806"/>
                  <a:gd name="T33" fmla="*/ 391 h 961"/>
                  <a:gd name="T34" fmla="*/ 903 w 1806"/>
                  <a:gd name="T35" fmla="*/ 504 h 961"/>
                  <a:gd name="T36" fmla="*/ 677 w 1806"/>
                  <a:gd name="T37" fmla="*/ 391 h 961"/>
                  <a:gd name="T38" fmla="*/ 533 w 1806"/>
                  <a:gd name="T39" fmla="*/ 89 h 961"/>
                  <a:gd name="T40" fmla="*/ 523 w 1806"/>
                  <a:gd name="T41" fmla="*/ 77 h 961"/>
                  <a:gd name="T42" fmla="*/ 477 w 1806"/>
                  <a:gd name="T43" fmla="*/ 24 h 961"/>
                  <a:gd name="T44" fmla="*/ 426 w 1806"/>
                  <a:gd name="T45" fmla="*/ 0 h 961"/>
                  <a:gd name="T46" fmla="*/ 426 w 1806"/>
                  <a:gd name="T47" fmla="*/ 5 h 961"/>
                  <a:gd name="T48" fmla="*/ 495 w 1806"/>
                  <a:gd name="T49" fmla="*/ 112 h 961"/>
                  <a:gd name="T50" fmla="*/ 639 w 1806"/>
                  <a:gd name="T51" fmla="*/ 414 h 961"/>
                  <a:gd name="T52" fmla="*/ 639 w 1806"/>
                  <a:gd name="T53" fmla="*/ 512 h 961"/>
                  <a:gd name="T54" fmla="*/ 646 w 1806"/>
                  <a:gd name="T55" fmla="*/ 522 h 961"/>
                  <a:gd name="T56" fmla="*/ 683 w 1806"/>
                  <a:gd name="T57" fmla="*/ 560 h 961"/>
                  <a:gd name="T58" fmla="*/ 683 w 1806"/>
                  <a:gd name="T59" fmla="*/ 451 h 961"/>
                  <a:gd name="T60" fmla="*/ 903 w 1806"/>
                  <a:gd name="T61" fmla="*/ 548 h 961"/>
                  <a:gd name="T62" fmla="*/ 1123 w 1806"/>
                  <a:gd name="T63" fmla="*/ 451 h 961"/>
                  <a:gd name="T64" fmla="*/ 1123 w 1806"/>
                  <a:gd name="T65" fmla="*/ 560 h 961"/>
                  <a:gd name="T66" fmla="*/ 1160 w 1806"/>
                  <a:gd name="T67" fmla="*/ 522 h 961"/>
                  <a:gd name="T68" fmla="*/ 1167 w 1806"/>
                  <a:gd name="T69" fmla="*/ 512 h 961"/>
                  <a:gd name="T70" fmla="*/ 1167 w 1806"/>
                  <a:gd name="T71" fmla="*/ 414 h 961"/>
                  <a:gd name="T72" fmla="*/ 1311 w 1806"/>
                  <a:gd name="T73" fmla="*/ 112 h 961"/>
                  <a:gd name="T74" fmla="*/ 1380 w 1806"/>
                  <a:gd name="T75" fmla="*/ 3 h 961"/>
                  <a:gd name="T76" fmla="*/ 1380 w 1806"/>
                  <a:gd name="T77" fmla="*/ 0 h 961"/>
                  <a:gd name="T78" fmla="*/ 1329 w 1806"/>
                  <a:gd name="T79" fmla="*/ 2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6" h="961">
                    <a:moveTo>
                      <a:pt x="26" y="961"/>
                    </a:moveTo>
                    <a:cubicBezTo>
                      <a:pt x="10" y="961"/>
                      <a:pt x="0" y="945"/>
                      <a:pt x="5" y="931"/>
                    </a:cubicBezTo>
                    <a:cubicBezTo>
                      <a:pt x="33" y="857"/>
                      <a:pt x="113" y="664"/>
                      <a:pt x="223" y="614"/>
                    </a:cubicBezTo>
                    <a:cubicBezTo>
                      <a:pt x="359" y="551"/>
                      <a:pt x="611" y="548"/>
                      <a:pt x="611" y="548"/>
                    </a:cubicBezTo>
                    <a:cubicBezTo>
                      <a:pt x="611" y="548"/>
                      <a:pt x="611" y="548"/>
                      <a:pt x="611" y="548"/>
                    </a:cubicBezTo>
                    <a:cubicBezTo>
                      <a:pt x="611" y="548"/>
                      <a:pt x="711" y="688"/>
                      <a:pt x="908" y="688"/>
                    </a:cubicBezTo>
                    <a:cubicBezTo>
                      <a:pt x="898" y="688"/>
                      <a:pt x="898" y="688"/>
                      <a:pt x="898" y="688"/>
                    </a:cubicBezTo>
                    <a:cubicBezTo>
                      <a:pt x="1095" y="688"/>
                      <a:pt x="1195" y="548"/>
                      <a:pt x="1195" y="548"/>
                    </a:cubicBezTo>
                    <a:cubicBezTo>
                      <a:pt x="1195" y="548"/>
                      <a:pt x="1195" y="548"/>
                      <a:pt x="1195" y="548"/>
                    </a:cubicBezTo>
                    <a:cubicBezTo>
                      <a:pt x="1195" y="548"/>
                      <a:pt x="1447" y="551"/>
                      <a:pt x="1583" y="614"/>
                    </a:cubicBezTo>
                    <a:cubicBezTo>
                      <a:pt x="1693" y="664"/>
                      <a:pt x="1773" y="857"/>
                      <a:pt x="1801" y="931"/>
                    </a:cubicBezTo>
                    <a:cubicBezTo>
                      <a:pt x="1806" y="945"/>
                      <a:pt x="1796" y="961"/>
                      <a:pt x="1780" y="961"/>
                    </a:cubicBezTo>
                    <a:lnTo>
                      <a:pt x="26" y="961"/>
                    </a:lnTo>
                    <a:close/>
                    <a:moveTo>
                      <a:pt x="1329" y="24"/>
                    </a:moveTo>
                    <a:cubicBezTo>
                      <a:pt x="1322" y="43"/>
                      <a:pt x="1308" y="65"/>
                      <a:pt x="1283" y="77"/>
                    </a:cubicBezTo>
                    <a:cubicBezTo>
                      <a:pt x="1278" y="80"/>
                      <a:pt x="1274" y="84"/>
                      <a:pt x="1273" y="89"/>
                    </a:cubicBezTo>
                    <a:cubicBezTo>
                      <a:pt x="1232" y="192"/>
                      <a:pt x="1157" y="365"/>
                      <a:pt x="1129" y="391"/>
                    </a:cubicBezTo>
                    <a:cubicBezTo>
                      <a:pt x="1084" y="430"/>
                      <a:pt x="968" y="504"/>
                      <a:pt x="903" y="504"/>
                    </a:cubicBezTo>
                    <a:cubicBezTo>
                      <a:pt x="838" y="504"/>
                      <a:pt x="722" y="430"/>
                      <a:pt x="677" y="391"/>
                    </a:cubicBezTo>
                    <a:cubicBezTo>
                      <a:pt x="649" y="365"/>
                      <a:pt x="574" y="192"/>
                      <a:pt x="533" y="89"/>
                    </a:cubicBezTo>
                    <a:cubicBezTo>
                      <a:pt x="532" y="84"/>
                      <a:pt x="528" y="80"/>
                      <a:pt x="523" y="77"/>
                    </a:cubicBezTo>
                    <a:cubicBezTo>
                      <a:pt x="498" y="65"/>
                      <a:pt x="484" y="43"/>
                      <a:pt x="477" y="24"/>
                    </a:cubicBezTo>
                    <a:cubicBezTo>
                      <a:pt x="426" y="0"/>
                      <a:pt x="426" y="0"/>
                      <a:pt x="426" y="0"/>
                    </a:cubicBezTo>
                    <a:cubicBezTo>
                      <a:pt x="426" y="2"/>
                      <a:pt x="426" y="4"/>
                      <a:pt x="426" y="5"/>
                    </a:cubicBezTo>
                    <a:cubicBezTo>
                      <a:pt x="431" y="33"/>
                      <a:pt x="446" y="83"/>
                      <a:pt x="495" y="112"/>
                    </a:cubicBezTo>
                    <a:cubicBezTo>
                      <a:pt x="517" y="168"/>
                      <a:pt x="594" y="359"/>
                      <a:pt x="639" y="414"/>
                    </a:cubicBezTo>
                    <a:cubicBezTo>
                      <a:pt x="639" y="512"/>
                      <a:pt x="639" y="512"/>
                      <a:pt x="639" y="512"/>
                    </a:cubicBezTo>
                    <a:cubicBezTo>
                      <a:pt x="646" y="522"/>
                      <a:pt x="646" y="522"/>
                      <a:pt x="646" y="522"/>
                    </a:cubicBezTo>
                    <a:cubicBezTo>
                      <a:pt x="648" y="524"/>
                      <a:pt x="660" y="540"/>
                      <a:pt x="683" y="560"/>
                    </a:cubicBezTo>
                    <a:cubicBezTo>
                      <a:pt x="683" y="451"/>
                      <a:pt x="683" y="451"/>
                      <a:pt x="683" y="451"/>
                    </a:cubicBezTo>
                    <a:cubicBezTo>
                      <a:pt x="742" y="494"/>
                      <a:pt x="838" y="548"/>
                      <a:pt x="903" y="548"/>
                    </a:cubicBezTo>
                    <a:cubicBezTo>
                      <a:pt x="968" y="548"/>
                      <a:pt x="1064" y="494"/>
                      <a:pt x="1123" y="451"/>
                    </a:cubicBezTo>
                    <a:cubicBezTo>
                      <a:pt x="1123" y="560"/>
                      <a:pt x="1123" y="560"/>
                      <a:pt x="1123" y="560"/>
                    </a:cubicBezTo>
                    <a:cubicBezTo>
                      <a:pt x="1146" y="540"/>
                      <a:pt x="1158" y="524"/>
                      <a:pt x="1160" y="522"/>
                    </a:cubicBezTo>
                    <a:cubicBezTo>
                      <a:pt x="1167" y="512"/>
                      <a:pt x="1167" y="512"/>
                      <a:pt x="1167" y="512"/>
                    </a:cubicBezTo>
                    <a:cubicBezTo>
                      <a:pt x="1167" y="414"/>
                      <a:pt x="1167" y="414"/>
                      <a:pt x="1167" y="414"/>
                    </a:cubicBezTo>
                    <a:cubicBezTo>
                      <a:pt x="1212" y="358"/>
                      <a:pt x="1289" y="168"/>
                      <a:pt x="1311" y="112"/>
                    </a:cubicBezTo>
                    <a:cubicBezTo>
                      <a:pt x="1363" y="82"/>
                      <a:pt x="1377" y="26"/>
                      <a:pt x="1380" y="3"/>
                    </a:cubicBezTo>
                    <a:cubicBezTo>
                      <a:pt x="1380" y="2"/>
                      <a:pt x="1380" y="1"/>
                      <a:pt x="1380" y="0"/>
                    </a:cubicBezTo>
                    <a:lnTo>
                      <a:pt x="1329" y="24"/>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grpSp>
      </p:grpSp>
      <p:grpSp>
        <p:nvGrpSpPr>
          <p:cNvPr id="96" name="Group 4">
            <a:extLst>
              <a:ext uri="{FF2B5EF4-FFF2-40B4-BE49-F238E27FC236}">
                <a16:creationId xmlns:a16="http://schemas.microsoft.com/office/drawing/2014/main" id="{3127F656-7105-4A58-98CB-A15A0F3EE1E2}"/>
              </a:ext>
              <a:ext uri="{C183D7F6-B498-43B3-948B-1728B52AA6E4}">
                <adec:decorative xmlns:adec="http://schemas.microsoft.com/office/drawing/2017/decorative" val="1"/>
              </a:ext>
            </a:extLst>
          </p:cNvPr>
          <p:cNvGrpSpPr>
            <a:grpSpLocks noChangeAspect="1"/>
          </p:cNvGrpSpPr>
          <p:nvPr/>
        </p:nvGrpSpPr>
        <p:grpSpPr bwMode="auto">
          <a:xfrm>
            <a:off x="4230939" y="1368271"/>
            <a:ext cx="978567" cy="979512"/>
            <a:chOff x="2405" y="-226"/>
            <a:chExt cx="1036" cy="1037"/>
          </a:xfrm>
        </p:grpSpPr>
        <p:sp>
          <p:nvSpPr>
            <p:cNvPr id="97" name="AutoShape 3">
              <a:extLst>
                <a:ext uri="{FF2B5EF4-FFF2-40B4-BE49-F238E27FC236}">
                  <a16:creationId xmlns:a16="http://schemas.microsoft.com/office/drawing/2014/main" id="{E3DD33D4-DCAF-46BA-999D-480B37F2B0FA}"/>
                </a:ext>
              </a:extLst>
            </p:cNvPr>
            <p:cNvSpPr>
              <a:spLocks noChangeAspect="1" noChangeArrowheads="1" noTextEdit="1"/>
            </p:cNvSpPr>
            <p:nvPr/>
          </p:nvSpPr>
          <p:spPr bwMode="auto">
            <a:xfrm>
              <a:off x="2405" y="-226"/>
              <a:ext cx="1036"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sp>
          <p:nvSpPr>
            <p:cNvPr id="98" name="Freeform 5">
              <a:extLst>
                <a:ext uri="{FF2B5EF4-FFF2-40B4-BE49-F238E27FC236}">
                  <a16:creationId xmlns:a16="http://schemas.microsoft.com/office/drawing/2014/main" id="{6A931807-C292-4BFC-B87B-2A1EDC7F179E}"/>
                </a:ext>
              </a:extLst>
            </p:cNvPr>
            <p:cNvSpPr>
              <a:spLocks noEditPoints="1"/>
            </p:cNvSpPr>
            <p:nvPr/>
          </p:nvSpPr>
          <p:spPr bwMode="auto">
            <a:xfrm>
              <a:off x="2517" y="223"/>
              <a:ext cx="813" cy="432"/>
            </a:xfrm>
            <a:custGeom>
              <a:avLst/>
              <a:gdLst>
                <a:gd name="T0" fmla="*/ 1380 w 1806"/>
                <a:gd name="T1" fmla="*/ 0 h 961"/>
                <a:gd name="T2" fmla="*/ 1380 w 1806"/>
                <a:gd name="T3" fmla="*/ 3 h 961"/>
                <a:gd name="T4" fmla="*/ 1311 w 1806"/>
                <a:gd name="T5" fmla="*/ 112 h 961"/>
                <a:gd name="T6" fmla="*/ 1167 w 1806"/>
                <a:gd name="T7" fmla="*/ 414 h 961"/>
                <a:gd name="T8" fmla="*/ 1167 w 1806"/>
                <a:gd name="T9" fmla="*/ 514 h 961"/>
                <a:gd name="T10" fmla="*/ 1123 w 1806"/>
                <a:gd name="T11" fmla="*/ 550 h 961"/>
                <a:gd name="T12" fmla="*/ 1123 w 1806"/>
                <a:gd name="T13" fmla="*/ 451 h 961"/>
                <a:gd name="T14" fmla="*/ 903 w 1806"/>
                <a:gd name="T15" fmla="*/ 548 h 961"/>
                <a:gd name="T16" fmla="*/ 683 w 1806"/>
                <a:gd name="T17" fmla="*/ 451 h 961"/>
                <a:gd name="T18" fmla="*/ 683 w 1806"/>
                <a:gd name="T19" fmla="*/ 550 h 961"/>
                <a:gd name="T20" fmla="*/ 639 w 1806"/>
                <a:gd name="T21" fmla="*/ 514 h 961"/>
                <a:gd name="T22" fmla="*/ 639 w 1806"/>
                <a:gd name="T23" fmla="*/ 414 h 961"/>
                <a:gd name="T24" fmla="*/ 495 w 1806"/>
                <a:gd name="T25" fmla="*/ 112 h 961"/>
                <a:gd name="T26" fmla="*/ 426 w 1806"/>
                <a:gd name="T27" fmla="*/ 5 h 961"/>
                <a:gd name="T28" fmla="*/ 426 w 1806"/>
                <a:gd name="T29" fmla="*/ 0 h 961"/>
                <a:gd name="T30" fmla="*/ 477 w 1806"/>
                <a:gd name="T31" fmla="*/ 24 h 961"/>
                <a:gd name="T32" fmla="*/ 523 w 1806"/>
                <a:gd name="T33" fmla="*/ 77 h 961"/>
                <a:gd name="T34" fmla="*/ 533 w 1806"/>
                <a:gd name="T35" fmla="*/ 89 h 961"/>
                <a:gd name="T36" fmla="*/ 677 w 1806"/>
                <a:gd name="T37" fmla="*/ 391 h 961"/>
                <a:gd name="T38" fmla="*/ 903 w 1806"/>
                <a:gd name="T39" fmla="*/ 504 h 961"/>
                <a:gd name="T40" fmla="*/ 1129 w 1806"/>
                <a:gd name="T41" fmla="*/ 391 h 961"/>
                <a:gd name="T42" fmla="*/ 1273 w 1806"/>
                <a:gd name="T43" fmla="*/ 89 h 961"/>
                <a:gd name="T44" fmla="*/ 1283 w 1806"/>
                <a:gd name="T45" fmla="*/ 77 h 961"/>
                <a:gd name="T46" fmla="*/ 1329 w 1806"/>
                <a:gd name="T47" fmla="*/ 24 h 961"/>
                <a:gd name="T48" fmla="*/ 1380 w 1806"/>
                <a:gd name="T49" fmla="*/ 0 h 961"/>
                <a:gd name="T50" fmla="*/ 1780 w 1806"/>
                <a:gd name="T51" fmla="*/ 961 h 961"/>
                <a:gd name="T52" fmla="*/ 1801 w 1806"/>
                <a:gd name="T53" fmla="*/ 931 h 961"/>
                <a:gd name="T54" fmla="*/ 1583 w 1806"/>
                <a:gd name="T55" fmla="*/ 614 h 961"/>
                <a:gd name="T56" fmla="*/ 1195 w 1806"/>
                <a:gd name="T57" fmla="*/ 548 h 961"/>
                <a:gd name="T58" fmla="*/ 1195 w 1806"/>
                <a:gd name="T59" fmla="*/ 548 h 961"/>
                <a:gd name="T60" fmla="*/ 1327 w 1806"/>
                <a:gd name="T61" fmla="*/ 696 h 961"/>
                <a:gd name="T62" fmla="*/ 1145 w 1806"/>
                <a:gd name="T63" fmla="*/ 696 h 961"/>
                <a:gd name="T64" fmla="*/ 973 w 1806"/>
                <a:gd name="T65" fmla="*/ 961 h 961"/>
                <a:gd name="T66" fmla="*/ 833 w 1806"/>
                <a:gd name="T67" fmla="*/ 961 h 961"/>
                <a:gd name="T68" fmla="*/ 661 w 1806"/>
                <a:gd name="T69" fmla="*/ 696 h 961"/>
                <a:gd name="T70" fmla="*/ 479 w 1806"/>
                <a:gd name="T71" fmla="*/ 696 h 961"/>
                <a:gd name="T72" fmla="*/ 611 w 1806"/>
                <a:gd name="T73" fmla="*/ 548 h 961"/>
                <a:gd name="T74" fmla="*/ 611 w 1806"/>
                <a:gd name="T75" fmla="*/ 548 h 961"/>
                <a:gd name="T76" fmla="*/ 223 w 1806"/>
                <a:gd name="T77" fmla="*/ 614 h 961"/>
                <a:gd name="T78" fmla="*/ 5 w 1806"/>
                <a:gd name="T79" fmla="*/ 931 h 961"/>
                <a:gd name="T80" fmla="*/ 26 w 1806"/>
                <a:gd name="T81" fmla="*/ 9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6" h="961">
                  <a:moveTo>
                    <a:pt x="1380" y="0"/>
                  </a:moveTo>
                  <a:cubicBezTo>
                    <a:pt x="1380" y="1"/>
                    <a:pt x="1380" y="2"/>
                    <a:pt x="1380" y="3"/>
                  </a:cubicBezTo>
                  <a:cubicBezTo>
                    <a:pt x="1377" y="26"/>
                    <a:pt x="1363" y="82"/>
                    <a:pt x="1311" y="112"/>
                  </a:cubicBezTo>
                  <a:cubicBezTo>
                    <a:pt x="1289" y="168"/>
                    <a:pt x="1212" y="358"/>
                    <a:pt x="1167" y="414"/>
                  </a:cubicBezTo>
                  <a:cubicBezTo>
                    <a:pt x="1167" y="514"/>
                    <a:pt x="1167" y="514"/>
                    <a:pt x="1167" y="514"/>
                  </a:cubicBezTo>
                  <a:cubicBezTo>
                    <a:pt x="1164" y="516"/>
                    <a:pt x="1148" y="530"/>
                    <a:pt x="1123" y="550"/>
                  </a:cubicBezTo>
                  <a:cubicBezTo>
                    <a:pt x="1123" y="451"/>
                    <a:pt x="1123" y="451"/>
                    <a:pt x="1123" y="451"/>
                  </a:cubicBezTo>
                  <a:cubicBezTo>
                    <a:pt x="1064" y="494"/>
                    <a:pt x="968" y="548"/>
                    <a:pt x="903" y="548"/>
                  </a:cubicBezTo>
                  <a:cubicBezTo>
                    <a:pt x="838" y="548"/>
                    <a:pt x="742" y="494"/>
                    <a:pt x="683" y="451"/>
                  </a:cubicBezTo>
                  <a:cubicBezTo>
                    <a:pt x="683" y="550"/>
                    <a:pt x="683" y="550"/>
                    <a:pt x="683" y="550"/>
                  </a:cubicBezTo>
                  <a:cubicBezTo>
                    <a:pt x="659" y="530"/>
                    <a:pt x="642" y="516"/>
                    <a:pt x="639" y="514"/>
                  </a:cubicBezTo>
                  <a:cubicBezTo>
                    <a:pt x="639" y="414"/>
                    <a:pt x="639" y="414"/>
                    <a:pt x="639" y="414"/>
                  </a:cubicBezTo>
                  <a:cubicBezTo>
                    <a:pt x="594" y="359"/>
                    <a:pt x="517" y="168"/>
                    <a:pt x="495" y="112"/>
                  </a:cubicBezTo>
                  <a:cubicBezTo>
                    <a:pt x="446" y="83"/>
                    <a:pt x="431" y="33"/>
                    <a:pt x="426" y="5"/>
                  </a:cubicBezTo>
                  <a:cubicBezTo>
                    <a:pt x="426" y="4"/>
                    <a:pt x="426" y="2"/>
                    <a:pt x="426" y="0"/>
                  </a:cubicBezTo>
                  <a:cubicBezTo>
                    <a:pt x="477" y="24"/>
                    <a:pt x="477" y="24"/>
                    <a:pt x="477" y="24"/>
                  </a:cubicBezTo>
                  <a:cubicBezTo>
                    <a:pt x="484" y="43"/>
                    <a:pt x="498" y="65"/>
                    <a:pt x="523" y="77"/>
                  </a:cubicBezTo>
                  <a:cubicBezTo>
                    <a:pt x="528" y="80"/>
                    <a:pt x="532" y="84"/>
                    <a:pt x="533" y="89"/>
                  </a:cubicBezTo>
                  <a:cubicBezTo>
                    <a:pt x="574" y="192"/>
                    <a:pt x="649" y="365"/>
                    <a:pt x="677" y="391"/>
                  </a:cubicBezTo>
                  <a:cubicBezTo>
                    <a:pt x="722" y="430"/>
                    <a:pt x="838" y="504"/>
                    <a:pt x="903" y="504"/>
                  </a:cubicBezTo>
                  <a:cubicBezTo>
                    <a:pt x="968" y="504"/>
                    <a:pt x="1084" y="430"/>
                    <a:pt x="1129" y="391"/>
                  </a:cubicBezTo>
                  <a:cubicBezTo>
                    <a:pt x="1157" y="365"/>
                    <a:pt x="1232" y="192"/>
                    <a:pt x="1273" y="89"/>
                  </a:cubicBezTo>
                  <a:cubicBezTo>
                    <a:pt x="1274" y="84"/>
                    <a:pt x="1278" y="80"/>
                    <a:pt x="1283" y="77"/>
                  </a:cubicBezTo>
                  <a:cubicBezTo>
                    <a:pt x="1308" y="65"/>
                    <a:pt x="1322" y="43"/>
                    <a:pt x="1329" y="24"/>
                  </a:cubicBezTo>
                  <a:lnTo>
                    <a:pt x="1380" y="0"/>
                  </a:lnTo>
                  <a:close/>
                  <a:moveTo>
                    <a:pt x="1780" y="961"/>
                  </a:moveTo>
                  <a:cubicBezTo>
                    <a:pt x="1796" y="961"/>
                    <a:pt x="1806" y="945"/>
                    <a:pt x="1801" y="931"/>
                  </a:cubicBezTo>
                  <a:cubicBezTo>
                    <a:pt x="1773" y="857"/>
                    <a:pt x="1693" y="664"/>
                    <a:pt x="1583" y="614"/>
                  </a:cubicBezTo>
                  <a:cubicBezTo>
                    <a:pt x="1447" y="551"/>
                    <a:pt x="1195" y="548"/>
                    <a:pt x="1195" y="548"/>
                  </a:cubicBezTo>
                  <a:cubicBezTo>
                    <a:pt x="1195" y="548"/>
                    <a:pt x="1195" y="548"/>
                    <a:pt x="1195" y="548"/>
                  </a:cubicBezTo>
                  <a:cubicBezTo>
                    <a:pt x="1327" y="696"/>
                    <a:pt x="1327" y="696"/>
                    <a:pt x="1327" y="696"/>
                  </a:cubicBezTo>
                  <a:cubicBezTo>
                    <a:pt x="1145" y="696"/>
                    <a:pt x="1145" y="696"/>
                    <a:pt x="1145" y="696"/>
                  </a:cubicBezTo>
                  <a:cubicBezTo>
                    <a:pt x="973" y="961"/>
                    <a:pt x="973" y="961"/>
                    <a:pt x="973" y="961"/>
                  </a:cubicBezTo>
                  <a:moveTo>
                    <a:pt x="833" y="961"/>
                  </a:moveTo>
                  <a:cubicBezTo>
                    <a:pt x="661" y="696"/>
                    <a:pt x="661" y="696"/>
                    <a:pt x="661" y="696"/>
                  </a:cubicBezTo>
                  <a:cubicBezTo>
                    <a:pt x="479" y="696"/>
                    <a:pt x="479" y="696"/>
                    <a:pt x="479" y="696"/>
                  </a:cubicBezTo>
                  <a:cubicBezTo>
                    <a:pt x="611" y="548"/>
                    <a:pt x="611" y="548"/>
                    <a:pt x="611" y="548"/>
                  </a:cubicBezTo>
                  <a:cubicBezTo>
                    <a:pt x="611" y="548"/>
                    <a:pt x="611" y="548"/>
                    <a:pt x="611" y="548"/>
                  </a:cubicBezTo>
                  <a:cubicBezTo>
                    <a:pt x="611" y="548"/>
                    <a:pt x="359" y="551"/>
                    <a:pt x="223" y="614"/>
                  </a:cubicBezTo>
                  <a:cubicBezTo>
                    <a:pt x="113" y="664"/>
                    <a:pt x="33" y="857"/>
                    <a:pt x="5" y="931"/>
                  </a:cubicBezTo>
                  <a:cubicBezTo>
                    <a:pt x="0" y="945"/>
                    <a:pt x="10" y="961"/>
                    <a:pt x="26" y="961"/>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sp>
          <p:nvSpPr>
            <p:cNvPr id="99" name="Freeform 6">
              <a:extLst>
                <a:ext uri="{FF2B5EF4-FFF2-40B4-BE49-F238E27FC236}">
                  <a16:creationId xmlns:a16="http://schemas.microsoft.com/office/drawing/2014/main" id="{2D035CA2-FDBF-402B-8AAF-305864FAAA2D}"/>
                </a:ext>
              </a:extLst>
            </p:cNvPr>
            <p:cNvSpPr>
              <a:spLocks noEditPoints="1"/>
            </p:cNvSpPr>
            <p:nvPr/>
          </p:nvSpPr>
          <p:spPr bwMode="auto">
            <a:xfrm>
              <a:off x="2681" y="-101"/>
              <a:ext cx="485" cy="756"/>
            </a:xfrm>
            <a:custGeom>
              <a:avLst/>
              <a:gdLst>
                <a:gd name="T0" fmla="*/ 997 w 1080"/>
                <a:gd name="T1" fmla="*/ 644 h 1681"/>
                <a:gd name="T2" fmla="*/ 997 w 1080"/>
                <a:gd name="T3" fmla="*/ 643 h 1681"/>
                <a:gd name="T4" fmla="*/ 945 w 1080"/>
                <a:gd name="T5" fmla="*/ 716 h 1681"/>
                <a:gd name="T6" fmla="*/ 940 w 1080"/>
                <a:gd name="T7" fmla="*/ 718 h 1681"/>
                <a:gd name="T8" fmla="*/ 910 w 1080"/>
                <a:gd name="T9" fmla="*/ 718 h 1681"/>
                <a:gd name="T10" fmla="*/ 907 w 1080"/>
                <a:gd name="T11" fmla="*/ 717 h 1681"/>
                <a:gd name="T12" fmla="*/ 283 w 1080"/>
                <a:gd name="T13" fmla="*/ 387 h 1681"/>
                <a:gd name="T14" fmla="*/ 277 w 1080"/>
                <a:gd name="T15" fmla="*/ 386 h 1681"/>
                <a:gd name="T16" fmla="*/ 92 w 1080"/>
                <a:gd name="T17" fmla="*/ 678 h 1681"/>
                <a:gd name="T18" fmla="*/ 92 w 1080"/>
                <a:gd name="T19" fmla="*/ 677 h 1681"/>
                <a:gd name="T20" fmla="*/ 66 w 1080"/>
                <a:gd name="T21" fmla="*/ 481 h 1681"/>
                <a:gd name="T22" fmla="*/ 540 w 1080"/>
                <a:gd name="T23" fmla="*/ 0 h 1681"/>
                <a:gd name="T24" fmla="*/ 1014 w 1080"/>
                <a:gd name="T25" fmla="*/ 481 h 1681"/>
                <a:gd name="T26" fmla="*/ 997 w 1080"/>
                <a:gd name="T27" fmla="*/ 644 h 1681"/>
                <a:gd name="T28" fmla="*/ 546 w 1080"/>
                <a:gd name="T29" fmla="*/ 1501 h 1681"/>
                <a:gd name="T30" fmla="*/ 534 w 1080"/>
                <a:gd name="T31" fmla="*/ 1502 h 1681"/>
                <a:gd name="T32" fmla="*/ 381 w 1080"/>
                <a:gd name="T33" fmla="*/ 1377 h 1681"/>
                <a:gd name="T34" fmla="*/ 511 w 1080"/>
                <a:gd name="T35" fmla="*/ 1681 h 1681"/>
                <a:gd name="T36" fmla="*/ 540 w 1080"/>
                <a:gd name="T37" fmla="*/ 1681 h 1681"/>
                <a:gd name="T38" fmla="*/ 540 w 1080"/>
                <a:gd name="T39" fmla="*/ 1681 h 1681"/>
                <a:gd name="T40" fmla="*/ 570 w 1080"/>
                <a:gd name="T41" fmla="*/ 1681 h 1681"/>
                <a:gd name="T42" fmla="*/ 700 w 1080"/>
                <a:gd name="T43" fmla="*/ 1377 h 1681"/>
                <a:gd name="T44" fmla="*/ 546 w 1080"/>
                <a:gd name="T45" fmla="*/ 1501 h 1681"/>
                <a:gd name="T46" fmla="*/ 232 w 1080"/>
                <a:gd name="T47" fmla="*/ 1149 h 1681"/>
                <a:gd name="T48" fmla="*/ 148 w 1080"/>
                <a:gd name="T49" fmla="*/ 984 h 1681"/>
                <a:gd name="T50" fmla="*/ 114 w 1080"/>
                <a:gd name="T51" fmla="*/ 905 h 1681"/>
                <a:gd name="T52" fmla="*/ 0 w 1080"/>
                <a:gd name="T53" fmla="*/ 1153 h 1681"/>
                <a:gd name="T54" fmla="*/ 121 w 1080"/>
                <a:gd name="T55" fmla="*/ 1231 h 1681"/>
                <a:gd name="T56" fmla="*/ 232 w 1080"/>
                <a:gd name="T57" fmla="*/ 1224 h 1681"/>
                <a:gd name="T58" fmla="*/ 232 w 1080"/>
                <a:gd name="T59" fmla="*/ 1149 h 1681"/>
                <a:gd name="T60" fmla="*/ 965 w 1080"/>
                <a:gd name="T61" fmla="*/ 907 h 1681"/>
                <a:gd name="T62" fmla="*/ 932 w 1080"/>
                <a:gd name="T63" fmla="*/ 984 h 1681"/>
                <a:gd name="T64" fmla="*/ 848 w 1080"/>
                <a:gd name="T65" fmla="*/ 1149 h 1681"/>
                <a:gd name="T66" fmla="*/ 848 w 1080"/>
                <a:gd name="T67" fmla="*/ 1224 h 1681"/>
                <a:gd name="T68" fmla="*/ 959 w 1080"/>
                <a:gd name="T69" fmla="*/ 1231 h 1681"/>
                <a:gd name="T70" fmla="*/ 1080 w 1080"/>
                <a:gd name="T71" fmla="*/ 1153 h 1681"/>
                <a:gd name="T72" fmla="*/ 965 w 1080"/>
                <a:gd name="T73" fmla="*/ 907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681">
                  <a:moveTo>
                    <a:pt x="997" y="644"/>
                  </a:moveTo>
                  <a:cubicBezTo>
                    <a:pt x="997" y="643"/>
                    <a:pt x="997" y="643"/>
                    <a:pt x="997" y="643"/>
                  </a:cubicBezTo>
                  <a:cubicBezTo>
                    <a:pt x="996" y="644"/>
                    <a:pt x="988" y="667"/>
                    <a:pt x="945" y="716"/>
                  </a:cubicBezTo>
                  <a:cubicBezTo>
                    <a:pt x="944" y="717"/>
                    <a:pt x="942" y="718"/>
                    <a:pt x="940" y="718"/>
                  </a:cubicBezTo>
                  <a:cubicBezTo>
                    <a:pt x="910" y="718"/>
                    <a:pt x="910" y="718"/>
                    <a:pt x="910" y="718"/>
                  </a:cubicBezTo>
                  <a:cubicBezTo>
                    <a:pt x="909" y="718"/>
                    <a:pt x="908" y="718"/>
                    <a:pt x="907" y="717"/>
                  </a:cubicBezTo>
                  <a:cubicBezTo>
                    <a:pt x="283" y="387"/>
                    <a:pt x="283" y="387"/>
                    <a:pt x="283" y="387"/>
                  </a:cubicBezTo>
                  <a:cubicBezTo>
                    <a:pt x="281" y="386"/>
                    <a:pt x="279" y="386"/>
                    <a:pt x="277" y="386"/>
                  </a:cubicBezTo>
                  <a:cubicBezTo>
                    <a:pt x="138" y="432"/>
                    <a:pt x="139" y="720"/>
                    <a:pt x="92" y="678"/>
                  </a:cubicBezTo>
                  <a:cubicBezTo>
                    <a:pt x="92" y="678"/>
                    <a:pt x="92" y="678"/>
                    <a:pt x="92" y="677"/>
                  </a:cubicBezTo>
                  <a:cubicBezTo>
                    <a:pt x="73" y="625"/>
                    <a:pt x="66" y="540"/>
                    <a:pt x="66" y="481"/>
                  </a:cubicBezTo>
                  <a:cubicBezTo>
                    <a:pt x="66" y="215"/>
                    <a:pt x="272" y="0"/>
                    <a:pt x="540" y="0"/>
                  </a:cubicBezTo>
                  <a:cubicBezTo>
                    <a:pt x="808" y="0"/>
                    <a:pt x="1014" y="215"/>
                    <a:pt x="1014" y="481"/>
                  </a:cubicBezTo>
                  <a:cubicBezTo>
                    <a:pt x="1014" y="538"/>
                    <a:pt x="1015" y="593"/>
                    <a:pt x="997" y="644"/>
                  </a:cubicBezTo>
                  <a:close/>
                  <a:moveTo>
                    <a:pt x="546" y="1501"/>
                  </a:moveTo>
                  <a:cubicBezTo>
                    <a:pt x="543" y="1504"/>
                    <a:pt x="538" y="1504"/>
                    <a:pt x="534" y="1502"/>
                  </a:cubicBezTo>
                  <a:cubicBezTo>
                    <a:pt x="494" y="1470"/>
                    <a:pt x="435" y="1422"/>
                    <a:pt x="381" y="1377"/>
                  </a:cubicBezTo>
                  <a:cubicBezTo>
                    <a:pt x="511" y="1681"/>
                    <a:pt x="511" y="1681"/>
                    <a:pt x="511" y="1681"/>
                  </a:cubicBezTo>
                  <a:cubicBezTo>
                    <a:pt x="540" y="1681"/>
                    <a:pt x="540" y="1681"/>
                    <a:pt x="540" y="1681"/>
                  </a:cubicBezTo>
                  <a:cubicBezTo>
                    <a:pt x="540" y="1681"/>
                    <a:pt x="540" y="1681"/>
                    <a:pt x="540" y="1681"/>
                  </a:cubicBezTo>
                  <a:cubicBezTo>
                    <a:pt x="570" y="1681"/>
                    <a:pt x="570" y="1681"/>
                    <a:pt x="570" y="1681"/>
                  </a:cubicBezTo>
                  <a:cubicBezTo>
                    <a:pt x="700" y="1377"/>
                    <a:pt x="700" y="1377"/>
                    <a:pt x="700" y="1377"/>
                  </a:cubicBezTo>
                  <a:cubicBezTo>
                    <a:pt x="651" y="1417"/>
                    <a:pt x="596" y="1462"/>
                    <a:pt x="546" y="1501"/>
                  </a:cubicBezTo>
                  <a:close/>
                  <a:moveTo>
                    <a:pt x="232" y="1149"/>
                  </a:moveTo>
                  <a:cubicBezTo>
                    <a:pt x="214" y="1123"/>
                    <a:pt x="188" y="1076"/>
                    <a:pt x="148" y="984"/>
                  </a:cubicBezTo>
                  <a:cubicBezTo>
                    <a:pt x="136" y="956"/>
                    <a:pt x="124" y="928"/>
                    <a:pt x="114" y="905"/>
                  </a:cubicBezTo>
                  <a:cubicBezTo>
                    <a:pt x="110" y="995"/>
                    <a:pt x="103" y="1143"/>
                    <a:pt x="0" y="1153"/>
                  </a:cubicBezTo>
                  <a:cubicBezTo>
                    <a:pt x="43" y="1196"/>
                    <a:pt x="85" y="1219"/>
                    <a:pt x="121" y="1231"/>
                  </a:cubicBezTo>
                  <a:cubicBezTo>
                    <a:pt x="171" y="1226"/>
                    <a:pt x="211" y="1225"/>
                    <a:pt x="232" y="1224"/>
                  </a:cubicBezTo>
                  <a:lnTo>
                    <a:pt x="232" y="1149"/>
                  </a:lnTo>
                  <a:close/>
                  <a:moveTo>
                    <a:pt x="965" y="907"/>
                  </a:moveTo>
                  <a:cubicBezTo>
                    <a:pt x="955" y="930"/>
                    <a:pt x="944" y="957"/>
                    <a:pt x="932" y="984"/>
                  </a:cubicBezTo>
                  <a:cubicBezTo>
                    <a:pt x="892" y="1076"/>
                    <a:pt x="866" y="1123"/>
                    <a:pt x="848" y="1149"/>
                  </a:cubicBezTo>
                  <a:cubicBezTo>
                    <a:pt x="848" y="1224"/>
                    <a:pt x="848" y="1224"/>
                    <a:pt x="848" y="1224"/>
                  </a:cubicBezTo>
                  <a:cubicBezTo>
                    <a:pt x="869" y="1225"/>
                    <a:pt x="910" y="1226"/>
                    <a:pt x="959" y="1231"/>
                  </a:cubicBezTo>
                  <a:cubicBezTo>
                    <a:pt x="996" y="1219"/>
                    <a:pt x="1037" y="1196"/>
                    <a:pt x="1080" y="1153"/>
                  </a:cubicBezTo>
                  <a:cubicBezTo>
                    <a:pt x="978" y="1143"/>
                    <a:pt x="969" y="997"/>
                    <a:pt x="965" y="907"/>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407" tIns="27203" rIns="54407" bIns="27203"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98386017-B54A-43E9-94D5-493F6F991C8C}"/>
              </a:ext>
              <a:ext uri="{C183D7F6-B498-43B3-948B-1728B52AA6E4}">
                <adec:decorative xmlns:adec="http://schemas.microsoft.com/office/drawing/2017/decorative" val="1"/>
              </a:ext>
            </a:extLst>
          </p:cNvPr>
          <p:cNvGrpSpPr>
            <a:grpSpLocks noChangeAspect="1"/>
          </p:cNvGrpSpPr>
          <p:nvPr/>
        </p:nvGrpSpPr>
        <p:grpSpPr>
          <a:xfrm>
            <a:off x="9103389" y="1368461"/>
            <a:ext cx="978415" cy="979322"/>
            <a:chOff x="5273801" y="2606040"/>
            <a:chExt cx="1644397" cy="1645920"/>
          </a:xfrm>
        </p:grpSpPr>
        <p:sp>
          <p:nvSpPr>
            <p:cNvPr id="103" name="AutoShape 22">
              <a:extLst>
                <a:ext uri="{FF2B5EF4-FFF2-40B4-BE49-F238E27FC236}">
                  <a16:creationId xmlns:a16="http://schemas.microsoft.com/office/drawing/2014/main" id="{735C59A8-7A28-4F27-87CF-A55B466BF807}"/>
                </a:ext>
              </a:extLst>
            </p:cNvPr>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endParaRPr lang="en-US" dirty="0"/>
            </a:p>
          </p:txBody>
        </p:sp>
        <p:grpSp>
          <p:nvGrpSpPr>
            <p:cNvPr id="104" name="Group 103">
              <a:extLst>
                <a:ext uri="{FF2B5EF4-FFF2-40B4-BE49-F238E27FC236}">
                  <a16:creationId xmlns:a16="http://schemas.microsoft.com/office/drawing/2014/main" id="{A66405B7-E795-4C36-BC08-08E796D8F9C3}"/>
                </a:ext>
              </a:extLst>
            </p:cNvPr>
            <p:cNvGrpSpPr/>
            <p:nvPr/>
          </p:nvGrpSpPr>
          <p:grpSpPr>
            <a:xfrm>
              <a:off x="5421629" y="2881122"/>
              <a:ext cx="1166241" cy="1098042"/>
              <a:chOff x="5421629" y="2881122"/>
              <a:chExt cx="1166241" cy="1098042"/>
            </a:xfrm>
          </p:grpSpPr>
          <p:sp>
            <p:nvSpPr>
              <p:cNvPr id="105" name="Freeform 24">
                <a:extLst>
                  <a:ext uri="{FF2B5EF4-FFF2-40B4-BE49-F238E27FC236}">
                    <a16:creationId xmlns:a16="http://schemas.microsoft.com/office/drawing/2014/main" id="{4F7DC2C3-DDDE-428C-94AD-E3F65E0564F3}"/>
                  </a:ext>
                </a:extLst>
              </p:cNvPr>
              <p:cNvSpPr>
                <a:spLocks/>
              </p:cNvSpPr>
              <p:nvPr/>
            </p:nvSpPr>
            <p:spPr bwMode="auto">
              <a:xfrm>
                <a:off x="5926073" y="3122676"/>
                <a:ext cx="661797" cy="856488"/>
              </a:xfrm>
              <a:custGeom>
                <a:avLst/>
                <a:gdLst>
                  <a:gd name="T0" fmla="*/ 860 w 927"/>
                  <a:gd name="T1" fmla="*/ 389 h 1199"/>
                  <a:gd name="T2" fmla="*/ 791 w 927"/>
                  <a:gd name="T3" fmla="*/ 281 h 1199"/>
                  <a:gd name="T4" fmla="*/ 783 w 927"/>
                  <a:gd name="T5" fmla="*/ 182 h 1199"/>
                  <a:gd name="T6" fmla="*/ 781 w 927"/>
                  <a:gd name="T7" fmla="*/ 120 h 1199"/>
                  <a:gd name="T8" fmla="*/ 760 w 927"/>
                  <a:gd name="T9" fmla="*/ 0 h 1199"/>
                  <a:gd name="T10" fmla="*/ 725 w 927"/>
                  <a:gd name="T11" fmla="*/ 49 h 1199"/>
                  <a:gd name="T12" fmla="*/ 737 w 927"/>
                  <a:gd name="T13" fmla="*/ 124 h 1199"/>
                  <a:gd name="T14" fmla="*/ 740 w 927"/>
                  <a:gd name="T15" fmla="*/ 183 h 1199"/>
                  <a:gd name="T16" fmla="*/ 751 w 927"/>
                  <a:gd name="T17" fmla="*/ 297 h 1199"/>
                  <a:gd name="T18" fmla="*/ 828 w 927"/>
                  <a:gd name="T19" fmla="*/ 421 h 1199"/>
                  <a:gd name="T20" fmla="*/ 873 w 927"/>
                  <a:gd name="T21" fmla="*/ 489 h 1199"/>
                  <a:gd name="T22" fmla="*/ 749 w 927"/>
                  <a:gd name="T23" fmla="*/ 521 h 1199"/>
                  <a:gd name="T24" fmla="*/ 732 w 927"/>
                  <a:gd name="T25" fmla="*/ 527 h 1199"/>
                  <a:gd name="T26" fmla="*/ 725 w 927"/>
                  <a:gd name="T27" fmla="*/ 545 h 1199"/>
                  <a:gd name="T28" fmla="*/ 730 w 927"/>
                  <a:gd name="T29" fmla="*/ 686 h 1199"/>
                  <a:gd name="T30" fmla="*/ 711 w 927"/>
                  <a:gd name="T31" fmla="*/ 845 h 1199"/>
                  <a:gd name="T32" fmla="*/ 567 w 927"/>
                  <a:gd name="T33" fmla="*/ 863 h 1199"/>
                  <a:gd name="T34" fmla="*/ 427 w 927"/>
                  <a:gd name="T35" fmla="*/ 856 h 1199"/>
                  <a:gd name="T36" fmla="*/ 409 w 927"/>
                  <a:gd name="T37" fmla="*/ 859 h 1199"/>
                  <a:gd name="T38" fmla="*/ 399 w 927"/>
                  <a:gd name="T39" fmla="*/ 877 h 1199"/>
                  <a:gd name="T40" fmla="*/ 399 w 927"/>
                  <a:gd name="T41" fmla="*/ 1155 h 1199"/>
                  <a:gd name="T42" fmla="*/ 44 w 927"/>
                  <a:gd name="T43" fmla="*/ 1075 h 1199"/>
                  <a:gd name="T44" fmla="*/ 44 w 927"/>
                  <a:gd name="T45" fmla="*/ 985 h 1199"/>
                  <a:gd name="T46" fmla="*/ 0 w 927"/>
                  <a:gd name="T47" fmla="*/ 972 h 1199"/>
                  <a:gd name="T48" fmla="*/ 0 w 927"/>
                  <a:gd name="T49" fmla="*/ 1088 h 1199"/>
                  <a:gd name="T50" fmla="*/ 11 w 927"/>
                  <a:gd name="T51" fmla="*/ 1107 h 1199"/>
                  <a:gd name="T52" fmla="*/ 388 w 927"/>
                  <a:gd name="T53" fmla="*/ 1199 h 1199"/>
                  <a:gd name="T54" fmla="*/ 422 w 927"/>
                  <a:gd name="T55" fmla="*/ 1198 h 1199"/>
                  <a:gd name="T56" fmla="*/ 443 w 927"/>
                  <a:gd name="T57" fmla="*/ 1176 h 1199"/>
                  <a:gd name="T58" fmla="*/ 443 w 927"/>
                  <a:gd name="T59" fmla="*/ 902 h 1199"/>
                  <a:gd name="T60" fmla="*/ 561 w 927"/>
                  <a:gd name="T61" fmla="*/ 907 h 1199"/>
                  <a:gd name="T62" fmla="*/ 743 w 927"/>
                  <a:gd name="T63" fmla="*/ 875 h 1199"/>
                  <a:gd name="T64" fmla="*/ 774 w 927"/>
                  <a:gd name="T65" fmla="*/ 686 h 1199"/>
                  <a:gd name="T66" fmla="*/ 771 w 927"/>
                  <a:gd name="T67" fmla="*/ 567 h 1199"/>
                  <a:gd name="T68" fmla="*/ 914 w 927"/>
                  <a:gd name="T69" fmla="*/ 505 h 1199"/>
                  <a:gd name="T70" fmla="*/ 860 w 927"/>
                  <a:gd name="T71" fmla="*/ 38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7" h="1199">
                    <a:moveTo>
                      <a:pt x="860" y="389"/>
                    </a:moveTo>
                    <a:cubicBezTo>
                      <a:pt x="830" y="360"/>
                      <a:pt x="805" y="314"/>
                      <a:pt x="791" y="281"/>
                    </a:cubicBezTo>
                    <a:cubicBezTo>
                      <a:pt x="786" y="267"/>
                      <a:pt x="784" y="217"/>
                      <a:pt x="783" y="182"/>
                    </a:cubicBezTo>
                    <a:cubicBezTo>
                      <a:pt x="783" y="159"/>
                      <a:pt x="782" y="137"/>
                      <a:pt x="781" y="120"/>
                    </a:cubicBezTo>
                    <a:cubicBezTo>
                      <a:pt x="778" y="88"/>
                      <a:pt x="767" y="33"/>
                      <a:pt x="760" y="0"/>
                    </a:cubicBezTo>
                    <a:cubicBezTo>
                      <a:pt x="749" y="17"/>
                      <a:pt x="737" y="33"/>
                      <a:pt x="725" y="49"/>
                    </a:cubicBezTo>
                    <a:cubicBezTo>
                      <a:pt x="730" y="75"/>
                      <a:pt x="735" y="105"/>
                      <a:pt x="737" y="124"/>
                    </a:cubicBezTo>
                    <a:cubicBezTo>
                      <a:pt x="738" y="140"/>
                      <a:pt x="739" y="161"/>
                      <a:pt x="740" y="183"/>
                    </a:cubicBezTo>
                    <a:cubicBezTo>
                      <a:pt x="741" y="239"/>
                      <a:pt x="742" y="277"/>
                      <a:pt x="751" y="297"/>
                    </a:cubicBezTo>
                    <a:cubicBezTo>
                      <a:pt x="758" y="315"/>
                      <a:pt x="785" y="377"/>
                      <a:pt x="828" y="421"/>
                    </a:cubicBezTo>
                    <a:cubicBezTo>
                      <a:pt x="859" y="451"/>
                      <a:pt x="872" y="480"/>
                      <a:pt x="873" y="489"/>
                    </a:cubicBezTo>
                    <a:cubicBezTo>
                      <a:pt x="866" y="500"/>
                      <a:pt x="831" y="530"/>
                      <a:pt x="749" y="521"/>
                    </a:cubicBezTo>
                    <a:cubicBezTo>
                      <a:pt x="743" y="520"/>
                      <a:pt x="736" y="523"/>
                      <a:pt x="732" y="527"/>
                    </a:cubicBezTo>
                    <a:cubicBezTo>
                      <a:pt x="727" y="532"/>
                      <a:pt x="725" y="538"/>
                      <a:pt x="725" y="545"/>
                    </a:cubicBezTo>
                    <a:cubicBezTo>
                      <a:pt x="725" y="545"/>
                      <a:pt x="730" y="614"/>
                      <a:pt x="730" y="686"/>
                    </a:cubicBezTo>
                    <a:cubicBezTo>
                      <a:pt x="731" y="821"/>
                      <a:pt x="713" y="843"/>
                      <a:pt x="711" y="845"/>
                    </a:cubicBezTo>
                    <a:cubicBezTo>
                      <a:pt x="709" y="847"/>
                      <a:pt x="689" y="864"/>
                      <a:pt x="567" y="863"/>
                    </a:cubicBezTo>
                    <a:cubicBezTo>
                      <a:pt x="499" y="863"/>
                      <a:pt x="436" y="857"/>
                      <a:pt x="427" y="856"/>
                    </a:cubicBezTo>
                    <a:cubicBezTo>
                      <a:pt x="421" y="854"/>
                      <a:pt x="414" y="855"/>
                      <a:pt x="409" y="859"/>
                    </a:cubicBezTo>
                    <a:cubicBezTo>
                      <a:pt x="403" y="863"/>
                      <a:pt x="399" y="870"/>
                      <a:pt x="399" y="877"/>
                    </a:cubicBezTo>
                    <a:cubicBezTo>
                      <a:pt x="399" y="1155"/>
                      <a:pt x="399" y="1155"/>
                      <a:pt x="399" y="1155"/>
                    </a:cubicBezTo>
                    <a:cubicBezTo>
                      <a:pt x="342" y="1155"/>
                      <a:pt x="176" y="1150"/>
                      <a:pt x="44" y="1075"/>
                    </a:cubicBezTo>
                    <a:cubicBezTo>
                      <a:pt x="44" y="985"/>
                      <a:pt x="44" y="985"/>
                      <a:pt x="44" y="985"/>
                    </a:cubicBezTo>
                    <a:cubicBezTo>
                      <a:pt x="30" y="981"/>
                      <a:pt x="16" y="977"/>
                      <a:pt x="0" y="972"/>
                    </a:cubicBezTo>
                    <a:cubicBezTo>
                      <a:pt x="0" y="1088"/>
                      <a:pt x="0" y="1088"/>
                      <a:pt x="0" y="1088"/>
                    </a:cubicBezTo>
                    <a:cubicBezTo>
                      <a:pt x="0" y="1096"/>
                      <a:pt x="4" y="1103"/>
                      <a:pt x="11" y="1107"/>
                    </a:cubicBezTo>
                    <a:cubicBezTo>
                      <a:pt x="147" y="1189"/>
                      <a:pt x="316" y="1199"/>
                      <a:pt x="388" y="1199"/>
                    </a:cubicBezTo>
                    <a:cubicBezTo>
                      <a:pt x="408" y="1199"/>
                      <a:pt x="420" y="1198"/>
                      <a:pt x="422" y="1198"/>
                    </a:cubicBezTo>
                    <a:cubicBezTo>
                      <a:pt x="434" y="1197"/>
                      <a:pt x="443" y="1188"/>
                      <a:pt x="443" y="1176"/>
                    </a:cubicBezTo>
                    <a:cubicBezTo>
                      <a:pt x="443" y="902"/>
                      <a:pt x="443" y="902"/>
                      <a:pt x="443" y="902"/>
                    </a:cubicBezTo>
                    <a:cubicBezTo>
                      <a:pt x="475" y="905"/>
                      <a:pt x="524" y="907"/>
                      <a:pt x="561" y="907"/>
                    </a:cubicBezTo>
                    <a:cubicBezTo>
                      <a:pt x="695" y="909"/>
                      <a:pt x="729" y="890"/>
                      <a:pt x="743" y="875"/>
                    </a:cubicBezTo>
                    <a:cubicBezTo>
                      <a:pt x="758" y="860"/>
                      <a:pt x="775" y="825"/>
                      <a:pt x="774" y="686"/>
                    </a:cubicBezTo>
                    <a:cubicBezTo>
                      <a:pt x="774" y="639"/>
                      <a:pt x="772" y="594"/>
                      <a:pt x="771" y="567"/>
                    </a:cubicBezTo>
                    <a:cubicBezTo>
                      <a:pt x="865" y="569"/>
                      <a:pt x="906" y="524"/>
                      <a:pt x="914" y="505"/>
                    </a:cubicBezTo>
                    <a:cubicBezTo>
                      <a:pt x="927" y="476"/>
                      <a:pt x="895" y="425"/>
                      <a:pt x="860" y="38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24" tIns="38862" rIns="77724" bIns="38862" numCol="1" anchor="t" anchorCtr="0" compatLnSpc="1">
                <a:prstTxWarp prst="textNoShape">
                  <a:avLst/>
                </a:prstTxWarp>
              </a:bodyPr>
              <a:lstStyle/>
              <a:p>
                <a:endParaRPr lang="en-US" dirty="0"/>
              </a:p>
            </p:txBody>
          </p:sp>
          <p:sp>
            <p:nvSpPr>
              <p:cNvPr id="106" name="Freeform 25">
                <a:extLst>
                  <a:ext uri="{FF2B5EF4-FFF2-40B4-BE49-F238E27FC236}">
                    <a16:creationId xmlns:a16="http://schemas.microsoft.com/office/drawing/2014/main" id="{BCD85DC8-4145-4046-9B2C-264795121906}"/>
                  </a:ext>
                </a:extLst>
              </p:cNvPr>
              <p:cNvSpPr>
                <a:spLocks/>
              </p:cNvSpPr>
              <p:nvPr/>
            </p:nvSpPr>
            <p:spPr bwMode="auto">
              <a:xfrm>
                <a:off x="5421629" y="2881122"/>
                <a:ext cx="1062610" cy="943737"/>
              </a:xfrm>
              <a:custGeom>
                <a:avLst/>
                <a:gdLst>
                  <a:gd name="T0" fmla="*/ 1473 w 1489"/>
                  <a:gd name="T1" fmla="*/ 244 h 1321"/>
                  <a:gd name="T2" fmla="*/ 668 w 1489"/>
                  <a:gd name="T3" fmla="*/ 885 h 1321"/>
                  <a:gd name="T4" fmla="*/ 841 w 1489"/>
                  <a:gd name="T5" fmla="*/ 1288 h 1321"/>
                  <a:gd name="T6" fmla="*/ 371 w 1489"/>
                  <a:gd name="T7" fmla="*/ 342 h 1321"/>
                  <a:gd name="T8" fmla="*/ 969 w 1489"/>
                  <a:gd name="T9" fmla="*/ 0 h 1321"/>
                  <a:gd name="T10" fmla="*/ 1473 w 1489"/>
                  <a:gd name="T11" fmla="*/ 244 h 1321"/>
                </a:gdLst>
                <a:ahLst/>
                <a:cxnLst>
                  <a:cxn ang="0">
                    <a:pos x="T0" y="T1"/>
                  </a:cxn>
                  <a:cxn ang="0">
                    <a:pos x="T2" y="T3"/>
                  </a:cxn>
                  <a:cxn ang="0">
                    <a:pos x="T4" y="T5"/>
                  </a:cxn>
                  <a:cxn ang="0">
                    <a:pos x="T6" y="T7"/>
                  </a:cxn>
                  <a:cxn ang="0">
                    <a:pos x="T8" y="T9"/>
                  </a:cxn>
                  <a:cxn ang="0">
                    <a:pos x="T10" y="T11"/>
                  </a:cxn>
                </a:cxnLst>
                <a:rect l="0" t="0" r="r" b="b"/>
                <a:pathLst>
                  <a:path w="1489" h="1321">
                    <a:moveTo>
                      <a:pt x="1473" y="244"/>
                    </a:moveTo>
                    <a:cubicBezTo>
                      <a:pt x="1246" y="654"/>
                      <a:pt x="668" y="885"/>
                      <a:pt x="668" y="885"/>
                    </a:cubicBezTo>
                    <a:cubicBezTo>
                      <a:pt x="580" y="1088"/>
                      <a:pt x="868" y="1255"/>
                      <a:pt x="841" y="1288"/>
                    </a:cubicBezTo>
                    <a:cubicBezTo>
                      <a:pt x="813" y="1321"/>
                      <a:pt x="0" y="1110"/>
                      <a:pt x="371" y="342"/>
                    </a:cubicBezTo>
                    <a:cubicBezTo>
                      <a:pt x="452" y="175"/>
                      <a:pt x="646" y="0"/>
                      <a:pt x="969" y="0"/>
                    </a:cubicBezTo>
                    <a:cubicBezTo>
                      <a:pt x="1337" y="0"/>
                      <a:pt x="1489" y="169"/>
                      <a:pt x="1473" y="244"/>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24" tIns="38862" rIns="77724" bIns="38862"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9DA833A5-1138-48C6-BB09-EB3F53F29372}"/>
              </a:ext>
              <a:ext uri="{C183D7F6-B498-43B3-948B-1728B52AA6E4}">
                <adec:decorative xmlns:adec="http://schemas.microsoft.com/office/drawing/2017/decorative" val="1"/>
              </a:ext>
            </a:extLst>
          </p:cNvPr>
          <p:cNvGrpSpPr/>
          <p:nvPr/>
        </p:nvGrpSpPr>
        <p:grpSpPr>
          <a:xfrm>
            <a:off x="2596150" y="5310903"/>
            <a:ext cx="7858440" cy="720752"/>
            <a:chOff x="2661092" y="5346916"/>
            <a:chExt cx="7858440" cy="720752"/>
          </a:xfrm>
        </p:grpSpPr>
        <p:grpSp>
          <p:nvGrpSpPr>
            <p:cNvPr id="107" name="bcgBugs_QuestionMark" descr="Unknown">
              <a:extLst>
                <a:ext uri="{FF2B5EF4-FFF2-40B4-BE49-F238E27FC236}">
                  <a16:creationId xmlns:a16="http://schemas.microsoft.com/office/drawing/2014/main" id="{D1D34F21-F8A9-48C9-B10F-C1AC937726B8}"/>
                </a:ext>
              </a:extLst>
            </p:cNvPr>
            <p:cNvGrpSpPr>
              <a:grpSpLocks noChangeAspect="1"/>
            </p:cNvGrpSpPr>
            <p:nvPr/>
          </p:nvGrpSpPr>
          <p:grpSpPr bwMode="auto">
            <a:xfrm>
              <a:off x="2661092" y="5346916"/>
              <a:ext cx="274051" cy="274320"/>
              <a:chOff x="2818" y="1137"/>
              <a:chExt cx="2044" cy="2046"/>
            </a:xfrm>
          </p:grpSpPr>
          <p:sp>
            <p:nvSpPr>
              <p:cNvPr id="108" name="AutoShape 35">
                <a:extLst>
                  <a:ext uri="{FF2B5EF4-FFF2-40B4-BE49-F238E27FC236}">
                    <a16:creationId xmlns:a16="http://schemas.microsoft.com/office/drawing/2014/main" id="{B5AA6365-01F9-4A1A-A93A-8461FBF80412}"/>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11" name="Freeform 37">
                <a:extLst>
                  <a:ext uri="{FF2B5EF4-FFF2-40B4-BE49-F238E27FC236}">
                    <a16:creationId xmlns:a16="http://schemas.microsoft.com/office/drawing/2014/main" id="{46A7FF09-9D4A-4A1F-AF46-AB85C90375FF}"/>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12" name="bcgBugs_QuestionMark" descr="Unknown">
              <a:extLst>
                <a:ext uri="{FF2B5EF4-FFF2-40B4-BE49-F238E27FC236}">
                  <a16:creationId xmlns:a16="http://schemas.microsoft.com/office/drawing/2014/main" id="{4E887BE8-CFEB-43ED-8B1E-24EF396BF8CF}"/>
                </a:ext>
              </a:extLst>
            </p:cNvPr>
            <p:cNvGrpSpPr>
              <a:grpSpLocks noChangeAspect="1"/>
            </p:cNvGrpSpPr>
            <p:nvPr/>
          </p:nvGrpSpPr>
          <p:grpSpPr bwMode="auto">
            <a:xfrm>
              <a:off x="5189222" y="5346916"/>
              <a:ext cx="274051" cy="274320"/>
              <a:chOff x="2818" y="1137"/>
              <a:chExt cx="2044" cy="2046"/>
            </a:xfrm>
          </p:grpSpPr>
          <p:sp>
            <p:nvSpPr>
              <p:cNvPr id="113" name="AutoShape 35">
                <a:extLst>
                  <a:ext uri="{FF2B5EF4-FFF2-40B4-BE49-F238E27FC236}">
                    <a16:creationId xmlns:a16="http://schemas.microsoft.com/office/drawing/2014/main" id="{2D8EAE7B-35FB-4A0D-9ECC-8591077598CE}"/>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14" name="Freeform 37">
                <a:extLst>
                  <a:ext uri="{FF2B5EF4-FFF2-40B4-BE49-F238E27FC236}">
                    <a16:creationId xmlns:a16="http://schemas.microsoft.com/office/drawing/2014/main" id="{9C0279C6-4428-4B5D-85F1-2C62529DC649}"/>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15" name="bcgBugs_QuestionMark" descr="Unknown">
              <a:extLst>
                <a:ext uri="{FF2B5EF4-FFF2-40B4-BE49-F238E27FC236}">
                  <a16:creationId xmlns:a16="http://schemas.microsoft.com/office/drawing/2014/main" id="{3E13A11B-B883-46B0-8EDC-F29C3AC3D2BE}"/>
                </a:ext>
              </a:extLst>
            </p:cNvPr>
            <p:cNvGrpSpPr>
              <a:grpSpLocks noChangeAspect="1"/>
            </p:cNvGrpSpPr>
            <p:nvPr/>
          </p:nvGrpSpPr>
          <p:grpSpPr bwMode="auto">
            <a:xfrm>
              <a:off x="7717352" y="5346916"/>
              <a:ext cx="274051" cy="274320"/>
              <a:chOff x="2818" y="1137"/>
              <a:chExt cx="2044" cy="2046"/>
            </a:xfrm>
          </p:grpSpPr>
          <p:sp>
            <p:nvSpPr>
              <p:cNvPr id="116" name="AutoShape 35">
                <a:extLst>
                  <a:ext uri="{FF2B5EF4-FFF2-40B4-BE49-F238E27FC236}">
                    <a16:creationId xmlns:a16="http://schemas.microsoft.com/office/drawing/2014/main" id="{B7151C38-8686-49B8-B6CE-18995FFD7050}"/>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17" name="Freeform 37">
                <a:extLst>
                  <a:ext uri="{FF2B5EF4-FFF2-40B4-BE49-F238E27FC236}">
                    <a16:creationId xmlns:a16="http://schemas.microsoft.com/office/drawing/2014/main" id="{411337AC-4006-4877-A9D9-D0365993D1DD}"/>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18" name="bcgBugs_QuestionMark" descr="Unknown">
              <a:extLst>
                <a:ext uri="{FF2B5EF4-FFF2-40B4-BE49-F238E27FC236}">
                  <a16:creationId xmlns:a16="http://schemas.microsoft.com/office/drawing/2014/main" id="{4A7E0EFD-4702-44BE-965B-E5CEDF71F6EA}"/>
                </a:ext>
              </a:extLst>
            </p:cNvPr>
            <p:cNvGrpSpPr>
              <a:grpSpLocks noChangeAspect="1"/>
            </p:cNvGrpSpPr>
            <p:nvPr/>
          </p:nvGrpSpPr>
          <p:grpSpPr bwMode="auto">
            <a:xfrm>
              <a:off x="10245481" y="5346916"/>
              <a:ext cx="274051" cy="274320"/>
              <a:chOff x="2818" y="1137"/>
              <a:chExt cx="2044" cy="2046"/>
            </a:xfrm>
          </p:grpSpPr>
          <p:sp>
            <p:nvSpPr>
              <p:cNvPr id="119" name="AutoShape 35">
                <a:extLst>
                  <a:ext uri="{FF2B5EF4-FFF2-40B4-BE49-F238E27FC236}">
                    <a16:creationId xmlns:a16="http://schemas.microsoft.com/office/drawing/2014/main" id="{0E7EEB70-4327-40C7-969C-566680AE5441}"/>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20" name="Freeform 37">
                <a:extLst>
                  <a:ext uri="{FF2B5EF4-FFF2-40B4-BE49-F238E27FC236}">
                    <a16:creationId xmlns:a16="http://schemas.microsoft.com/office/drawing/2014/main" id="{6083EE2C-1936-4097-B5BE-4204CCBF903E}"/>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21" name="bcgBugs_QuestionMark" descr="Unknown">
              <a:extLst>
                <a:ext uri="{FF2B5EF4-FFF2-40B4-BE49-F238E27FC236}">
                  <a16:creationId xmlns:a16="http://schemas.microsoft.com/office/drawing/2014/main" id="{7A1DF19C-D52C-4ECE-8837-48B26271C9F5}"/>
                </a:ext>
              </a:extLst>
            </p:cNvPr>
            <p:cNvGrpSpPr>
              <a:grpSpLocks noChangeAspect="1"/>
            </p:cNvGrpSpPr>
            <p:nvPr/>
          </p:nvGrpSpPr>
          <p:grpSpPr bwMode="auto">
            <a:xfrm>
              <a:off x="2661092" y="5793348"/>
              <a:ext cx="274051" cy="274320"/>
              <a:chOff x="2818" y="1137"/>
              <a:chExt cx="2044" cy="2046"/>
            </a:xfrm>
          </p:grpSpPr>
          <p:sp>
            <p:nvSpPr>
              <p:cNvPr id="122" name="AutoShape 35">
                <a:extLst>
                  <a:ext uri="{FF2B5EF4-FFF2-40B4-BE49-F238E27FC236}">
                    <a16:creationId xmlns:a16="http://schemas.microsoft.com/office/drawing/2014/main" id="{02D76D9C-C70A-4FEC-97E2-0EE834A660E8}"/>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23" name="Freeform 37">
                <a:extLst>
                  <a:ext uri="{FF2B5EF4-FFF2-40B4-BE49-F238E27FC236}">
                    <a16:creationId xmlns:a16="http://schemas.microsoft.com/office/drawing/2014/main" id="{18EE6564-DC44-4206-B1C5-EE0499B0C7F2}"/>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24" name="bcgBugs_QuestionMark" descr="Unknown">
              <a:extLst>
                <a:ext uri="{FF2B5EF4-FFF2-40B4-BE49-F238E27FC236}">
                  <a16:creationId xmlns:a16="http://schemas.microsoft.com/office/drawing/2014/main" id="{3BB43D4D-B89B-4287-9795-A760F0A0955D}"/>
                </a:ext>
              </a:extLst>
            </p:cNvPr>
            <p:cNvGrpSpPr>
              <a:grpSpLocks noChangeAspect="1"/>
            </p:cNvGrpSpPr>
            <p:nvPr/>
          </p:nvGrpSpPr>
          <p:grpSpPr bwMode="auto">
            <a:xfrm>
              <a:off x="5189222" y="5793348"/>
              <a:ext cx="274051" cy="274320"/>
              <a:chOff x="2818" y="1137"/>
              <a:chExt cx="2044" cy="2046"/>
            </a:xfrm>
          </p:grpSpPr>
          <p:sp>
            <p:nvSpPr>
              <p:cNvPr id="125" name="AutoShape 35">
                <a:extLst>
                  <a:ext uri="{FF2B5EF4-FFF2-40B4-BE49-F238E27FC236}">
                    <a16:creationId xmlns:a16="http://schemas.microsoft.com/office/drawing/2014/main" id="{6D9692E0-AE4F-40DD-8D08-96A81F9043B7}"/>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26" name="Freeform 37">
                <a:extLst>
                  <a:ext uri="{FF2B5EF4-FFF2-40B4-BE49-F238E27FC236}">
                    <a16:creationId xmlns:a16="http://schemas.microsoft.com/office/drawing/2014/main" id="{EFB51902-4829-43DE-877A-FE7E473512A6}"/>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27" name="bcgBugs_QuestionMark" descr="Unknown">
              <a:extLst>
                <a:ext uri="{FF2B5EF4-FFF2-40B4-BE49-F238E27FC236}">
                  <a16:creationId xmlns:a16="http://schemas.microsoft.com/office/drawing/2014/main" id="{0AB806D3-6ED2-4D23-BDDE-8BB124131050}"/>
                </a:ext>
              </a:extLst>
            </p:cNvPr>
            <p:cNvGrpSpPr>
              <a:grpSpLocks noChangeAspect="1"/>
            </p:cNvGrpSpPr>
            <p:nvPr/>
          </p:nvGrpSpPr>
          <p:grpSpPr bwMode="auto">
            <a:xfrm>
              <a:off x="7717352" y="5793348"/>
              <a:ext cx="274051" cy="274320"/>
              <a:chOff x="2818" y="1137"/>
              <a:chExt cx="2044" cy="2046"/>
            </a:xfrm>
          </p:grpSpPr>
          <p:sp>
            <p:nvSpPr>
              <p:cNvPr id="128" name="AutoShape 35">
                <a:extLst>
                  <a:ext uri="{FF2B5EF4-FFF2-40B4-BE49-F238E27FC236}">
                    <a16:creationId xmlns:a16="http://schemas.microsoft.com/office/drawing/2014/main" id="{5AB86294-EEC9-4FD0-B911-484FC4CFD53A}"/>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29" name="Freeform 37">
                <a:extLst>
                  <a:ext uri="{FF2B5EF4-FFF2-40B4-BE49-F238E27FC236}">
                    <a16:creationId xmlns:a16="http://schemas.microsoft.com/office/drawing/2014/main" id="{C0A03705-E49A-49F9-843E-ADB7C539C684}"/>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nvGrpSpPr>
            <p:cNvPr id="130" name="bcgBugs_QuestionMark" descr="Unknown">
              <a:extLst>
                <a:ext uri="{FF2B5EF4-FFF2-40B4-BE49-F238E27FC236}">
                  <a16:creationId xmlns:a16="http://schemas.microsoft.com/office/drawing/2014/main" id="{15FF6679-F2B4-4440-80DA-C95E5574DEEB}"/>
                </a:ext>
              </a:extLst>
            </p:cNvPr>
            <p:cNvGrpSpPr>
              <a:grpSpLocks noChangeAspect="1"/>
            </p:cNvGrpSpPr>
            <p:nvPr/>
          </p:nvGrpSpPr>
          <p:grpSpPr bwMode="auto">
            <a:xfrm>
              <a:off x="10245481" y="5793348"/>
              <a:ext cx="274051" cy="274320"/>
              <a:chOff x="2818" y="1137"/>
              <a:chExt cx="2044" cy="2046"/>
            </a:xfrm>
          </p:grpSpPr>
          <p:sp>
            <p:nvSpPr>
              <p:cNvPr id="131" name="AutoShape 35">
                <a:extLst>
                  <a:ext uri="{FF2B5EF4-FFF2-40B4-BE49-F238E27FC236}">
                    <a16:creationId xmlns:a16="http://schemas.microsoft.com/office/drawing/2014/main" id="{85AA629D-24A8-4E98-A0A3-45B0BC128B63}"/>
                  </a:ext>
                </a:extLst>
              </p:cNvPr>
              <p:cNvSpPr>
                <a:spLocks noChangeAspect="1" noChangeArrowheads="1" noTextEdit="1"/>
              </p:cNvSpPr>
              <p:nvPr/>
            </p:nvSpPr>
            <p:spPr bwMode="auto">
              <a:xfrm>
                <a:off x="2818" y="1137"/>
                <a:ext cx="2044" cy="204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sp>
            <p:nvSpPr>
              <p:cNvPr id="132" name="Freeform 37">
                <a:extLst>
                  <a:ext uri="{FF2B5EF4-FFF2-40B4-BE49-F238E27FC236}">
                    <a16:creationId xmlns:a16="http://schemas.microsoft.com/office/drawing/2014/main" id="{B54FAF0E-C784-4C38-8E27-0A7577F3A80A}"/>
                  </a:ext>
                </a:extLst>
              </p:cNvPr>
              <p:cNvSpPr>
                <a:spLocks noEditPoints="1"/>
              </p:cNvSpPr>
              <p:nvPr/>
            </p:nvSpPr>
            <p:spPr bwMode="auto">
              <a:xfrm>
                <a:off x="3438" y="1260"/>
                <a:ext cx="806" cy="1802"/>
              </a:xfrm>
              <a:custGeom>
                <a:avLst/>
                <a:gdLst>
                  <a:gd name="T0" fmla="*/ 178 w 394"/>
                  <a:gd name="T1" fmla="*/ 880 h 880"/>
                  <a:gd name="T2" fmla="*/ 106 w 394"/>
                  <a:gd name="T3" fmla="*/ 850 h 880"/>
                  <a:gd name="T4" fmla="*/ 76 w 394"/>
                  <a:gd name="T5" fmla="*/ 778 h 880"/>
                  <a:gd name="T6" fmla="*/ 106 w 394"/>
                  <a:gd name="T7" fmla="*/ 706 h 880"/>
                  <a:gd name="T8" fmla="*/ 178 w 394"/>
                  <a:gd name="T9" fmla="*/ 676 h 880"/>
                  <a:gd name="T10" fmla="*/ 250 w 394"/>
                  <a:gd name="T11" fmla="*/ 706 h 880"/>
                  <a:gd name="T12" fmla="*/ 280 w 394"/>
                  <a:gd name="T13" fmla="*/ 778 h 880"/>
                  <a:gd name="T14" fmla="*/ 250 w 394"/>
                  <a:gd name="T15" fmla="*/ 850 h 880"/>
                  <a:gd name="T16" fmla="*/ 178 w 394"/>
                  <a:gd name="T17" fmla="*/ 880 h 880"/>
                  <a:gd name="T18" fmla="*/ 228 w 394"/>
                  <a:gd name="T19" fmla="*/ 605 h 880"/>
                  <a:gd name="T20" fmla="*/ 223 w 394"/>
                  <a:gd name="T21" fmla="*/ 578 h 880"/>
                  <a:gd name="T22" fmla="*/ 216 w 394"/>
                  <a:gd name="T23" fmla="*/ 535 h 880"/>
                  <a:gd name="T24" fmla="*/ 257 w 394"/>
                  <a:gd name="T25" fmla="*/ 422 h 880"/>
                  <a:gd name="T26" fmla="*/ 333 w 394"/>
                  <a:gd name="T27" fmla="*/ 341 h 880"/>
                  <a:gd name="T28" fmla="*/ 379 w 394"/>
                  <a:gd name="T29" fmla="*/ 268 h 880"/>
                  <a:gd name="T30" fmla="*/ 394 w 394"/>
                  <a:gd name="T31" fmla="*/ 187 h 880"/>
                  <a:gd name="T32" fmla="*/ 334 w 394"/>
                  <a:gd name="T33" fmla="*/ 50 h 880"/>
                  <a:gd name="T34" fmla="*/ 187 w 394"/>
                  <a:gd name="T35" fmla="*/ 0 h 880"/>
                  <a:gd name="T36" fmla="*/ 14 w 394"/>
                  <a:gd name="T37" fmla="*/ 49 h 880"/>
                  <a:gd name="T38" fmla="*/ 0 w 394"/>
                  <a:gd name="T39" fmla="*/ 61 h 880"/>
                  <a:gd name="T40" fmla="*/ 61 w 394"/>
                  <a:gd name="T41" fmla="*/ 180 h 880"/>
                  <a:gd name="T42" fmla="*/ 83 w 394"/>
                  <a:gd name="T43" fmla="*/ 158 h 880"/>
                  <a:gd name="T44" fmla="*/ 161 w 394"/>
                  <a:gd name="T45" fmla="*/ 126 h 880"/>
                  <a:gd name="T46" fmla="*/ 231 w 394"/>
                  <a:gd name="T47" fmla="*/ 144 h 880"/>
                  <a:gd name="T48" fmla="*/ 250 w 394"/>
                  <a:gd name="T49" fmla="*/ 196 h 880"/>
                  <a:gd name="T50" fmla="*/ 237 w 394"/>
                  <a:gd name="T51" fmla="*/ 242 h 880"/>
                  <a:gd name="T52" fmla="*/ 173 w 394"/>
                  <a:gd name="T53" fmla="*/ 323 h 880"/>
                  <a:gd name="T54" fmla="*/ 105 w 394"/>
                  <a:gd name="T55" fmla="*/ 425 h 880"/>
                  <a:gd name="T56" fmla="*/ 90 w 394"/>
                  <a:gd name="T57" fmla="*/ 510 h 880"/>
                  <a:gd name="T58" fmla="*/ 109 w 394"/>
                  <a:gd name="T59" fmla="*/ 590 h 880"/>
                  <a:gd name="T60" fmla="*/ 115 w 394"/>
                  <a:gd name="T61" fmla="*/ 605 h 880"/>
                  <a:gd name="T62" fmla="*/ 228 w 394"/>
                  <a:gd name="T63" fmla="*/ 60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880">
                    <a:moveTo>
                      <a:pt x="178" y="880"/>
                    </a:moveTo>
                    <a:cubicBezTo>
                      <a:pt x="150" y="880"/>
                      <a:pt x="126" y="870"/>
                      <a:pt x="106" y="850"/>
                    </a:cubicBezTo>
                    <a:cubicBezTo>
                      <a:pt x="86" y="830"/>
                      <a:pt x="76" y="806"/>
                      <a:pt x="76" y="778"/>
                    </a:cubicBezTo>
                    <a:cubicBezTo>
                      <a:pt x="76" y="750"/>
                      <a:pt x="87" y="725"/>
                      <a:pt x="106" y="706"/>
                    </a:cubicBezTo>
                    <a:cubicBezTo>
                      <a:pt x="126" y="686"/>
                      <a:pt x="150" y="676"/>
                      <a:pt x="178" y="676"/>
                    </a:cubicBezTo>
                    <a:cubicBezTo>
                      <a:pt x="206" y="676"/>
                      <a:pt x="230" y="686"/>
                      <a:pt x="250" y="706"/>
                    </a:cubicBezTo>
                    <a:cubicBezTo>
                      <a:pt x="270" y="725"/>
                      <a:pt x="280" y="750"/>
                      <a:pt x="280" y="778"/>
                    </a:cubicBezTo>
                    <a:cubicBezTo>
                      <a:pt x="280" y="806"/>
                      <a:pt x="270" y="830"/>
                      <a:pt x="250" y="850"/>
                    </a:cubicBezTo>
                    <a:cubicBezTo>
                      <a:pt x="231" y="870"/>
                      <a:pt x="206" y="880"/>
                      <a:pt x="178" y="880"/>
                    </a:cubicBezTo>
                    <a:close/>
                    <a:moveTo>
                      <a:pt x="228" y="605"/>
                    </a:moveTo>
                    <a:cubicBezTo>
                      <a:pt x="223" y="578"/>
                      <a:pt x="223" y="578"/>
                      <a:pt x="223" y="578"/>
                    </a:cubicBezTo>
                    <a:cubicBezTo>
                      <a:pt x="216" y="547"/>
                      <a:pt x="216" y="537"/>
                      <a:pt x="216" y="535"/>
                    </a:cubicBezTo>
                    <a:cubicBezTo>
                      <a:pt x="216" y="493"/>
                      <a:pt x="229" y="456"/>
                      <a:pt x="257" y="422"/>
                    </a:cubicBezTo>
                    <a:cubicBezTo>
                      <a:pt x="333" y="341"/>
                      <a:pt x="333" y="341"/>
                      <a:pt x="333" y="341"/>
                    </a:cubicBezTo>
                    <a:cubicBezTo>
                      <a:pt x="354" y="319"/>
                      <a:pt x="369" y="294"/>
                      <a:pt x="379" y="268"/>
                    </a:cubicBezTo>
                    <a:cubicBezTo>
                      <a:pt x="389" y="243"/>
                      <a:pt x="394" y="215"/>
                      <a:pt x="394" y="187"/>
                    </a:cubicBezTo>
                    <a:cubicBezTo>
                      <a:pt x="394" y="131"/>
                      <a:pt x="374" y="85"/>
                      <a:pt x="334" y="50"/>
                    </a:cubicBezTo>
                    <a:cubicBezTo>
                      <a:pt x="295" y="17"/>
                      <a:pt x="245" y="0"/>
                      <a:pt x="187" y="0"/>
                    </a:cubicBezTo>
                    <a:cubicBezTo>
                      <a:pt x="112" y="0"/>
                      <a:pt x="54" y="16"/>
                      <a:pt x="14" y="49"/>
                    </a:cubicBezTo>
                    <a:cubicBezTo>
                      <a:pt x="0" y="61"/>
                      <a:pt x="0" y="61"/>
                      <a:pt x="0" y="61"/>
                    </a:cubicBezTo>
                    <a:cubicBezTo>
                      <a:pt x="61" y="180"/>
                      <a:pt x="61" y="180"/>
                      <a:pt x="61" y="180"/>
                    </a:cubicBezTo>
                    <a:cubicBezTo>
                      <a:pt x="83" y="158"/>
                      <a:pt x="83" y="158"/>
                      <a:pt x="83" y="158"/>
                    </a:cubicBezTo>
                    <a:cubicBezTo>
                      <a:pt x="105" y="137"/>
                      <a:pt x="131" y="126"/>
                      <a:pt x="161" y="126"/>
                    </a:cubicBezTo>
                    <a:cubicBezTo>
                      <a:pt x="193" y="126"/>
                      <a:pt x="216" y="132"/>
                      <a:pt x="231" y="144"/>
                    </a:cubicBezTo>
                    <a:cubicBezTo>
                      <a:pt x="244" y="155"/>
                      <a:pt x="250" y="172"/>
                      <a:pt x="250" y="196"/>
                    </a:cubicBezTo>
                    <a:cubicBezTo>
                      <a:pt x="250" y="211"/>
                      <a:pt x="246" y="226"/>
                      <a:pt x="237" y="242"/>
                    </a:cubicBezTo>
                    <a:cubicBezTo>
                      <a:pt x="226" y="261"/>
                      <a:pt x="205" y="288"/>
                      <a:pt x="173" y="323"/>
                    </a:cubicBezTo>
                    <a:cubicBezTo>
                      <a:pt x="138" y="362"/>
                      <a:pt x="116" y="396"/>
                      <a:pt x="105" y="425"/>
                    </a:cubicBezTo>
                    <a:cubicBezTo>
                      <a:pt x="95" y="454"/>
                      <a:pt x="90" y="483"/>
                      <a:pt x="90" y="510"/>
                    </a:cubicBezTo>
                    <a:cubicBezTo>
                      <a:pt x="90" y="528"/>
                      <a:pt x="96" y="554"/>
                      <a:pt x="109" y="590"/>
                    </a:cubicBezTo>
                    <a:cubicBezTo>
                      <a:pt x="115" y="605"/>
                      <a:pt x="115" y="605"/>
                      <a:pt x="115" y="605"/>
                    </a:cubicBezTo>
                    <a:lnTo>
                      <a:pt x="228" y="605"/>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48857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803"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630000" y="2681103"/>
            <a:ext cx="3127881" cy="1495794"/>
          </a:xfrm>
        </p:spPr>
        <p:txBody>
          <a:bodyPr vert="horz"/>
          <a:lstStyle/>
          <a:p>
            <a:r>
              <a:rPr lang="en-US" sz="2800" dirty="0">
                <a:solidFill>
                  <a:srgbClr val="FF9221"/>
                </a:solidFill>
                <a:latin typeface="+mj-lt"/>
                <a:sym typeface="Georgia" panose="02040502050405020303" pitchFamily="18" charset="0"/>
              </a:rPr>
              <a:t>Section 3.2</a:t>
            </a:r>
            <a:br>
              <a:rPr lang="en-US" sz="2800" dirty="0">
                <a:latin typeface="+mj-lt"/>
                <a:sym typeface="Georgia" panose="02040502050405020303" pitchFamily="18" charset="0"/>
              </a:rPr>
            </a:br>
            <a:r>
              <a:rPr lang="en-US" sz="2800" dirty="0">
                <a:latin typeface="+mj-lt"/>
                <a:sym typeface="Georgia" panose="02040502050405020303" pitchFamily="18" charset="0"/>
              </a:rPr>
              <a:t>Quality assurance</a:t>
            </a:r>
          </a:p>
        </p:txBody>
      </p:sp>
      <p:sp>
        <p:nvSpPr>
          <p:cNvPr id="15" name="TextBox 14">
            <a:extLst>
              <a:ext uri="{FF2B5EF4-FFF2-40B4-BE49-F238E27FC236}">
                <a16:creationId xmlns:a16="http://schemas.microsoft.com/office/drawing/2014/main" id="{0A661C2D-EB3E-41AA-88F3-7C03A9B71264}"/>
              </a:ext>
            </a:extLst>
          </p:cNvPr>
          <p:cNvSpPr txBox="1"/>
          <p:nvPr/>
        </p:nvSpPr>
        <p:spPr>
          <a:xfrm>
            <a:off x="5670748" y="903886"/>
            <a:ext cx="6003798" cy="2215991"/>
          </a:xfrm>
          <a:prstGeom prst="rect">
            <a:avLst/>
          </a:prstGeom>
          <a:noFill/>
        </p:spPr>
        <p:txBody>
          <a:bodyPr wrap="square" lIns="0" tIns="0" rIns="0" bIns="0" rtlCol="0" anchor="t">
            <a:spAutoFit/>
          </a:bodyPr>
          <a:lstStyle/>
          <a:p>
            <a:r>
              <a:rPr lang="en-US" dirty="0">
                <a:solidFill>
                  <a:srgbClr val="275D38"/>
                </a:solidFill>
                <a:sym typeface="Georgia" panose="02040502050405020303" pitchFamily="18" charset="0"/>
              </a:rPr>
              <a:t>Observations</a:t>
            </a:r>
          </a:p>
          <a:p>
            <a:r>
              <a:rPr lang="en-US" sz="1400" dirty="0">
                <a:solidFill>
                  <a:srgbClr val="275D38"/>
                </a:solidFill>
                <a:sym typeface="Georgia" panose="02040502050405020303" pitchFamily="18" charset="0"/>
              </a:rPr>
              <a:t>Current QA processes appear effective, opportunities to increase focus to support other recommended changes</a:t>
            </a:r>
          </a:p>
          <a:p>
            <a:pPr marL="324000" lvl="1" indent="-216000">
              <a:buClr>
                <a:srgbClr val="275D38">
                  <a:lumMod val="100000"/>
                </a:srgbClr>
              </a:buClr>
              <a:buSzPct val="100000"/>
              <a:buFont typeface="Trebuchet MS" panose="020B0603020202020204" pitchFamily="34" charset="0"/>
              <a:buChar char="•"/>
            </a:pPr>
            <a:r>
              <a:rPr lang="en-US" sz="1400" dirty="0">
                <a:solidFill>
                  <a:srgbClr val="000000">
                    <a:lumMod val="100000"/>
                  </a:srgbClr>
                </a:solidFill>
                <a:sym typeface="Georgia" panose="02040502050405020303" pitchFamily="18" charset="0"/>
              </a:rPr>
              <a:t>Current processes appear to be working well, but adjustments may be needed to embed guideline changes</a:t>
            </a:r>
          </a:p>
          <a:p>
            <a:pPr marL="324000" lvl="1" indent="-216000">
              <a:buClr>
                <a:srgbClr val="275D38">
                  <a:lumMod val="100000"/>
                </a:srgbClr>
              </a:buClr>
              <a:buSzPct val="100000"/>
              <a:buFont typeface="Trebuchet MS" panose="020B0603020202020204" pitchFamily="34" charset="0"/>
              <a:buChar char="•"/>
            </a:pPr>
            <a:r>
              <a:rPr lang="en-US" sz="1400" dirty="0">
                <a:solidFill>
                  <a:srgbClr val="000000">
                    <a:lumMod val="100000"/>
                  </a:srgbClr>
                </a:solidFill>
                <a:sym typeface="Georgia" panose="02040502050405020303" pitchFamily="18" charset="0"/>
              </a:rPr>
              <a:t>Opportunities to learn from global best practice in other industries e.g. standardised testing across assess, using data to target QA on</a:t>
            </a:r>
            <a:br>
              <a:rPr lang="en-US" sz="1400" dirty="0">
                <a:solidFill>
                  <a:srgbClr val="000000">
                    <a:lumMod val="100000"/>
                  </a:srgbClr>
                </a:solidFill>
                <a:sym typeface="Georgia" panose="02040502050405020303" pitchFamily="18" charset="0"/>
              </a:rPr>
            </a:br>
            <a:r>
              <a:rPr lang="en-US" sz="1400" dirty="0">
                <a:solidFill>
                  <a:srgbClr val="000000">
                    <a:lumMod val="100000"/>
                  </a:srgbClr>
                </a:solidFill>
                <a:sym typeface="Georgia" panose="02040502050405020303" pitchFamily="18" charset="0"/>
              </a:rPr>
              <a:t>outlier assessors</a:t>
            </a:r>
          </a:p>
          <a:p>
            <a:pPr marL="324000" lvl="1" indent="-216000">
              <a:buClr>
                <a:srgbClr val="275D38">
                  <a:lumMod val="100000"/>
                </a:srgbClr>
              </a:buClr>
              <a:buSzPct val="100000"/>
              <a:buFont typeface="Trebuchet MS" panose="020B0603020202020204" pitchFamily="34" charset="0"/>
              <a:buChar char="•"/>
            </a:pPr>
            <a:r>
              <a:rPr lang="en-US" sz="1400" dirty="0">
                <a:solidFill>
                  <a:srgbClr val="000000">
                    <a:lumMod val="100000"/>
                  </a:srgbClr>
                </a:solidFill>
                <a:sym typeface="Georgia" panose="02040502050405020303" pitchFamily="18" charset="0"/>
              </a:rPr>
              <a:t>Services Australia have limited visibility over each assessor's long-run referral data, program-wide data or the cost of employment services</a:t>
            </a:r>
          </a:p>
        </p:txBody>
      </p:sp>
      <p:sp>
        <p:nvSpPr>
          <p:cNvPr id="14" name="TextBox 13">
            <a:extLst>
              <a:ext uri="{FF2B5EF4-FFF2-40B4-BE49-F238E27FC236}">
                <a16:creationId xmlns:a16="http://schemas.microsoft.com/office/drawing/2014/main" id="{4FCB5294-3FE5-4A33-AB66-D31016E0F74A}"/>
              </a:ext>
            </a:extLst>
          </p:cNvPr>
          <p:cNvSpPr txBox="1"/>
          <p:nvPr/>
        </p:nvSpPr>
        <p:spPr>
          <a:xfrm>
            <a:off x="5670748" y="3712825"/>
            <a:ext cx="6003798" cy="2431435"/>
          </a:xfrm>
          <a:prstGeom prst="rect">
            <a:avLst/>
          </a:prstGeom>
          <a:noFill/>
        </p:spPr>
        <p:txBody>
          <a:bodyPr wrap="square" lIns="0" tIns="0" rIns="0" bIns="0" rtlCol="0" anchor="t">
            <a:spAutoFit/>
          </a:bodyPr>
          <a:lstStyle/>
          <a:p>
            <a:r>
              <a:rPr lang="en-US" dirty="0">
                <a:solidFill>
                  <a:srgbClr val="275D38"/>
                </a:solidFill>
                <a:sym typeface="Georgia" panose="02040502050405020303" pitchFamily="18" charset="0"/>
              </a:rPr>
              <a:t>Recommendations</a:t>
            </a:r>
          </a:p>
          <a:p>
            <a:pPr marL="450900" lvl="1" indent="-342900">
              <a:buClr>
                <a:srgbClr val="275D38">
                  <a:lumMod val="100000"/>
                </a:srgbClr>
              </a:buClr>
              <a:buSzPct val="100000"/>
              <a:buFont typeface="+mj-lt"/>
              <a:buAutoNum type="arabicPeriod" startAt="10"/>
            </a:pPr>
            <a:r>
              <a:rPr lang="en-US" sz="1400" dirty="0">
                <a:sym typeface="Georgia" panose="02040502050405020303" pitchFamily="18" charset="0"/>
              </a:rPr>
              <a:t>Use analytics to target assessor quality assurance activities </a:t>
            </a:r>
            <a:r>
              <a:rPr lang="en-AU" sz="1400" dirty="0">
                <a:solidFill>
                  <a:srgbClr val="000000">
                    <a:lumMod val="100000"/>
                  </a:srgbClr>
                </a:solidFill>
                <a:sym typeface="Georgia" panose="02040502050405020303" pitchFamily="18" charset="0"/>
              </a:rPr>
              <a:t>(e.g. comparison to overall program results, regional results, or to expected results after normalising for other factors)</a:t>
            </a:r>
          </a:p>
          <a:p>
            <a:pPr marL="450900" lvl="1" indent="-342900">
              <a:buClr>
                <a:srgbClr val="275D38">
                  <a:lumMod val="100000"/>
                </a:srgbClr>
              </a:buClr>
              <a:buSzPct val="100000"/>
              <a:buFont typeface="+mj-lt"/>
              <a:buAutoNum type="arabicPeriod" startAt="10"/>
            </a:pPr>
            <a:r>
              <a:rPr lang="en-AU" sz="1400" dirty="0">
                <a:solidFill>
                  <a:srgbClr val="000000">
                    <a:lumMod val="100000"/>
                  </a:srgbClr>
                </a:solidFill>
                <a:sym typeface="Georgia" panose="02040502050405020303" pitchFamily="18" charset="0"/>
              </a:rPr>
              <a:t>Conduct standardised testing across assessors using file assessments, with a focus on "borderline" decisions</a:t>
            </a:r>
          </a:p>
          <a:p>
            <a:pPr marL="450900" lvl="1" indent="-342900">
              <a:buClr>
                <a:srgbClr val="275D38">
                  <a:lumMod val="100000"/>
                </a:srgbClr>
              </a:buClr>
              <a:buSzPct val="100000"/>
              <a:buFont typeface="+mj-lt"/>
              <a:buAutoNum type="arabicPeriod" startAt="10"/>
            </a:pPr>
            <a:r>
              <a:rPr lang="en-AU" sz="1400" dirty="0">
                <a:solidFill>
                  <a:srgbClr val="000000">
                    <a:lumMod val="100000"/>
                  </a:srgbClr>
                </a:solidFill>
                <a:sym typeface="Georgia" panose="02040502050405020303" pitchFamily="18" charset="0"/>
              </a:rPr>
              <a:t>Provide selective, data-based feedback to assessors to address bias. For example, this could be informed by comparison of individual assessor results to program level results</a:t>
            </a:r>
          </a:p>
          <a:p>
            <a:pPr marL="450900" lvl="1" indent="-342900">
              <a:buClr>
                <a:srgbClr val="275D38">
                  <a:lumMod val="100000"/>
                </a:srgbClr>
              </a:buClr>
              <a:buSzPct val="100000"/>
              <a:buFont typeface="+mj-lt"/>
              <a:buAutoNum type="arabicPeriod" startAt="10"/>
            </a:pPr>
            <a:r>
              <a:rPr lang="en-AU" sz="1400" dirty="0">
                <a:sym typeface="Georgia" panose="02040502050405020303" pitchFamily="18" charset="0"/>
              </a:rPr>
              <a:t>Collect data on actual hours worked (e.g. by work capacity band, disability type) to inform assessor training</a:t>
            </a:r>
            <a:endParaRPr lang="en-AU" sz="1100" dirty="0">
              <a:solidFill>
                <a:srgbClr val="000000">
                  <a:lumMod val="100000"/>
                </a:srgbClr>
              </a:solidFill>
              <a:sym typeface="Georgia" panose="02040502050405020303" pitchFamily="18" charset="0"/>
            </a:endParaRPr>
          </a:p>
        </p:txBody>
      </p:sp>
      <p:sp>
        <p:nvSpPr>
          <p:cNvPr id="8" name="ee4pFootnotes">
            <a:extLst>
              <a:ext uri="{FF2B5EF4-FFF2-40B4-BE49-F238E27FC236}">
                <a16:creationId xmlns:a16="http://schemas.microsoft.com/office/drawing/2014/main" id="{2B97A072-4B3D-414D-951B-255D00F1D789}"/>
              </a:ext>
            </a:extLst>
          </p:cNvPr>
          <p:cNvSpPr>
            <a:spLocks noChangeArrowheads="1"/>
          </p:cNvSpPr>
          <p:nvPr/>
        </p:nvSpPr>
        <p:spPr bwMode="auto">
          <a:xfrm>
            <a:off x="4551980" y="6421441"/>
            <a:ext cx="61200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BCG analysis</a:t>
            </a:r>
          </a:p>
        </p:txBody>
      </p:sp>
      <p:grpSp>
        <p:nvGrpSpPr>
          <p:cNvPr id="23" name="Group 22">
            <a:extLst>
              <a:ext uri="{FF2B5EF4-FFF2-40B4-BE49-F238E27FC236}">
                <a16:creationId xmlns:a16="http://schemas.microsoft.com/office/drawing/2014/main" id="{4B039237-B926-4808-B30C-41F003BE14ED}"/>
              </a:ext>
              <a:ext uri="{C183D7F6-B498-43B3-948B-1728B52AA6E4}">
                <adec:decorative xmlns:adec="http://schemas.microsoft.com/office/drawing/2017/decorative" val="1"/>
              </a:ext>
            </a:extLst>
          </p:cNvPr>
          <p:cNvGrpSpPr/>
          <p:nvPr/>
        </p:nvGrpSpPr>
        <p:grpSpPr>
          <a:xfrm>
            <a:off x="5681091" y="3247877"/>
            <a:ext cx="5760720" cy="306171"/>
            <a:chOff x="5916168" y="3940591"/>
            <a:chExt cx="5760720" cy="306171"/>
          </a:xfrm>
        </p:grpSpPr>
        <p:cxnSp>
          <p:nvCxnSpPr>
            <p:cNvPr id="24" name="Straight Connector 23">
              <a:extLst>
                <a:ext uri="{FF2B5EF4-FFF2-40B4-BE49-F238E27FC236}">
                  <a16:creationId xmlns:a16="http://schemas.microsoft.com/office/drawing/2014/main" id="{79D94F68-0EDC-4056-A06D-06AFAE1CF3AB}"/>
                </a:ext>
              </a:extLst>
            </p:cNvPr>
            <p:cNvCxnSpPr/>
            <p:nvPr/>
          </p:nvCxnSpPr>
          <p:spPr>
            <a:xfrm rot="5400000">
              <a:off x="8796528" y="1213317"/>
              <a:ext cx="0" cy="5760720"/>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5E57A7-3E6E-452E-8B3B-70AE53697F92}"/>
                </a:ext>
              </a:extLst>
            </p:cNvPr>
            <p:cNvGrpSpPr/>
            <p:nvPr/>
          </p:nvGrpSpPr>
          <p:grpSpPr>
            <a:xfrm rot="5400000">
              <a:off x="8643443" y="3940222"/>
              <a:ext cx="306171" cy="306910"/>
              <a:chOff x="5937564" y="3833745"/>
              <a:chExt cx="306171" cy="306910"/>
            </a:xfrm>
          </p:grpSpPr>
          <p:sp>
            <p:nvSpPr>
              <p:cNvPr id="26" name="Freeform 94">
                <a:extLst>
                  <a:ext uri="{FF2B5EF4-FFF2-40B4-BE49-F238E27FC236}">
                    <a16:creationId xmlns:a16="http://schemas.microsoft.com/office/drawing/2014/main" id="{97C63B22-0686-40D5-93A9-6C5BB1D2CAC8}"/>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27" name="Freeform 95">
                <a:extLst>
                  <a:ext uri="{FF2B5EF4-FFF2-40B4-BE49-F238E27FC236}">
                    <a16:creationId xmlns:a16="http://schemas.microsoft.com/office/drawing/2014/main" id="{E35AA0DB-F559-4358-B893-21712FE49E27}"/>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grpSp>
        <p:nvGrpSpPr>
          <p:cNvPr id="4" name="Group 3">
            <a:extLst>
              <a:ext uri="{FF2B5EF4-FFF2-40B4-BE49-F238E27FC236}">
                <a16:creationId xmlns:a16="http://schemas.microsoft.com/office/drawing/2014/main" id="{6A1D9264-6F8E-4F64-89AF-B64768C0BDC6}"/>
              </a:ext>
              <a:ext uri="{C183D7F6-B498-43B3-948B-1728B52AA6E4}">
                <adec:decorative xmlns:adec="http://schemas.microsoft.com/office/drawing/2017/decorative" val="1"/>
              </a:ext>
            </a:extLst>
          </p:cNvPr>
          <p:cNvGrpSpPr/>
          <p:nvPr/>
        </p:nvGrpSpPr>
        <p:grpSpPr>
          <a:xfrm>
            <a:off x="4551980" y="903886"/>
            <a:ext cx="869363" cy="869363"/>
            <a:chOff x="4551980" y="903886"/>
            <a:chExt cx="869363" cy="869363"/>
          </a:xfrm>
        </p:grpSpPr>
        <p:sp>
          <p:nvSpPr>
            <p:cNvPr id="34" name="Oval 33">
              <a:extLst>
                <a:ext uri="{FF2B5EF4-FFF2-40B4-BE49-F238E27FC236}">
                  <a16:creationId xmlns:a16="http://schemas.microsoft.com/office/drawing/2014/main" id="{7F5069C0-772C-4AC7-A843-AE5AA217DA1F}"/>
                </a:ext>
                <a:ext uri="{C183D7F6-B498-43B3-948B-1728B52AA6E4}">
                  <adec:decorative xmlns:adec="http://schemas.microsoft.com/office/drawing/2017/decorative" val="1"/>
                </a:ext>
              </a:extLst>
            </p:cNvPr>
            <p:cNvSpPr/>
            <p:nvPr/>
          </p:nvSpPr>
          <p:spPr>
            <a:xfrm>
              <a:off x="4551980" y="903886"/>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ym typeface="Georgia" panose="02040502050405020303" pitchFamily="18" charset="0"/>
              </a:endParaRPr>
            </a:p>
          </p:txBody>
        </p:sp>
        <p:grpSp>
          <p:nvGrpSpPr>
            <p:cNvPr id="33" name="bcgIcons_MagnifyingGlassSearch">
              <a:extLst>
                <a:ext uri="{FF2B5EF4-FFF2-40B4-BE49-F238E27FC236}">
                  <a16:creationId xmlns:a16="http://schemas.microsoft.com/office/drawing/2014/main" id="{0B89F7FF-1BF6-47B8-BF21-445C4027515B}"/>
                </a:ext>
                <a:ext uri="{C183D7F6-B498-43B3-948B-1728B52AA6E4}">
                  <adec:decorative xmlns:adec="http://schemas.microsoft.com/office/drawing/2017/decorative" val="1"/>
                </a:ext>
              </a:extLst>
            </p:cNvPr>
            <p:cNvGrpSpPr>
              <a:grpSpLocks noChangeAspect="1"/>
            </p:cNvGrpSpPr>
            <p:nvPr/>
          </p:nvGrpSpPr>
          <p:grpSpPr bwMode="auto">
            <a:xfrm>
              <a:off x="4675886" y="1027504"/>
              <a:ext cx="621551" cy="622127"/>
              <a:chOff x="1682" y="0"/>
              <a:chExt cx="4316" cy="4320"/>
            </a:xfrm>
          </p:grpSpPr>
          <p:sp>
            <p:nvSpPr>
              <p:cNvPr id="43" name="AutoShape 8">
                <a:extLst>
                  <a:ext uri="{FF2B5EF4-FFF2-40B4-BE49-F238E27FC236}">
                    <a16:creationId xmlns:a16="http://schemas.microsoft.com/office/drawing/2014/main" id="{BF78952A-3C56-47FF-B159-FB453980CB4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4" name="Freeform 10">
                <a:extLst>
                  <a:ext uri="{FF2B5EF4-FFF2-40B4-BE49-F238E27FC236}">
                    <a16:creationId xmlns:a16="http://schemas.microsoft.com/office/drawing/2014/main" id="{42415A35-2E4B-4D5C-96D8-D89ABE27DAE4}"/>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5" name="Freeform 11">
                <a:extLst>
                  <a:ext uri="{FF2B5EF4-FFF2-40B4-BE49-F238E27FC236}">
                    <a16:creationId xmlns:a16="http://schemas.microsoft.com/office/drawing/2014/main" id="{41E9D22D-20C0-4B4E-AEA9-4B0FD1198B3F}"/>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grpSp>
        <p:nvGrpSpPr>
          <p:cNvPr id="5" name="Group 4">
            <a:extLst>
              <a:ext uri="{FF2B5EF4-FFF2-40B4-BE49-F238E27FC236}">
                <a16:creationId xmlns:a16="http://schemas.microsoft.com/office/drawing/2014/main" id="{9F59A9BF-CB55-42E6-A574-EE6F1EEB3D19}"/>
              </a:ext>
              <a:ext uri="{C183D7F6-B498-43B3-948B-1728B52AA6E4}">
                <adec:decorative xmlns:adec="http://schemas.microsoft.com/office/drawing/2017/decorative" val="1"/>
              </a:ext>
            </a:extLst>
          </p:cNvPr>
          <p:cNvGrpSpPr/>
          <p:nvPr/>
        </p:nvGrpSpPr>
        <p:grpSpPr>
          <a:xfrm>
            <a:off x="4551980" y="3712825"/>
            <a:ext cx="869363" cy="869363"/>
            <a:chOff x="4551980" y="3712825"/>
            <a:chExt cx="869363" cy="869363"/>
          </a:xfrm>
        </p:grpSpPr>
        <p:sp>
          <p:nvSpPr>
            <p:cNvPr id="48" name="Oval 47">
              <a:extLst>
                <a:ext uri="{FF2B5EF4-FFF2-40B4-BE49-F238E27FC236}">
                  <a16:creationId xmlns:a16="http://schemas.microsoft.com/office/drawing/2014/main" id="{4FC94F2F-5175-4CB6-9640-1688235EFA1B}"/>
                </a:ext>
                <a:ext uri="{C183D7F6-B498-43B3-948B-1728B52AA6E4}">
                  <adec:decorative xmlns:adec="http://schemas.microsoft.com/office/drawing/2017/decorative" val="1"/>
                </a:ext>
              </a:extLst>
            </p:cNvPr>
            <p:cNvSpPr/>
            <p:nvPr/>
          </p:nvSpPr>
          <p:spPr>
            <a:xfrm>
              <a:off x="4551980" y="3712825"/>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ym typeface="Georgia" panose="02040502050405020303" pitchFamily="18" charset="0"/>
              </a:endParaRPr>
            </a:p>
          </p:txBody>
        </p:sp>
        <p:grpSp>
          <p:nvGrpSpPr>
            <p:cNvPr id="47" name="bcgIcons_Scalable">
              <a:extLst>
                <a:ext uri="{FF2B5EF4-FFF2-40B4-BE49-F238E27FC236}">
                  <a16:creationId xmlns:a16="http://schemas.microsoft.com/office/drawing/2014/main" id="{67E82124-A3AB-419C-B94E-BD779D2987F7}"/>
                </a:ext>
                <a:ext uri="{C183D7F6-B498-43B3-948B-1728B52AA6E4}">
                  <adec:decorative xmlns:adec="http://schemas.microsoft.com/office/drawing/2017/decorative" val="1"/>
                </a:ext>
              </a:extLst>
            </p:cNvPr>
            <p:cNvGrpSpPr>
              <a:grpSpLocks noChangeAspect="1"/>
            </p:cNvGrpSpPr>
            <p:nvPr/>
          </p:nvGrpSpPr>
          <p:grpSpPr bwMode="auto">
            <a:xfrm>
              <a:off x="4675886" y="3836442"/>
              <a:ext cx="621552" cy="622128"/>
              <a:chOff x="1682" y="0"/>
              <a:chExt cx="4316" cy="4320"/>
            </a:xfrm>
          </p:grpSpPr>
          <p:sp>
            <p:nvSpPr>
              <p:cNvPr id="49" name="AutoShape 18">
                <a:extLst>
                  <a:ext uri="{FF2B5EF4-FFF2-40B4-BE49-F238E27FC236}">
                    <a16:creationId xmlns:a16="http://schemas.microsoft.com/office/drawing/2014/main" id="{18B3042A-9E71-40F6-B0F3-B7BA1F64B97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50" name="Freeform 20">
                <a:extLst>
                  <a:ext uri="{FF2B5EF4-FFF2-40B4-BE49-F238E27FC236}">
                    <a16:creationId xmlns:a16="http://schemas.microsoft.com/office/drawing/2014/main" id="{358F5E40-1D94-46F2-A614-24070D496144}"/>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51" name="Freeform 21">
                <a:extLst>
                  <a:ext uri="{FF2B5EF4-FFF2-40B4-BE49-F238E27FC236}">
                    <a16:creationId xmlns:a16="http://schemas.microsoft.com/office/drawing/2014/main" id="{7BC51FEF-C56E-4EBF-A97F-3A887A48240D}"/>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sp>
        <p:nvSpPr>
          <p:cNvPr id="28" name="NavigationTriangle">
            <a:extLst>
              <a:ext uri="{FF2B5EF4-FFF2-40B4-BE49-F238E27FC236}">
                <a16:creationId xmlns:a16="http://schemas.microsoft.com/office/drawing/2014/main" id="{23F0A67A-3949-4B64-B4CC-30C093C2DD37}"/>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sym typeface="Georgia" panose="02040502050405020303" pitchFamily="18" charset="0"/>
            </a:endParaRPr>
          </a:p>
        </p:txBody>
      </p:sp>
      <p:sp>
        <p:nvSpPr>
          <p:cNvPr id="29" name="NavigationIcon">
            <a:extLst>
              <a:ext uri="{FF2B5EF4-FFF2-40B4-BE49-F238E27FC236}">
                <a16:creationId xmlns:a16="http://schemas.microsoft.com/office/drawing/2014/main" id="{3A62847A-418A-4508-A5AB-AC58A7C32CB3}"/>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de-DE" sz="1600" dirty="0">
                <a:solidFill>
                  <a:srgbClr val="275D38">
                    <a:lumMod val="100000"/>
                  </a:srgbClr>
                </a:solidFill>
                <a:sym typeface="Georgia" panose="02040502050405020303" pitchFamily="18" charset="0"/>
              </a:rPr>
              <a:t>3.2</a:t>
            </a:r>
          </a:p>
        </p:txBody>
      </p:sp>
    </p:spTree>
    <p:custDataLst>
      <p:tags r:id="rId2"/>
    </p:custDataLst>
    <p:extLst>
      <p:ext uri="{BB962C8B-B14F-4D97-AF65-F5344CB8AC3E}">
        <p14:creationId xmlns:p14="http://schemas.microsoft.com/office/powerpoint/2010/main" val="2897892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2BF9D7-FEBB-4AF0-AE99-BC4B9545FE02}"/>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554942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832" name="think-cell Slide" r:id="rId21" imgW="532" imgH="530" progId="TCLayout.ActiveDocument.1">
                  <p:embed/>
                </p:oleObj>
              </mc:Choice>
              <mc:Fallback>
                <p:oleObj name="think-cell Slide" r:id="rId21" imgW="532" imgH="530" progId="TCLayout.ActiveDocument.1">
                  <p:embed/>
                  <p:pic>
                    <p:nvPicPr>
                      <p:cNvPr id="2" name="Object 1" hidden="1">
                        <a:extLst>
                          <a:ext uri="{FF2B5EF4-FFF2-40B4-BE49-F238E27FC236}">
                            <a16:creationId xmlns:a16="http://schemas.microsoft.com/office/drawing/2014/main" id="{D82BF9D7-FEBB-4AF0-AE99-BC4B9545FE02}"/>
                          </a:ext>
                          <a:ext uri="{C183D7F6-B498-43B3-948B-1728B52AA6E4}">
                            <adec:decorative xmlns:adec="http://schemas.microsoft.com/office/drawing/2017/decorative" val="1"/>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1F56B862-8E7E-41C7-B12A-54165013DB5F}"/>
              </a:ext>
              <a:ext uri="{C183D7F6-B498-43B3-948B-1728B52AA6E4}">
                <adec:decorative xmlns:adec="http://schemas.microsoft.com/office/drawing/2017/decorative" val="1"/>
              </a:ext>
            </a:extLst>
          </p:cNvPr>
          <p:cNvSpPr/>
          <p:nvPr>
            <p:custDataLst>
              <p:tags r:id="rId4"/>
            </p:custDataLst>
          </p:nvPr>
        </p:nvSpPr>
        <p:spPr>
          <a:xfrm>
            <a:off x="5597340" y="1853391"/>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a:solidFill>
                <a:srgbClr val="FFFFFF">
                  <a:lumMod val="100000"/>
                </a:srgbClr>
              </a:solidFill>
            </a:endParaRPr>
          </a:p>
        </p:txBody>
      </p:sp>
      <p:sp>
        <p:nvSpPr>
          <p:cNvPr id="31" name="Rectangle 30">
            <a:hlinkClick r:id="" action="ppaction://noaction"/>
            <a:extLst>
              <a:ext uri="{FF2B5EF4-FFF2-40B4-BE49-F238E27FC236}">
                <a16:creationId xmlns:a16="http://schemas.microsoft.com/office/drawing/2014/main" id="{87898B7F-6779-4778-9AB7-17CFEA14C85C}"/>
              </a:ext>
              <a:ext uri="{C183D7F6-B498-43B3-948B-1728B52AA6E4}">
                <adec:decorative xmlns:adec="http://schemas.microsoft.com/office/drawing/2017/decorative" val="1"/>
              </a:ext>
            </a:extLst>
          </p:cNvPr>
          <p:cNvSpPr/>
          <p:nvPr>
            <p:custDataLst>
              <p:tags r:id="rId5"/>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a:solidFill>
                  <a:srgbClr val="94D2A8">
                    <a:lumMod val="100000"/>
                  </a:srgbClr>
                </a:solidFill>
              </a:rPr>
              <a:t>Appendix</a:t>
            </a:r>
          </a:p>
        </p:txBody>
      </p:sp>
      <p:sp>
        <p:nvSpPr>
          <p:cNvPr id="30" name="Rectangle 29">
            <a:hlinkClick r:id="" action="ppaction://noaction"/>
            <a:extLst>
              <a:ext uri="{FF2B5EF4-FFF2-40B4-BE49-F238E27FC236}">
                <a16:creationId xmlns:a16="http://schemas.microsoft.com/office/drawing/2014/main" id="{8A025D5D-87EA-4D2E-955B-C2324AAF8849}"/>
              </a:ext>
              <a:ext uri="{C183D7F6-B498-43B3-948B-1728B52AA6E4}">
                <adec:decorative xmlns:adec="http://schemas.microsoft.com/office/drawing/2017/decorative" val="1"/>
              </a:ext>
            </a:extLst>
          </p:cNvPr>
          <p:cNvSpPr/>
          <p:nvPr>
            <p:custDataLst>
              <p:tags r:id="rId6"/>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p>
        </p:txBody>
      </p:sp>
      <p:sp>
        <p:nvSpPr>
          <p:cNvPr id="29" name="Rectangle 28">
            <a:hlinkClick r:id="" action="ppaction://noaction"/>
            <a:extLst>
              <a:ext uri="{FF2B5EF4-FFF2-40B4-BE49-F238E27FC236}">
                <a16:creationId xmlns:a16="http://schemas.microsoft.com/office/drawing/2014/main" id="{5F7D4D23-B1E5-44BE-B8FD-83C8492E8C18}"/>
              </a:ext>
              <a:ext uri="{C183D7F6-B498-43B3-948B-1728B52AA6E4}">
                <adec:decorative xmlns:adec="http://schemas.microsoft.com/office/drawing/2017/decorative" val="1"/>
              </a:ext>
            </a:extLst>
          </p:cNvPr>
          <p:cNvSpPr/>
          <p:nvPr>
            <p:custDataLst>
              <p:tags r:id="rId7"/>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5: Implementation and impact assessment</a:t>
            </a:r>
            <a:endParaRPr lang="en-US" sz="1600">
              <a:solidFill>
                <a:srgbClr val="94D2A8">
                  <a:lumMod val="100000"/>
                </a:srgbClr>
              </a:solidFill>
            </a:endParaRPr>
          </a:p>
        </p:txBody>
      </p:sp>
      <p:sp>
        <p:nvSpPr>
          <p:cNvPr id="28" name="Rectangle 27">
            <a:hlinkClick r:id="" action="ppaction://noaction"/>
            <a:extLst>
              <a:ext uri="{FF2B5EF4-FFF2-40B4-BE49-F238E27FC236}">
                <a16:creationId xmlns:a16="http://schemas.microsoft.com/office/drawing/2014/main" id="{FB4F6CDF-0C08-4FA5-84B1-F59EABE03342}"/>
              </a:ext>
              <a:ext uri="{C183D7F6-B498-43B3-948B-1728B52AA6E4}">
                <adec:decorative xmlns:adec="http://schemas.microsoft.com/office/drawing/2017/decorative" val="1"/>
              </a:ext>
            </a:extLst>
          </p:cNvPr>
          <p:cNvSpPr/>
          <p:nvPr>
            <p:custDataLst>
              <p:tags r:id="rId8"/>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p>
        </p:txBody>
      </p:sp>
      <p:sp>
        <p:nvSpPr>
          <p:cNvPr id="27" name="Rectangle 26">
            <a:hlinkClick r:id="" action="ppaction://noaction"/>
            <a:extLst>
              <a:ext uri="{FF2B5EF4-FFF2-40B4-BE49-F238E27FC236}">
                <a16:creationId xmlns:a16="http://schemas.microsoft.com/office/drawing/2014/main" id="{D479ECAE-7620-417A-AA71-DCFA8F628A4C}"/>
              </a:ext>
              <a:ext uri="{C183D7F6-B498-43B3-948B-1728B52AA6E4}">
                <adec:decorative xmlns:adec="http://schemas.microsoft.com/office/drawing/2017/decorative" val="1"/>
              </a:ext>
            </a:extLst>
          </p:cNvPr>
          <p:cNvSpPr/>
          <p:nvPr>
            <p:custDataLst>
              <p:tags r:id="rId9"/>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4: Further opportunities for change</a:t>
            </a:r>
            <a:endParaRPr lang="en-US" sz="1600">
              <a:solidFill>
                <a:srgbClr val="94D2A8">
                  <a:lumMod val="100000"/>
                </a:srgbClr>
              </a:solidFill>
            </a:endParaRPr>
          </a:p>
        </p:txBody>
      </p:sp>
      <p:sp>
        <p:nvSpPr>
          <p:cNvPr id="26" name="Rectangle 25">
            <a:hlinkClick r:id="" action="ppaction://noaction"/>
            <a:extLst>
              <a:ext uri="{FF2B5EF4-FFF2-40B4-BE49-F238E27FC236}">
                <a16:creationId xmlns:a16="http://schemas.microsoft.com/office/drawing/2014/main" id="{F471C395-9021-48D6-A318-D9224732093E}"/>
              </a:ext>
              <a:ext uri="{C183D7F6-B498-43B3-948B-1728B52AA6E4}">
                <adec:decorative xmlns:adec="http://schemas.microsoft.com/office/drawing/2017/decorative" val="1"/>
              </a:ext>
            </a:extLst>
          </p:cNvPr>
          <p:cNvSpPr/>
          <p:nvPr>
            <p:custDataLst>
              <p:tags r:id="rId10"/>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75</a:t>
            </a:r>
          </a:p>
        </p:txBody>
      </p:sp>
      <p:sp>
        <p:nvSpPr>
          <p:cNvPr id="25" name="Rectangle 24">
            <a:hlinkClick r:id="rId23" action="ppaction://hlinksldjump"/>
            <a:extLst>
              <a:ext uri="{FF2B5EF4-FFF2-40B4-BE49-F238E27FC236}">
                <a16:creationId xmlns:a16="http://schemas.microsoft.com/office/drawing/2014/main" id="{B031652E-D027-4A77-BFE5-94999F8ECC72}"/>
              </a:ext>
              <a:ext uri="{C183D7F6-B498-43B3-948B-1728B52AA6E4}">
                <adec:decorative xmlns:adec="http://schemas.microsoft.com/office/drawing/2017/decorative" val="1"/>
              </a:ext>
            </a:extLst>
          </p:cNvPr>
          <p:cNvSpPr/>
          <p:nvPr>
            <p:custDataLst>
              <p:tags r:id="rId11"/>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3: Program recommendations and work capacity</a:t>
            </a:r>
            <a:endParaRPr lang="en-US" sz="1600">
              <a:solidFill>
                <a:srgbClr val="94D2A8">
                  <a:lumMod val="100000"/>
                </a:srgbClr>
              </a:solidFill>
            </a:endParaRPr>
          </a:p>
        </p:txBody>
      </p:sp>
      <p:sp>
        <p:nvSpPr>
          <p:cNvPr id="24" name="Rectangle 23">
            <a:hlinkClick r:id="rId23" action="ppaction://hlinksldjump"/>
            <a:extLst>
              <a:ext uri="{FF2B5EF4-FFF2-40B4-BE49-F238E27FC236}">
                <a16:creationId xmlns:a16="http://schemas.microsoft.com/office/drawing/2014/main" id="{BF85ED20-15B0-4364-821D-C69FC4A1949D}"/>
              </a:ext>
              <a:ext uri="{C183D7F6-B498-43B3-948B-1728B52AA6E4}">
                <adec:decorative xmlns:adec="http://schemas.microsoft.com/office/drawing/2017/decorative" val="1"/>
              </a:ext>
            </a:extLst>
          </p:cNvPr>
          <p:cNvSpPr/>
          <p:nvPr>
            <p:custDataLst>
              <p:tags r:id="rId12"/>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47</a:t>
            </a:r>
          </a:p>
        </p:txBody>
      </p:sp>
      <p:sp>
        <p:nvSpPr>
          <p:cNvPr id="23" name="Rectangle 22">
            <a:hlinkClick r:id="rId24" action="ppaction://hlinksldjump"/>
            <a:extLst>
              <a:ext uri="{FF2B5EF4-FFF2-40B4-BE49-F238E27FC236}">
                <a16:creationId xmlns:a16="http://schemas.microsoft.com/office/drawing/2014/main" id="{36768E5A-D9CF-44DF-BE47-97D075039BD7}"/>
              </a:ext>
              <a:ext uri="{C183D7F6-B498-43B3-948B-1728B52AA6E4}">
                <adec:decorative xmlns:adec="http://schemas.microsoft.com/office/drawing/2017/decorative" val="1"/>
              </a:ext>
            </a:extLst>
          </p:cNvPr>
          <p:cNvSpPr/>
          <p:nvPr>
            <p:custDataLst>
              <p:tags r:id="rId13"/>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Chapter 2: Referrals (triggers and triaging)</a:t>
            </a:r>
            <a:endParaRPr lang="en-US" sz="1600">
              <a:solidFill>
                <a:srgbClr val="94D2A8">
                  <a:lumMod val="100000"/>
                </a:srgbClr>
              </a:solidFill>
            </a:endParaRPr>
          </a:p>
        </p:txBody>
      </p:sp>
      <p:sp>
        <p:nvSpPr>
          <p:cNvPr id="22" name="Rectangle 21">
            <a:hlinkClick r:id="rId24" action="ppaction://hlinksldjump"/>
            <a:extLst>
              <a:ext uri="{FF2B5EF4-FFF2-40B4-BE49-F238E27FC236}">
                <a16:creationId xmlns:a16="http://schemas.microsoft.com/office/drawing/2014/main" id="{521617E4-996F-45A6-A3E4-5794C704B413}"/>
              </a:ext>
              <a:ext uri="{C183D7F6-B498-43B3-948B-1728B52AA6E4}">
                <adec:decorative xmlns:adec="http://schemas.microsoft.com/office/drawing/2017/decorative" val="1"/>
              </a:ext>
            </a:extLst>
          </p:cNvPr>
          <p:cNvSpPr/>
          <p:nvPr>
            <p:custDataLst>
              <p:tags r:id="rId14"/>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32</a:t>
            </a:r>
            <a:endParaRPr lang="en-US" sz="1600" dirty="0">
              <a:solidFill>
                <a:srgbClr val="94D2A8">
                  <a:lumMod val="100000"/>
                </a:srgbClr>
              </a:solidFill>
            </a:endParaRPr>
          </a:p>
        </p:txBody>
      </p:sp>
      <p:sp>
        <p:nvSpPr>
          <p:cNvPr id="3" name="Title 2">
            <a:extLst>
              <a:ext uri="{FF2B5EF4-FFF2-40B4-BE49-F238E27FC236}">
                <a16:creationId xmlns:a16="http://schemas.microsoft.com/office/drawing/2014/main" id="{B0FD7707-2C9B-42F9-98FE-E647E5234F4B}"/>
              </a:ext>
              <a:ext uri="{C183D7F6-B498-43B3-948B-1728B52AA6E4}">
                <adec:decorative xmlns:adec="http://schemas.microsoft.com/office/drawing/2017/decorative" val="1"/>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r>
              <a:rPr lang="en-US" dirty="0"/>
              <a:t>Next section: Chapter 1</a:t>
            </a:r>
          </a:p>
        </p:txBody>
      </p:sp>
      <p:sp>
        <p:nvSpPr>
          <p:cNvPr id="21" name="Rectangle 20">
            <a:hlinkClick r:id="rId25" action="ppaction://hlinksldjump"/>
            <a:extLst>
              <a:ext uri="{FF2B5EF4-FFF2-40B4-BE49-F238E27FC236}">
                <a16:creationId xmlns:a16="http://schemas.microsoft.com/office/drawing/2014/main" id="{D4F6BE6F-21D5-4B9F-977C-2B916A22E963}"/>
              </a:ext>
            </a:extLst>
          </p:cNvPr>
          <p:cNvSpPr/>
          <p:nvPr>
            <p:custDataLst>
              <p:tags r:id="rId15"/>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FFFFFF">
                    <a:lumMod val="100000"/>
                  </a:srgbClr>
                </a:solidFill>
              </a:rPr>
              <a:t>Chapter 1: Context and introduction</a:t>
            </a:r>
            <a:endParaRPr lang="en-US" sz="1600" dirty="0">
              <a:solidFill>
                <a:srgbClr val="FFFFFF">
                  <a:lumMod val="100000"/>
                </a:srgbClr>
              </a:solidFill>
            </a:endParaRPr>
          </a:p>
        </p:txBody>
      </p:sp>
      <p:sp>
        <p:nvSpPr>
          <p:cNvPr id="20" name="Rectangle 19">
            <a:hlinkClick r:id="rId25" action="ppaction://hlinksldjump"/>
            <a:extLst>
              <a:ext uri="{FF2B5EF4-FFF2-40B4-BE49-F238E27FC236}">
                <a16:creationId xmlns:a16="http://schemas.microsoft.com/office/drawing/2014/main" id="{8D90F34C-341D-4609-AC0B-F51AF736D70A}"/>
              </a:ext>
              <a:ext uri="{C183D7F6-B498-43B3-948B-1728B52AA6E4}">
                <adec:decorative xmlns:adec="http://schemas.microsoft.com/office/drawing/2017/decorative" val="1"/>
              </a:ext>
            </a:extLst>
          </p:cNvPr>
          <p:cNvSpPr/>
          <p:nvPr>
            <p:custDataLst>
              <p:tags r:id="rId16"/>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6</a:t>
            </a:r>
            <a:endParaRPr lang="en-US" sz="1600" dirty="0">
              <a:solidFill>
                <a:srgbClr val="FFFFFF">
                  <a:lumMod val="100000"/>
                </a:srgbClr>
              </a:solidFill>
            </a:endParaRPr>
          </a:p>
        </p:txBody>
      </p:sp>
      <p:sp>
        <p:nvSpPr>
          <p:cNvPr id="19" name="Rectangle 18">
            <a:hlinkClick r:id="rId26" action="ppaction://hlinksldjump"/>
            <a:extLst>
              <a:ext uri="{FF2B5EF4-FFF2-40B4-BE49-F238E27FC236}">
                <a16:creationId xmlns:a16="http://schemas.microsoft.com/office/drawing/2014/main" id="{371307FE-113F-4F7D-B90A-F7BCF3A22D6B}"/>
              </a:ext>
              <a:ext uri="{C183D7F6-B498-43B3-948B-1728B52AA6E4}">
                <adec:decorative xmlns:adec="http://schemas.microsoft.com/office/drawing/2017/decorative" val="1"/>
              </a:ext>
            </a:extLst>
          </p:cNvPr>
          <p:cNvSpPr/>
          <p:nvPr>
            <p:custDataLst>
              <p:tags r:id="rId17"/>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a:solidFill>
                  <a:srgbClr val="94D2A8">
                    <a:lumMod val="100000"/>
                  </a:srgbClr>
                </a:solidFill>
              </a:rPr>
              <a:t>Executive summary</a:t>
            </a:r>
            <a:br>
              <a:rPr lang="en-AU" sz="1600">
                <a:solidFill>
                  <a:srgbClr val="94D2A8">
                    <a:lumMod val="100000"/>
                  </a:srgbClr>
                </a:solidFill>
              </a:rPr>
            </a:br>
            <a:r>
              <a:rPr lang="en-AU" sz="1600">
                <a:solidFill>
                  <a:srgbClr val="94D2A8">
                    <a:lumMod val="100000"/>
                  </a:srgbClr>
                </a:solidFill>
              </a:rPr>
              <a:t>Summary of recommendations</a:t>
            </a:r>
            <a:br>
              <a:rPr lang="en-AU" sz="1600">
                <a:solidFill>
                  <a:srgbClr val="94D2A8">
                    <a:lumMod val="100000"/>
                  </a:srgbClr>
                </a:solidFill>
              </a:rPr>
            </a:br>
            <a:r>
              <a:rPr lang="en-AU" sz="1600">
                <a:solidFill>
                  <a:srgbClr val="94D2A8">
                    <a:lumMod val="100000"/>
                  </a:srgbClr>
                </a:solidFill>
              </a:rPr>
              <a:t>List of terminology</a:t>
            </a:r>
            <a:endParaRPr lang="en-US" sz="1600">
              <a:solidFill>
                <a:srgbClr val="94D2A8">
                  <a:lumMod val="100000"/>
                </a:srgbClr>
              </a:solidFill>
            </a:endParaRPr>
          </a:p>
        </p:txBody>
      </p:sp>
      <p:sp>
        <p:nvSpPr>
          <p:cNvPr id="18" name="Rectangle 17">
            <a:hlinkClick r:id="rId26" action="ppaction://hlinksldjump"/>
            <a:extLst>
              <a:ext uri="{FF2B5EF4-FFF2-40B4-BE49-F238E27FC236}">
                <a16:creationId xmlns:a16="http://schemas.microsoft.com/office/drawing/2014/main" id="{5915F6CA-31B2-4D4B-9C11-52F734C75DF2}"/>
              </a:ext>
              <a:ext uri="{C183D7F6-B498-43B3-948B-1728B52AA6E4}">
                <adec:decorative xmlns:adec="http://schemas.microsoft.com/office/drawing/2017/decorative" val="1"/>
              </a:ext>
            </a:extLst>
          </p:cNvPr>
          <p:cNvSpPr/>
          <p:nvPr>
            <p:custDataLst>
              <p:tags r:id="rId18"/>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1</a:t>
            </a:r>
          </a:p>
        </p:txBody>
      </p:sp>
    </p:spTree>
    <p:custDataLst>
      <p:tags r:id="rId2"/>
    </p:custDataLst>
    <p:extLst>
      <p:ext uri="{BB962C8B-B14F-4D97-AF65-F5344CB8AC3E}">
        <p14:creationId xmlns:p14="http://schemas.microsoft.com/office/powerpoint/2010/main" val="559297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828" name="think-cell Slide" r:id="rId7" imgW="473" imgH="473" progId="TCLayout.ActiveDocument.1">
                  <p:embed/>
                </p:oleObj>
              </mc:Choice>
              <mc:Fallback>
                <p:oleObj name="think-cell Slide" r:id="rId7" imgW="473" imgH="473" progId="TCLayout.ActiveDocument.1">
                  <p:embed/>
                  <p:pic>
                    <p:nvPicPr>
                      <p:cNvPr id="2" name="Object 1" hidden="1">
                        <a:extLst>
                          <a:ext uri="{FF2B5EF4-FFF2-40B4-BE49-F238E27FC236}">
                            <a16:creationId xmlns:a16="http://schemas.microsoft.com/office/drawing/2014/main" id="{D5B4EDE9-4FE2-408E-9DA3-415627DA9835}"/>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Quality Assurance process appears effective, but recommend increasing focus to support other changes</a:t>
            </a:r>
            <a:endParaRPr lang="de-DE" dirty="0">
              <a:latin typeface="+mj-lt"/>
              <a:sym typeface="Georgia" panose="02040502050405020303" pitchFamily="18" charset="0"/>
            </a:endParaRPr>
          </a:p>
        </p:txBody>
      </p:sp>
      <p:sp>
        <p:nvSpPr>
          <p:cNvPr id="109" name="ee4pFootnotes">
            <a:extLst>
              <a:ext uri="{FF2B5EF4-FFF2-40B4-BE49-F238E27FC236}">
                <a16:creationId xmlns:a16="http://schemas.microsoft.com/office/drawing/2014/main" id="{3C2078BF-A543-4079-8608-DD72A722F8DC}"/>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As of 5 August 2020. Based on data for DESE ESAts provided by Services Australia (57,104 ESAts received and 39,360 triaged as not being required)</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Services Australia Assessment Services Branch; BCG Anaylsis</a:t>
            </a:r>
          </a:p>
        </p:txBody>
      </p:sp>
      <p:graphicFrame>
        <p:nvGraphicFramePr>
          <p:cNvPr id="3" name="Table 3">
            <a:extLst>
              <a:ext uri="{FF2B5EF4-FFF2-40B4-BE49-F238E27FC236}">
                <a16:creationId xmlns:a16="http://schemas.microsoft.com/office/drawing/2014/main" id="{F619669D-806B-4542-B983-A864B9F18009}"/>
              </a:ext>
            </a:extLst>
          </p:cNvPr>
          <p:cNvGraphicFramePr>
            <a:graphicFrameLocks noGrp="1"/>
          </p:cNvGraphicFramePr>
          <p:nvPr>
            <p:extLst>
              <p:ext uri="{D42A27DB-BD31-4B8C-83A1-F6EECF244321}">
                <p14:modId xmlns:p14="http://schemas.microsoft.com/office/powerpoint/2010/main" val="1636689156"/>
              </p:ext>
            </p:extLst>
          </p:nvPr>
        </p:nvGraphicFramePr>
        <p:xfrm>
          <a:off x="630000" y="1677188"/>
          <a:ext cx="10933352" cy="4204904"/>
        </p:xfrm>
        <a:graphic>
          <a:graphicData uri="http://schemas.openxmlformats.org/drawingml/2006/table">
            <a:tbl>
              <a:tblPr firstRow="1" bandRow="1">
                <a:tableStyleId>{2D5ABB26-0587-4C30-8999-92F81FD0307C}</a:tableStyleId>
              </a:tblPr>
              <a:tblGrid>
                <a:gridCol w="2136060">
                  <a:extLst>
                    <a:ext uri="{9D8B030D-6E8A-4147-A177-3AD203B41FA5}">
                      <a16:colId xmlns:a16="http://schemas.microsoft.com/office/drawing/2014/main" val="3594939781"/>
                    </a:ext>
                  </a:extLst>
                </a:gridCol>
                <a:gridCol w="4080510">
                  <a:extLst>
                    <a:ext uri="{9D8B030D-6E8A-4147-A177-3AD203B41FA5}">
                      <a16:colId xmlns:a16="http://schemas.microsoft.com/office/drawing/2014/main" val="1839479191"/>
                    </a:ext>
                  </a:extLst>
                </a:gridCol>
                <a:gridCol w="434340">
                  <a:extLst>
                    <a:ext uri="{9D8B030D-6E8A-4147-A177-3AD203B41FA5}">
                      <a16:colId xmlns:a16="http://schemas.microsoft.com/office/drawing/2014/main" val="969631815"/>
                    </a:ext>
                  </a:extLst>
                </a:gridCol>
                <a:gridCol w="4282442">
                  <a:extLst>
                    <a:ext uri="{9D8B030D-6E8A-4147-A177-3AD203B41FA5}">
                      <a16:colId xmlns:a16="http://schemas.microsoft.com/office/drawing/2014/main" val="478465516"/>
                    </a:ext>
                  </a:extLst>
                </a:gridCol>
              </a:tblGrid>
              <a:tr h="390036">
                <a:tc>
                  <a:txBody>
                    <a:bodyPr/>
                    <a:lstStyle/>
                    <a:p>
                      <a:endParaRPr lang="en-US" sz="1400" dirty="0"/>
                    </a:p>
                  </a:txBody>
                  <a:tcPr anchor="b">
                    <a:lnT>
                      <a:noFill/>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Current approach appears suitable</a:t>
                      </a:r>
                    </a:p>
                  </a:txBody>
                  <a:tcPr anchor="b">
                    <a:lnT>
                      <a:noFill/>
                    </a:lnT>
                    <a:lnB w="9525" cap="flat" cmpd="sng" algn="ctr">
                      <a:solidFill>
                        <a:schemeClr val="tx2"/>
                      </a:solidFill>
                      <a:prstDash val="solid"/>
                      <a:round/>
                      <a:headEnd type="none" w="med" len="med"/>
                      <a:tailEnd type="none" w="med" len="med"/>
                    </a:lnB>
                  </a:tcPr>
                </a:tc>
                <a:tc>
                  <a:txBody>
                    <a:bodyPr/>
                    <a:lstStyle/>
                    <a:p>
                      <a:endParaRPr lang="en-US" sz="1600" dirty="0">
                        <a:solidFill>
                          <a:schemeClr val="tx2"/>
                        </a:solidFill>
                      </a:endParaRPr>
                    </a:p>
                  </a:txBody>
                  <a:tcPr anchor="b">
                    <a:lnT>
                      <a:noFill/>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Opportunities to increase focus</a:t>
                      </a:r>
                    </a:p>
                  </a:txBody>
                  <a:tcPr anchor="b">
                    <a:lnT>
                      <a:noFill/>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74110745"/>
                  </a:ext>
                </a:extLst>
              </a:tr>
              <a:tr h="1683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Sampling method</a:t>
                      </a:r>
                    </a:p>
                  </a:txBody>
                  <a:tcPr marL="0">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chemeClr val="accent1">
                              <a:lumMod val="75000"/>
                              <a:lumOff val="25000"/>
                            </a:schemeClr>
                          </a:solidFill>
                          <a:latin typeface="+mn-lt"/>
                          <a:ea typeface="+mn-ea"/>
                          <a:cs typeface="+mn-cs"/>
                          <a:sym typeface="Georgia" panose="02040502050405020303" pitchFamily="18" charset="0"/>
                        </a:rPr>
                        <a:t>Standardised QA sampling </a:t>
                      </a:r>
                      <a:r>
                        <a:rPr lang="en-AU" sz="1100" kern="1200" dirty="0">
                          <a:solidFill>
                            <a:srgbClr val="000000">
                              <a:lumMod val="100000"/>
                            </a:srgbClr>
                          </a:solidFill>
                          <a:latin typeface="+mn-lt"/>
                          <a:ea typeface="+mn-ea"/>
                          <a:cs typeface="+mn-cs"/>
                          <a:sym typeface="Georgia" panose="02040502050405020303" pitchFamily="18" charset="0"/>
                        </a:rPr>
                        <a:t>of all experienced assessors</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Overall QA target of 2 per cent of all assessments</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Quality team observes a minimum of 2 assessments per assessor per quarter</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New assessors have all assessments they conduct monitored by the quality team</a:t>
                      </a:r>
                    </a:p>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chemeClr val="accent1">
                              <a:lumMod val="75000"/>
                              <a:lumOff val="25000"/>
                            </a:schemeClr>
                          </a:solidFill>
                          <a:latin typeface="+mn-lt"/>
                          <a:ea typeface="+mn-ea"/>
                          <a:cs typeface="+mn-cs"/>
                          <a:sym typeface="Georgia" panose="02040502050405020303" pitchFamily="18" charset="0"/>
                        </a:rPr>
                        <a:t>Line managers </a:t>
                      </a:r>
                      <a:r>
                        <a:rPr lang="en-AU" sz="1100" kern="1200" dirty="0">
                          <a:solidFill>
                            <a:srgbClr val="000000">
                              <a:lumMod val="100000"/>
                            </a:srgbClr>
                          </a:solidFill>
                          <a:latin typeface="+mn-lt"/>
                          <a:ea typeface="+mn-ea"/>
                          <a:cs typeface="+mn-cs"/>
                          <a:sym typeface="Georgia" panose="02040502050405020303" pitchFamily="18" charset="0"/>
                        </a:rPr>
                        <a:t>monitor performance each assessor</a:t>
                      </a:r>
                    </a:p>
                  </a:txBody>
                  <a:tcPr>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100" kern="1200">
                        <a:solidFill>
                          <a:srgbClr val="000000">
                            <a:lumMod val="100000"/>
                          </a:srgbClr>
                        </a:solidFill>
                        <a:latin typeface="+mn-lt"/>
                        <a:ea typeface="+mn-ea"/>
                        <a:cs typeface="+mn-cs"/>
                        <a:sym typeface="Trebuchet MS" panose="020B0603020202020204" pitchFamily="34" charset="0"/>
                      </a:endParaRPr>
                    </a:p>
                  </a:txBody>
                  <a:tcPr>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chemeClr val="accent1">
                              <a:lumMod val="75000"/>
                              <a:lumOff val="25000"/>
                            </a:schemeClr>
                          </a:solidFill>
                          <a:latin typeface="+mn-lt"/>
                          <a:ea typeface="+mn-ea"/>
                          <a:cs typeface="+mn-cs"/>
                          <a:sym typeface="Georgia" panose="02040502050405020303" pitchFamily="18" charset="0"/>
                        </a:rPr>
                        <a:t>Targeted sampling </a:t>
                      </a:r>
                      <a:r>
                        <a:rPr lang="en-AU" sz="1100" kern="1200" dirty="0">
                          <a:solidFill>
                            <a:srgbClr val="000000">
                              <a:lumMod val="100000"/>
                            </a:srgbClr>
                          </a:solidFill>
                          <a:latin typeface="+mn-lt"/>
                          <a:ea typeface="+mn-ea"/>
                          <a:cs typeface="+mn-cs"/>
                          <a:sym typeface="Georgia" panose="02040502050405020303" pitchFamily="18" charset="0"/>
                        </a:rPr>
                        <a:t>based on data and analytics, to complement random sampling</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At a minimum, review outliers compared to the average results (e.g., across all assessors, regionally)</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Alternatively, statistical methods such as logistic regression or machine learning can be used</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For example, targeted compliance is frequently for payment audits across financial services, healthcare and other industries</a:t>
                      </a:r>
                    </a:p>
                  </a:txBody>
                  <a:tcPr>
                    <a:lnT w="9525" cap="flat" cmpd="sng" algn="ctr">
                      <a:solidFill>
                        <a:schemeClr val="tx2"/>
                      </a:solidFill>
                      <a:prstDash val="solid"/>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3412700935"/>
                  </a:ext>
                </a:extLst>
              </a:tr>
              <a:tr h="977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Test method</a:t>
                      </a:r>
                    </a:p>
                  </a:txBody>
                  <a:tcPr marL="0">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Quality </a:t>
                      </a:r>
                      <a:r>
                        <a:rPr lang="en-AU" sz="1100" kern="1200" dirty="0">
                          <a:solidFill>
                            <a:schemeClr val="accent1">
                              <a:lumMod val="75000"/>
                              <a:lumOff val="25000"/>
                            </a:schemeClr>
                          </a:solidFill>
                          <a:latin typeface="+mn-lt"/>
                          <a:ea typeface="+mn-ea"/>
                          <a:cs typeface="+mn-cs"/>
                          <a:sym typeface="Georgia" panose="02040502050405020303" pitchFamily="18" charset="0"/>
                        </a:rPr>
                        <a:t>team observes interviews</a:t>
                      </a:r>
                      <a:r>
                        <a:rPr lang="en-AU" sz="1100" kern="1200" dirty="0">
                          <a:solidFill>
                            <a:srgbClr val="000000">
                              <a:lumMod val="100000"/>
                            </a:srgbClr>
                          </a:solidFill>
                          <a:latin typeface="+mn-lt"/>
                          <a:ea typeface="+mn-ea"/>
                          <a:cs typeface="+mn-cs"/>
                          <a:sym typeface="Georgia" panose="02040502050405020303" pitchFamily="18" charset="0"/>
                        </a:rPr>
                        <a:t>, focuses on ensuring decisions are justified and reasoned</a:t>
                      </a:r>
                    </a:p>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chemeClr val="accent1">
                              <a:lumMod val="75000"/>
                              <a:lumOff val="25000"/>
                            </a:schemeClr>
                          </a:solidFill>
                          <a:latin typeface="+mn-lt"/>
                          <a:ea typeface="+mn-ea"/>
                          <a:cs typeface="+mn-cs"/>
                          <a:sym typeface="Georgia" panose="02040502050405020303" pitchFamily="18" charset="0"/>
                        </a:rPr>
                        <a:t>Retrospective reviews </a:t>
                      </a:r>
                      <a:r>
                        <a:rPr lang="en-AU" sz="1100" kern="1200" dirty="0">
                          <a:solidFill>
                            <a:srgbClr val="000000">
                              <a:lumMod val="100000"/>
                            </a:srgbClr>
                          </a:solidFill>
                          <a:latin typeface="+mn-lt"/>
                          <a:ea typeface="+mn-ea"/>
                          <a:cs typeface="+mn-cs"/>
                          <a:sym typeface="Georgia" panose="02040502050405020303" pitchFamily="18" charset="0"/>
                        </a:rPr>
                        <a:t>of </a:t>
                      </a:r>
                      <a:r>
                        <a:rPr lang="en-AU" sz="1100" kern="1200" dirty="0" err="1">
                          <a:solidFill>
                            <a:srgbClr val="000000">
                              <a:lumMod val="100000"/>
                            </a:srgbClr>
                          </a:solidFill>
                          <a:latin typeface="+mn-lt"/>
                          <a:ea typeface="+mn-ea"/>
                          <a:cs typeface="+mn-cs"/>
                          <a:sym typeface="Georgia" panose="02040502050405020303" pitchFamily="18" charset="0"/>
                        </a:rPr>
                        <a:t>ESAt</a:t>
                      </a:r>
                      <a:r>
                        <a:rPr lang="en-AU" sz="1100" kern="1200" dirty="0">
                          <a:solidFill>
                            <a:srgbClr val="000000">
                              <a:lumMod val="100000"/>
                            </a:srgbClr>
                          </a:solidFill>
                          <a:latin typeface="+mn-lt"/>
                          <a:ea typeface="+mn-ea"/>
                          <a:cs typeface="+mn-cs"/>
                          <a:sym typeface="Georgia" panose="02040502050405020303" pitchFamily="18" charset="0"/>
                        </a:rPr>
                        <a:t> reports</a:t>
                      </a:r>
                    </a:p>
                  </a:txBody>
                  <a:tcP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100" kern="1200" dirty="0">
                        <a:solidFill>
                          <a:srgbClr val="000000">
                            <a:lumMod val="100000"/>
                          </a:srgbClr>
                        </a:solidFill>
                        <a:latin typeface="+mn-lt"/>
                        <a:ea typeface="+mn-ea"/>
                        <a:cs typeface="+mn-cs"/>
                        <a:sym typeface="Trebuchet MS" panose="020B0603020202020204" pitchFamily="34" charset="0"/>
                      </a:endParaRPr>
                    </a:p>
                  </a:txBody>
                  <a:tcP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kern="1200" dirty="0">
                          <a:solidFill>
                            <a:srgbClr val="000000">
                              <a:lumMod val="100000"/>
                            </a:srgbClr>
                          </a:solidFill>
                          <a:latin typeface="+mn-lt"/>
                          <a:ea typeface="+mn-ea"/>
                          <a:cs typeface="+mn-cs"/>
                          <a:sym typeface="Georgia" panose="02040502050405020303" pitchFamily="18" charset="0"/>
                        </a:rPr>
                        <a:t>Introduce </a:t>
                      </a:r>
                      <a:r>
                        <a:rPr lang="en-US" sz="1100" dirty="0" err="1">
                          <a:solidFill>
                            <a:schemeClr val="accent1">
                              <a:lumMod val="75000"/>
                              <a:lumOff val="25000"/>
                            </a:schemeClr>
                          </a:solidFill>
                          <a:latin typeface="+mn-lt"/>
                          <a:sym typeface="Georgia" panose="02040502050405020303" pitchFamily="18" charset="0"/>
                        </a:rPr>
                        <a:t>standardised</a:t>
                      </a:r>
                      <a:r>
                        <a:rPr lang="en-US" sz="1100" kern="1200" dirty="0">
                          <a:solidFill>
                            <a:schemeClr val="accent1">
                              <a:lumMod val="75000"/>
                              <a:lumOff val="25000"/>
                            </a:schemeClr>
                          </a:solidFill>
                          <a:latin typeface="+mn-lt"/>
                          <a:ea typeface="+mn-ea"/>
                          <a:cs typeface="+mn-cs"/>
                          <a:sym typeface="Georgia" panose="02040502050405020303" pitchFamily="18" charset="0"/>
                        </a:rPr>
                        <a:t> testing </a:t>
                      </a:r>
                      <a:r>
                        <a:rPr lang="en-US" sz="1100" kern="1200" dirty="0">
                          <a:solidFill>
                            <a:srgbClr val="000000">
                              <a:lumMod val="100000"/>
                            </a:srgbClr>
                          </a:solidFill>
                          <a:latin typeface="+mn-lt"/>
                          <a:ea typeface="+mn-ea"/>
                          <a:cs typeface="+mn-cs"/>
                          <a:sym typeface="Georgia" panose="02040502050405020303" pitchFamily="18" charset="0"/>
                        </a:rPr>
                        <a:t>across all assessors to determine variability between assessors</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100" kern="1200" dirty="0">
                          <a:solidFill>
                            <a:srgbClr val="000000">
                              <a:lumMod val="100000"/>
                            </a:srgbClr>
                          </a:solidFill>
                          <a:latin typeface="+mn-lt"/>
                          <a:ea typeface="+mn-ea"/>
                          <a:cs typeface="+mn-cs"/>
                          <a:sym typeface="Georgia" panose="02040502050405020303" pitchFamily="18" charset="0"/>
                        </a:rPr>
                        <a:t>For example, this could be performed by having all assessors perform an </a:t>
                      </a:r>
                      <a:r>
                        <a:rPr lang="en-US" sz="1100" kern="1200" dirty="0" err="1">
                          <a:solidFill>
                            <a:srgbClr val="000000">
                              <a:lumMod val="100000"/>
                            </a:srgbClr>
                          </a:solidFill>
                          <a:latin typeface="+mn-lt"/>
                          <a:ea typeface="+mn-ea"/>
                          <a:cs typeface="+mn-cs"/>
                          <a:sym typeface="Georgia" panose="02040502050405020303" pitchFamily="18" charset="0"/>
                        </a:rPr>
                        <a:t>ESAt</a:t>
                      </a:r>
                      <a:r>
                        <a:rPr lang="en-US" sz="1100" kern="1200" dirty="0">
                          <a:solidFill>
                            <a:srgbClr val="000000">
                              <a:lumMod val="100000"/>
                            </a:srgbClr>
                          </a:solidFill>
                          <a:latin typeface="+mn-lt"/>
                          <a:ea typeface="+mn-ea"/>
                          <a:cs typeface="+mn-cs"/>
                          <a:sym typeface="Georgia" panose="02040502050405020303" pitchFamily="18" charset="0"/>
                        </a:rPr>
                        <a:t> "file assessment" for the same participant</a:t>
                      </a:r>
                    </a:p>
                  </a:txBody>
                  <a:tcPr>
                    <a:lnT w="9525" cap="flat" cmpd="sng" algn="ctr">
                      <a:solidFill>
                        <a:schemeClr val="bg2">
                          <a:lumMod val="50000"/>
                        </a:schemeClr>
                      </a:solidFill>
                      <a:prstDash val="sysDot"/>
                      <a:round/>
                      <a:headEnd type="none" w="med" len="med"/>
                      <a:tailEnd type="none" w="med" len="med"/>
                    </a:lnT>
                    <a:lnB w="9525" cap="flat" cmpd="sng" algn="ctr">
                      <a:solidFill>
                        <a:schemeClr val="bg2">
                          <a:lumMod val="50000"/>
                        </a:schemeClr>
                      </a:solidFill>
                      <a:prstDash val="sysDot"/>
                      <a:round/>
                      <a:headEnd type="none" w="med" len="med"/>
                      <a:tailEnd type="none" w="med" len="med"/>
                    </a:lnB>
                  </a:tcPr>
                </a:tc>
                <a:extLst>
                  <a:ext uri="{0D108BD9-81ED-4DB2-BD59-A6C34878D82A}">
                    <a16:rowId xmlns:a16="http://schemas.microsoft.com/office/drawing/2014/main" val="3841115140"/>
                  </a:ext>
                </a:extLst>
              </a:tr>
              <a:tr h="1154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sym typeface="Georgia" panose="02040502050405020303" pitchFamily="18" charset="0"/>
                        </a:rPr>
                        <a:t>Assessor feedback</a:t>
                      </a:r>
                    </a:p>
                  </a:txBody>
                  <a:tcPr marL="0">
                    <a:lnT w="9525" cap="flat" cmpd="sng" algn="ctr">
                      <a:solidFill>
                        <a:schemeClr val="bg2">
                          <a:lumMod val="50000"/>
                        </a:schemeClr>
                      </a:solidFill>
                      <a:prstDash val="sysDot"/>
                      <a:round/>
                      <a:headEnd type="none" w="med" len="med"/>
                      <a:tailEnd type="none" w="med" len="med"/>
                    </a:lnT>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Assessors receive </a:t>
                      </a:r>
                      <a:r>
                        <a:rPr lang="en-AU" sz="1100" kern="1200" dirty="0">
                          <a:solidFill>
                            <a:schemeClr val="accent1">
                              <a:lumMod val="75000"/>
                              <a:lumOff val="25000"/>
                            </a:schemeClr>
                          </a:solidFill>
                          <a:latin typeface="+mn-lt"/>
                          <a:ea typeface="+mn-ea"/>
                          <a:cs typeface="+mn-cs"/>
                          <a:sym typeface="Georgia" panose="02040502050405020303" pitchFamily="18" charset="0"/>
                        </a:rPr>
                        <a:t>detailed qualitative feedback </a:t>
                      </a:r>
                      <a:r>
                        <a:rPr lang="en-AU" sz="1100" kern="1200" dirty="0">
                          <a:solidFill>
                            <a:srgbClr val="000000">
                              <a:lumMod val="100000"/>
                            </a:srgbClr>
                          </a:solidFill>
                          <a:latin typeface="+mn-lt"/>
                          <a:ea typeface="+mn-ea"/>
                          <a:cs typeface="+mn-cs"/>
                          <a:sym typeface="Georgia" panose="02040502050405020303" pitchFamily="18" charset="0"/>
                        </a:rPr>
                        <a:t>from managers and quality team</a:t>
                      </a:r>
                    </a:p>
                  </a:txBody>
                  <a:tcPr>
                    <a:lnT w="9525" cap="flat" cmpd="sng" algn="ctr">
                      <a:solidFill>
                        <a:schemeClr val="bg2">
                          <a:lumMod val="50000"/>
                        </a:schemeClr>
                      </a:solidFill>
                      <a:prstDash val="sysDot"/>
                      <a:round/>
                      <a:headEnd type="none" w="med" len="med"/>
                      <a:tailEnd type="none" w="med" len="med"/>
                    </a:lnT>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1100" kern="1200">
                        <a:solidFill>
                          <a:srgbClr val="000000">
                            <a:lumMod val="100000"/>
                          </a:srgbClr>
                        </a:solidFill>
                        <a:latin typeface="+mn-lt"/>
                        <a:ea typeface="+mn-ea"/>
                        <a:cs typeface="+mn-cs"/>
                        <a:sym typeface="Trebuchet MS" panose="020B0603020202020204" pitchFamily="34" charset="0"/>
                      </a:endParaRPr>
                    </a:p>
                  </a:txBody>
                  <a:tcPr>
                    <a:lnT w="9525" cap="flat" cmpd="sng" algn="ctr">
                      <a:solidFill>
                        <a:schemeClr val="bg2">
                          <a:lumMod val="50000"/>
                        </a:schemeClr>
                      </a:solidFill>
                      <a:prstDash val="sysDot"/>
                      <a:round/>
                      <a:headEnd type="none" w="med" len="med"/>
                      <a:tailEnd type="none" w="med" len="med"/>
                    </a:lnT>
                  </a:tcPr>
                </a:tc>
                <a:tc>
                  <a:txBody>
                    <a:bodyPr/>
                    <a:lstStyle/>
                    <a:p>
                      <a:pPr marL="297000" lvl="1"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Provide selective, </a:t>
                      </a:r>
                      <a:r>
                        <a:rPr lang="en-AU" sz="1100" kern="1200" dirty="0">
                          <a:solidFill>
                            <a:schemeClr val="accent1">
                              <a:lumMod val="75000"/>
                              <a:lumOff val="25000"/>
                            </a:schemeClr>
                          </a:solidFill>
                          <a:latin typeface="+mn-lt"/>
                          <a:ea typeface="+mn-ea"/>
                          <a:cs typeface="+mn-cs"/>
                          <a:sym typeface="Georgia" panose="02040502050405020303" pitchFamily="18" charset="0"/>
                        </a:rPr>
                        <a:t>data-based feedback to assessors</a:t>
                      </a:r>
                      <a:br>
                        <a:rPr lang="en-AU" sz="1100" kern="1200" dirty="0">
                          <a:solidFill>
                            <a:srgbClr val="000000">
                              <a:lumMod val="100000"/>
                            </a:srgbClr>
                          </a:solidFill>
                          <a:latin typeface="+mn-lt"/>
                          <a:ea typeface="+mn-ea"/>
                          <a:cs typeface="+mn-cs"/>
                          <a:sym typeface="Georgia" panose="02040502050405020303" pitchFamily="18" charset="0"/>
                        </a:rPr>
                      </a:br>
                      <a:r>
                        <a:rPr lang="en-AU" sz="1100" kern="1200" dirty="0">
                          <a:solidFill>
                            <a:srgbClr val="000000">
                              <a:lumMod val="100000"/>
                            </a:srgbClr>
                          </a:solidFill>
                          <a:latin typeface="+mn-lt"/>
                          <a:ea typeface="+mn-ea"/>
                          <a:cs typeface="+mn-cs"/>
                          <a:sym typeface="Georgia" panose="02040502050405020303" pitchFamily="18" charset="0"/>
                        </a:rPr>
                        <a:t>to address bias. For example, this could be informed by comparison of individual assessor results to program</a:t>
                      </a:r>
                      <a:br>
                        <a:rPr lang="en-AU" sz="1100" kern="1200" dirty="0">
                          <a:solidFill>
                            <a:srgbClr val="000000">
                              <a:lumMod val="100000"/>
                            </a:srgbClr>
                          </a:solidFill>
                          <a:latin typeface="+mn-lt"/>
                          <a:ea typeface="+mn-ea"/>
                          <a:cs typeface="+mn-cs"/>
                          <a:sym typeface="Georgia" panose="02040502050405020303" pitchFamily="18" charset="0"/>
                        </a:rPr>
                      </a:br>
                      <a:r>
                        <a:rPr lang="en-AU" sz="1100" kern="1200" dirty="0">
                          <a:solidFill>
                            <a:srgbClr val="000000">
                              <a:lumMod val="100000"/>
                            </a:srgbClr>
                          </a:solidFill>
                          <a:latin typeface="+mn-lt"/>
                          <a:ea typeface="+mn-ea"/>
                          <a:cs typeface="+mn-cs"/>
                          <a:sym typeface="Georgia" panose="02040502050405020303" pitchFamily="18" charset="0"/>
                        </a:rPr>
                        <a:t>level results</a:t>
                      </a:r>
                    </a:p>
                    <a:p>
                      <a:pPr marL="594000" lvl="2" indent="-198000" algn="l" defTabSz="914400" rtl="0" eaLnBrk="1" fontAlgn="ctr"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kern="1200" dirty="0">
                          <a:solidFill>
                            <a:srgbClr val="000000">
                              <a:lumMod val="100000"/>
                            </a:srgbClr>
                          </a:solidFill>
                          <a:latin typeface="+mn-lt"/>
                          <a:ea typeface="+mn-ea"/>
                          <a:cs typeface="+mn-cs"/>
                          <a:sym typeface="Georgia" panose="02040502050405020303" pitchFamily="18" charset="0"/>
                        </a:rPr>
                        <a:t>For example, best-in-class recruitment functions analyse hiring information to minimise unconscious bias</a:t>
                      </a:r>
                    </a:p>
                  </a:txBody>
                  <a:tcPr>
                    <a:lnT w="9525" cap="flat" cmpd="sng" algn="ctr">
                      <a:solidFill>
                        <a:schemeClr val="bg2">
                          <a:lumMod val="50000"/>
                        </a:schemeClr>
                      </a:solidFill>
                      <a:prstDash val="sysDot"/>
                      <a:round/>
                      <a:headEnd type="none" w="med" len="med"/>
                      <a:tailEnd type="none" w="med" len="med"/>
                    </a:lnT>
                  </a:tcPr>
                </a:tc>
                <a:extLst>
                  <a:ext uri="{0D108BD9-81ED-4DB2-BD59-A6C34878D82A}">
                    <a16:rowId xmlns:a16="http://schemas.microsoft.com/office/drawing/2014/main" val="160932377"/>
                  </a:ext>
                </a:extLst>
              </a:tr>
            </a:tbl>
          </a:graphicData>
        </a:graphic>
      </p:graphicFrame>
      <p:sp>
        <p:nvSpPr>
          <p:cNvPr id="42" name="NavigationTriangle">
            <a:extLst>
              <a:ext uri="{FF2B5EF4-FFF2-40B4-BE49-F238E27FC236}">
                <a16:creationId xmlns:a16="http://schemas.microsoft.com/office/drawing/2014/main" id="{8A4CAE9B-7AF3-40A4-8589-C3033F52C72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sym typeface="Georgia" panose="02040502050405020303" pitchFamily="18" charset="0"/>
            </a:endParaRPr>
          </a:p>
        </p:txBody>
      </p:sp>
      <p:sp>
        <p:nvSpPr>
          <p:cNvPr id="43" name="NavigationIcon">
            <a:extLst>
              <a:ext uri="{FF2B5EF4-FFF2-40B4-BE49-F238E27FC236}">
                <a16:creationId xmlns:a16="http://schemas.microsoft.com/office/drawing/2014/main" id="{1880F7BB-92D8-497E-8BD5-7F4D598FCC8C}"/>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de-DE" sz="1600" dirty="0">
                <a:solidFill>
                  <a:srgbClr val="275D38">
                    <a:lumMod val="100000"/>
                  </a:srgbClr>
                </a:solidFill>
                <a:sym typeface="Georgia" panose="02040502050405020303" pitchFamily="18" charset="0"/>
              </a:rPr>
              <a:t>3.2</a:t>
            </a:r>
          </a:p>
        </p:txBody>
      </p:sp>
      <p:grpSp>
        <p:nvGrpSpPr>
          <p:cNvPr id="45" name="bcgIcons_Target">
            <a:extLst>
              <a:ext uri="{FF2B5EF4-FFF2-40B4-BE49-F238E27FC236}">
                <a16:creationId xmlns:a16="http://schemas.microsoft.com/office/drawing/2014/main" id="{386DD55C-A44E-4442-AE4E-D38107B6E17F}"/>
              </a:ext>
              <a:ext uri="{C183D7F6-B498-43B3-948B-1728B52AA6E4}">
                <adec:decorative xmlns:adec="http://schemas.microsoft.com/office/drawing/2017/decorative" val="1"/>
              </a:ext>
            </a:extLst>
          </p:cNvPr>
          <p:cNvGrpSpPr>
            <a:grpSpLocks noChangeAspect="1"/>
          </p:cNvGrpSpPr>
          <p:nvPr/>
        </p:nvGrpSpPr>
        <p:grpSpPr bwMode="auto">
          <a:xfrm>
            <a:off x="560070" y="2361561"/>
            <a:ext cx="733863" cy="734543"/>
            <a:chOff x="1682" y="0"/>
            <a:chExt cx="4316" cy="4320"/>
          </a:xfrm>
        </p:grpSpPr>
        <p:sp>
          <p:nvSpPr>
            <p:cNvPr id="49" name="AutoShape 23">
              <a:extLst>
                <a:ext uri="{FF2B5EF4-FFF2-40B4-BE49-F238E27FC236}">
                  <a16:creationId xmlns:a16="http://schemas.microsoft.com/office/drawing/2014/main" id="{332854D1-81BB-4C08-BF29-F7A1FE3EFDC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dirty="0">
                <a:sym typeface="Georgia" panose="02040502050405020303" pitchFamily="18" charset="0"/>
              </a:endParaRPr>
            </a:p>
          </p:txBody>
        </p:sp>
        <p:sp>
          <p:nvSpPr>
            <p:cNvPr id="50" name="Freeform 25">
              <a:extLst>
                <a:ext uri="{FF2B5EF4-FFF2-40B4-BE49-F238E27FC236}">
                  <a16:creationId xmlns:a16="http://schemas.microsoft.com/office/drawing/2014/main" id="{1C79FA50-F2FF-4AEB-B134-8D53705FEFA6}"/>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dirty="0">
                <a:sym typeface="Georgia" panose="02040502050405020303" pitchFamily="18" charset="0"/>
              </a:endParaRPr>
            </a:p>
          </p:txBody>
        </p:sp>
        <p:sp>
          <p:nvSpPr>
            <p:cNvPr id="51" name="Freeform 26">
              <a:extLst>
                <a:ext uri="{FF2B5EF4-FFF2-40B4-BE49-F238E27FC236}">
                  <a16:creationId xmlns:a16="http://schemas.microsoft.com/office/drawing/2014/main" id="{4262B3B6-07D3-41C3-80BB-0E6827C1E8A8}"/>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dirty="0">
                <a:sym typeface="Georgia" panose="02040502050405020303" pitchFamily="18" charset="0"/>
              </a:endParaRPr>
            </a:p>
          </p:txBody>
        </p:sp>
      </p:grpSp>
      <p:grpSp>
        <p:nvGrpSpPr>
          <p:cNvPr id="52" name="Group 51">
            <a:extLst>
              <a:ext uri="{FF2B5EF4-FFF2-40B4-BE49-F238E27FC236}">
                <a16:creationId xmlns:a16="http://schemas.microsoft.com/office/drawing/2014/main" id="{91807D3B-E877-4A10-8739-80567F665284}"/>
              </a:ext>
              <a:ext uri="{C183D7F6-B498-43B3-948B-1728B52AA6E4}">
                <adec:decorative xmlns:adec="http://schemas.microsoft.com/office/drawing/2017/decorative" val="1"/>
              </a:ext>
            </a:extLst>
          </p:cNvPr>
          <p:cNvGrpSpPr>
            <a:grpSpLocks noChangeAspect="1"/>
          </p:cNvGrpSpPr>
          <p:nvPr/>
        </p:nvGrpSpPr>
        <p:grpSpPr>
          <a:xfrm>
            <a:off x="582930" y="5059719"/>
            <a:ext cx="734685" cy="734685"/>
            <a:chOff x="5256341" y="2517774"/>
            <a:chExt cx="1646238" cy="1646238"/>
          </a:xfrm>
        </p:grpSpPr>
        <p:sp>
          <p:nvSpPr>
            <p:cNvPr id="53" name="AutoShape 107">
              <a:extLst>
                <a:ext uri="{FF2B5EF4-FFF2-40B4-BE49-F238E27FC236}">
                  <a16:creationId xmlns:a16="http://schemas.microsoft.com/office/drawing/2014/main" id="{7AD7A056-FF2A-400E-830A-AC79BE11A1D5}"/>
                </a:ext>
              </a:extLst>
            </p:cNvPr>
            <p:cNvSpPr>
              <a:spLocks noChangeAspect="1" noChangeArrowheads="1" noTextEdit="1"/>
            </p:cNvSpPr>
            <p:nvPr/>
          </p:nvSpPr>
          <p:spPr bwMode="auto">
            <a:xfrm>
              <a:off x="5256341" y="2517774"/>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dirty="0">
                <a:sym typeface="Georgia" panose="02040502050405020303" pitchFamily="18" charset="0"/>
              </a:endParaRPr>
            </a:p>
          </p:txBody>
        </p:sp>
        <p:grpSp>
          <p:nvGrpSpPr>
            <p:cNvPr id="54" name="Group 53">
              <a:extLst>
                <a:ext uri="{FF2B5EF4-FFF2-40B4-BE49-F238E27FC236}">
                  <a16:creationId xmlns:a16="http://schemas.microsoft.com/office/drawing/2014/main" id="{8DDEB4E1-1EC8-4AFA-82A5-FFAC2A4622B2}"/>
                </a:ext>
              </a:extLst>
            </p:cNvPr>
            <p:cNvGrpSpPr/>
            <p:nvPr/>
          </p:nvGrpSpPr>
          <p:grpSpPr>
            <a:xfrm>
              <a:off x="5432682" y="2692400"/>
              <a:ext cx="1293556" cy="1296987"/>
              <a:chOff x="5432682" y="2692400"/>
              <a:chExt cx="1293556" cy="1296987"/>
            </a:xfrm>
          </p:grpSpPr>
          <p:sp>
            <p:nvSpPr>
              <p:cNvPr id="56" name="Freeform 5">
                <a:extLst>
                  <a:ext uri="{FF2B5EF4-FFF2-40B4-BE49-F238E27FC236}">
                    <a16:creationId xmlns:a16="http://schemas.microsoft.com/office/drawing/2014/main" id="{58FEB9AD-AE6C-480B-8FCE-C6C8A00FD0C9}"/>
                  </a:ext>
                </a:extLst>
              </p:cNvPr>
              <p:cNvSpPr>
                <a:spLocks/>
              </p:cNvSpPr>
              <p:nvPr/>
            </p:nvSpPr>
            <p:spPr bwMode="auto">
              <a:xfrm>
                <a:off x="5432682" y="2753317"/>
                <a:ext cx="1285289" cy="1236070"/>
              </a:xfrm>
              <a:custGeom>
                <a:avLst/>
                <a:gdLst>
                  <a:gd name="connsiteX0" fmla="*/ 233276 w 1285289"/>
                  <a:gd name="connsiteY0" fmla="*/ 991595 h 1236070"/>
                  <a:gd name="connsiteX1" fmla="*/ 630639 w 1285289"/>
                  <a:gd name="connsiteY1" fmla="*/ 1202571 h 1236070"/>
                  <a:gd name="connsiteX2" fmla="*/ 1078030 w 1285289"/>
                  <a:gd name="connsiteY2" fmla="*/ 1042201 h 1236070"/>
                  <a:gd name="connsiteX3" fmla="*/ 1008706 w 1285289"/>
                  <a:gd name="connsiteY3" fmla="*/ 1044339 h 1236070"/>
                  <a:gd name="connsiteX4" fmla="*/ 992268 w 1285289"/>
                  <a:gd name="connsiteY4" fmla="*/ 1029371 h 1236070"/>
                  <a:gd name="connsiteX5" fmla="*/ 1007991 w 1285289"/>
                  <a:gd name="connsiteY5" fmla="*/ 1012978 h 1236070"/>
                  <a:gd name="connsiteX6" fmla="*/ 1115908 w 1285289"/>
                  <a:gd name="connsiteY6" fmla="*/ 1010127 h 1236070"/>
                  <a:gd name="connsiteX7" fmla="*/ 1118052 w 1285289"/>
                  <a:gd name="connsiteY7" fmla="*/ 1010127 h 1236070"/>
                  <a:gd name="connsiteX8" fmla="*/ 1118767 w 1285289"/>
                  <a:gd name="connsiteY8" fmla="*/ 1010127 h 1236070"/>
                  <a:gd name="connsiteX9" fmla="*/ 1120911 w 1285289"/>
                  <a:gd name="connsiteY9" fmla="*/ 1010840 h 1236070"/>
                  <a:gd name="connsiteX10" fmla="*/ 1121626 w 1285289"/>
                  <a:gd name="connsiteY10" fmla="*/ 1010840 h 1236070"/>
                  <a:gd name="connsiteX11" fmla="*/ 1123770 w 1285289"/>
                  <a:gd name="connsiteY11" fmla="*/ 1012265 h 1236070"/>
                  <a:gd name="connsiteX12" fmla="*/ 1124484 w 1285289"/>
                  <a:gd name="connsiteY12" fmla="*/ 1012265 h 1236070"/>
                  <a:gd name="connsiteX13" fmla="*/ 1126628 w 1285289"/>
                  <a:gd name="connsiteY13" fmla="*/ 1013691 h 1236070"/>
                  <a:gd name="connsiteX14" fmla="*/ 1127343 w 1285289"/>
                  <a:gd name="connsiteY14" fmla="*/ 1014403 h 1236070"/>
                  <a:gd name="connsiteX15" fmla="*/ 1128772 w 1285289"/>
                  <a:gd name="connsiteY15" fmla="*/ 1015829 h 1236070"/>
                  <a:gd name="connsiteX16" fmla="*/ 1128772 w 1285289"/>
                  <a:gd name="connsiteY16" fmla="*/ 1016542 h 1236070"/>
                  <a:gd name="connsiteX17" fmla="*/ 1130202 w 1285289"/>
                  <a:gd name="connsiteY17" fmla="*/ 1018680 h 1236070"/>
                  <a:gd name="connsiteX18" fmla="*/ 1130202 w 1285289"/>
                  <a:gd name="connsiteY18" fmla="*/ 1019393 h 1236070"/>
                  <a:gd name="connsiteX19" fmla="*/ 1131631 w 1285289"/>
                  <a:gd name="connsiteY19" fmla="*/ 1021531 h 1236070"/>
                  <a:gd name="connsiteX20" fmla="*/ 1131631 w 1285289"/>
                  <a:gd name="connsiteY20" fmla="*/ 1022244 h 1236070"/>
                  <a:gd name="connsiteX21" fmla="*/ 1131631 w 1285289"/>
                  <a:gd name="connsiteY21" fmla="*/ 1024382 h 1236070"/>
                  <a:gd name="connsiteX22" fmla="*/ 1131631 w 1285289"/>
                  <a:gd name="connsiteY22" fmla="*/ 1025095 h 1236070"/>
                  <a:gd name="connsiteX23" fmla="*/ 1131631 w 1285289"/>
                  <a:gd name="connsiteY23" fmla="*/ 1026520 h 1236070"/>
                  <a:gd name="connsiteX24" fmla="*/ 1126628 w 1285289"/>
                  <a:gd name="connsiteY24" fmla="*/ 1132008 h 1236070"/>
                  <a:gd name="connsiteX25" fmla="*/ 1110905 w 1285289"/>
                  <a:gd name="connsiteY25" fmla="*/ 1147689 h 1236070"/>
                  <a:gd name="connsiteX26" fmla="*/ 1110191 w 1285289"/>
                  <a:gd name="connsiteY26" fmla="*/ 1147689 h 1236070"/>
                  <a:gd name="connsiteX27" fmla="*/ 1095182 w 1285289"/>
                  <a:gd name="connsiteY27" fmla="*/ 1130582 h 1236070"/>
                  <a:gd name="connsiteX28" fmla="*/ 1098041 w 1285289"/>
                  <a:gd name="connsiteY28" fmla="*/ 1066434 h 1236070"/>
                  <a:gd name="connsiteX29" fmla="*/ 905077 w 1285289"/>
                  <a:gd name="connsiteY29" fmla="*/ 1192592 h 1236070"/>
                  <a:gd name="connsiteX30" fmla="*/ 679952 w 1285289"/>
                  <a:gd name="connsiteY30" fmla="*/ 1236070 h 1236070"/>
                  <a:gd name="connsiteX31" fmla="*/ 627780 w 1285289"/>
                  <a:gd name="connsiteY31" fmla="*/ 1233932 h 1236070"/>
                  <a:gd name="connsiteX32" fmla="*/ 361918 w 1285289"/>
                  <a:gd name="connsiteY32" fmla="*/ 1146263 h 1236070"/>
                  <a:gd name="connsiteX33" fmla="*/ 206118 w 1285289"/>
                  <a:gd name="connsiteY33" fmla="*/ 1007988 h 1236070"/>
                  <a:gd name="connsiteX34" fmla="*/ 233276 w 1285289"/>
                  <a:gd name="connsiteY34" fmla="*/ 991595 h 1236070"/>
                  <a:gd name="connsiteX35" fmla="*/ 520755 w 1285289"/>
                  <a:gd name="connsiteY35" fmla="*/ 47032 h 1236070"/>
                  <a:gd name="connsiteX36" fmla="*/ 520755 w 1285289"/>
                  <a:gd name="connsiteY36" fmla="*/ 49891 h 1236070"/>
                  <a:gd name="connsiteX37" fmla="*/ 523619 w 1285289"/>
                  <a:gd name="connsiteY37" fmla="*/ 78479 h 1236070"/>
                  <a:gd name="connsiteX38" fmla="*/ 108403 w 1285289"/>
                  <a:gd name="connsiteY38" fmla="*/ 563049 h 1236070"/>
                  <a:gd name="connsiteX39" fmla="*/ 106255 w 1285289"/>
                  <a:gd name="connsiteY39" fmla="*/ 678831 h 1236070"/>
                  <a:gd name="connsiteX40" fmla="*/ 147061 w 1285289"/>
                  <a:gd name="connsiteY40" fmla="*/ 624513 h 1236070"/>
                  <a:gd name="connsiteX41" fmla="*/ 169253 w 1285289"/>
                  <a:gd name="connsiteY41" fmla="*/ 620940 h 1236070"/>
                  <a:gd name="connsiteX42" fmla="*/ 172833 w 1285289"/>
                  <a:gd name="connsiteY42" fmla="*/ 643096 h 1236070"/>
                  <a:gd name="connsiteX43" fmla="*/ 108403 w 1285289"/>
                  <a:gd name="connsiteY43" fmla="*/ 728860 h 1236070"/>
                  <a:gd name="connsiteX44" fmla="*/ 107687 w 1285289"/>
                  <a:gd name="connsiteY44" fmla="*/ 729575 h 1236070"/>
                  <a:gd name="connsiteX45" fmla="*/ 106255 w 1285289"/>
                  <a:gd name="connsiteY45" fmla="*/ 731719 h 1236070"/>
                  <a:gd name="connsiteX46" fmla="*/ 105539 w 1285289"/>
                  <a:gd name="connsiteY46" fmla="*/ 731719 h 1236070"/>
                  <a:gd name="connsiteX47" fmla="*/ 104107 w 1285289"/>
                  <a:gd name="connsiteY47" fmla="*/ 733148 h 1236070"/>
                  <a:gd name="connsiteX48" fmla="*/ 102676 w 1285289"/>
                  <a:gd name="connsiteY48" fmla="*/ 733863 h 1236070"/>
                  <a:gd name="connsiteX49" fmla="*/ 101244 w 1285289"/>
                  <a:gd name="connsiteY49" fmla="*/ 734578 h 1236070"/>
                  <a:gd name="connsiteX50" fmla="*/ 98380 w 1285289"/>
                  <a:gd name="connsiteY50" fmla="*/ 735292 h 1236070"/>
                  <a:gd name="connsiteX51" fmla="*/ 97664 w 1285289"/>
                  <a:gd name="connsiteY51" fmla="*/ 735292 h 1236070"/>
                  <a:gd name="connsiteX52" fmla="*/ 96949 w 1285289"/>
                  <a:gd name="connsiteY52" fmla="*/ 735292 h 1236070"/>
                  <a:gd name="connsiteX53" fmla="*/ 96949 w 1285289"/>
                  <a:gd name="connsiteY53" fmla="*/ 736007 h 1236070"/>
                  <a:gd name="connsiteX54" fmla="*/ 95517 w 1285289"/>
                  <a:gd name="connsiteY54" fmla="*/ 736007 h 1236070"/>
                  <a:gd name="connsiteX55" fmla="*/ 92653 w 1285289"/>
                  <a:gd name="connsiteY55" fmla="*/ 735292 h 1236070"/>
                  <a:gd name="connsiteX56" fmla="*/ 89790 w 1285289"/>
                  <a:gd name="connsiteY56" fmla="*/ 734578 h 1236070"/>
                  <a:gd name="connsiteX57" fmla="*/ 87642 w 1285289"/>
                  <a:gd name="connsiteY57" fmla="*/ 733863 h 1236070"/>
                  <a:gd name="connsiteX58" fmla="*/ 85494 w 1285289"/>
                  <a:gd name="connsiteY58" fmla="*/ 732434 h 1236070"/>
                  <a:gd name="connsiteX59" fmla="*/ 84778 w 1285289"/>
                  <a:gd name="connsiteY59" fmla="*/ 731719 h 1236070"/>
                  <a:gd name="connsiteX60" fmla="*/ 5315 w 1285289"/>
                  <a:gd name="connsiteY60" fmla="*/ 660963 h 1236070"/>
                  <a:gd name="connsiteX61" fmla="*/ 3883 w 1285289"/>
                  <a:gd name="connsiteY61" fmla="*/ 638807 h 1236070"/>
                  <a:gd name="connsiteX62" fmla="*/ 26075 w 1285289"/>
                  <a:gd name="connsiteY62" fmla="*/ 637378 h 1236070"/>
                  <a:gd name="connsiteX63" fmla="*/ 74756 w 1285289"/>
                  <a:gd name="connsiteY63" fmla="*/ 680975 h 1236070"/>
                  <a:gd name="connsiteX64" fmla="*/ 76904 w 1285289"/>
                  <a:gd name="connsiteY64" fmla="*/ 559475 h 1236070"/>
                  <a:gd name="connsiteX65" fmla="*/ 520755 w 1285289"/>
                  <a:gd name="connsiteY65" fmla="*/ 47032 h 1236070"/>
                  <a:gd name="connsiteX66" fmla="*/ 932443 w 1285289"/>
                  <a:gd name="connsiteY66" fmla="*/ 1029 h 1236070"/>
                  <a:gd name="connsiteX67" fmla="*/ 941187 w 1285289"/>
                  <a:gd name="connsiteY67" fmla="*/ 9230 h 1236070"/>
                  <a:gd name="connsiteX68" fmla="*/ 933335 w 1285289"/>
                  <a:gd name="connsiteY68" fmla="*/ 29910 h 1236070"/>
                  <a:gd name="connsiteX69" fmla="*/ 874090 w 1285289"/>
                  <a:gd name="connsiteY69" fmla="*/ 57009 h 1236070"/>
                  <a:gd name="connsiteX70" fmla="*/ 1283809 w 1285289"/>
                  <a:gd name="connsiteY70" fmla="*/ 671716 h 1236070"/>
                  <a:gd name="connsiteX71" fmla="*/ 1270960 w 1285289"/>
                  <a:gd name="connsiteY71" fmla="*/ 762995 h 1236070"/>
                  <a:gd name="connsiteX72" fmla="*/ 1242409 w 1285289"/>
                  <a:gd name="connsiteY72" fmla="*/ 745880 h 1236070"/>
                  <a:gd name="connsiteX73" fmla="*/ 1252402 w 1285289"/>
                  <a:gd name="connsiteY73" fmla="*/ 669577 h 1236070"/>
                  <a:gd name="connsiteX74" fmla="*/ 862669 w 1285289"/>
                  <a:gd name="connsiteY74" fmla="*/ 86247 h 1236070"/>
                  <a:gd name="connsiteX75" fmla="*/ 896932 w 1285289"/>
                  <a:gd name="connsiteY75" fmla="*/ 146149 h 1236070"/>
                  <a:gd name="connsiteX76" fmla="*/ 890507 w 1285289"/>
                  <a:gd name="connsiteY76" fmla="*/ 167542 h 1236070"/>
                  <a:gd name="connsiteX77" fmla="*/ 882656 w 1285289"/>
                  <a:gd name="connsiteY77" fmla="*/ 169681 h 1236070"/>
                  <a:gd name="connsiteX78" fmla="*/ 869094 w 1285289"/>
                  <a:gd name="connsiteY78" fmla="*/ 161837 h 1236070"/>
                  <a:gd name="connsiteX79" fmla="*/ 815559 w 1285289"/>
                  <a:gd name="connsiteY79" fmla="*/ 67706 h 1236070"/>
                  <a:gd name="connsiteX80" fmla="*/ 815559 w 1285289"/>
                  <a:gd name="connsiteY80" fmla="*/ 66993 h 1236070"/>
                  <a:gd name="connsiteX81" fmla="*/ 815559 w 1285289"/>
                  <a:gd name="connsiteY81" fmla="*/ 66279 h 1236070"/>
                  <a:gd name="connsiteX82" fmla="*/ 814845 w 1285289"/>
                  <a:gd name="connsiteY82" fmla="*/ 65566 h 1236070"/>
                  <a:gd name="connsiteX83" fmla="*/ 814845 w 1285289"/>
                  <a:gd name="connsiteY83" fmla="*/ 64853 h 1236070"/>
                  <a:gd name="connsiteX84" fmla="*/ 814845 w 1285289"/>
                  <a:gd name="connsiteY84" fmla="*/ 64140 h 1236070"/>
                  <a:gd name="connsiteX85" fmla="*/ 814131 w 1285289"/>
                  <a:gd name="connsiteY85" fmla="*/ 63427 h 1236070"/>
                  <a:gd name="connsiteX86" fmla="*/ 814131 w 1285289"/>
                  <a:gd name="connsiteY86" fmla="*/ 62714 h 1236070"/>
                  <a:gd name="connsiteX87" fmla="*/ 814131 w 1285289"/>
                  <a:gd name="connsiteY87" fmla="*/ 62001 h 1236070"/>
                  <a:gd name="connsiteX88" fmla="*/ 814131 w 1285289"/>
                  <a:gd name="connsiteY88" fmla="*/ 61288 h 1236070"/>
                  <a:gd name="connsiteX89" fmla="*/ 814131 w 1285289"/>
                  <a:gd name="connsiteY89" fmla="*/ 60574 h 1236070"/>
                  <a:gd name="connsiteX90" fmla="*/ 814131 w 1285289"/>
                  <a:gd name="connsiteY90" fmla="*/ 59861 h 1236070"/>
                  <a:gd name="connsiteX91" fmla="*/ 814131 w 1285289"/>
                  <a:gd name="connsiteY91" fmla="*/ 58435 h 1236070"/>
                  <a:gd name="connsiteX92" fmla="*/ 814131 w 1285289"/>
                  <a:gd name="connsiteY92" fmla="*/ 57722 h 1236070"/>
                  <a:gd name="connsiteX93" fmla="*/ 814131 w 1285289"/>
                  <a:gd name="connsiteY93" fmla="*/ 57009 h 1236070"/>
                  <a:gd name="connsiteX94" fmla="*/ 814131 w 1285289"/>
                  <a:gd name="connsiteY94" fmla="*/ 56296 h 1236070"/>
                  <a:gd name="connsiteX95" fmla="*/ 814845 w 1285289"/>
                  <a:gd name="connsiteY95" fmla="*/ 55583 h 1236070"/>
                  <a:gd name="connsiteX96" fmla="*/ 814845 w 1285289"/>
                  <a:gd name="connsiteY96" fmla="*/ 54870 h 1236070"/>
                  <a:gd name="connsiteX97" fmla="*/ 815559 w 1285289"/>
                  <a:gd name="connsiteY97" fmla="*/ 52017 h 1236070"/>
                  <a:gd name="connsiteX98" fmla="*/ 816273 w 1285289"/>
                  <a:gd name="connsiteY98" fmla="*/ 52017 h 1236070"/>
                  <a:gd name="connsiteX99" fmla="*/ 817700 w 1285289"/>
                  <a:gd name="connsiteY99" fmla="*/ 49878 h 1236070"/>
                  <a:gd name="connsiteX100" fmla="*/ 819842 w 1285289"/>
                  <a:gd name="connsiteY100" fmla="*/ 47738 h 1236070"/>
                  <a:gd name="connsiteX101" fmla="*/ 820555 w 1285289"/>
                  <a:gd name="connsiteY101" fmla="*/ 47738 h 1236070"/>
                  <a:gd name="connsiteX102" fmla="*/ 822697 w 1285289"/>
                  <a:gd name="connsiteY102" fmla="*/ 45599 h 1236070"/>
                  <a:gd name="connsiteX103" fmla="*/ 920487 w 1285289"/>
                  <a:gd name="connsiteY103" fmla="*/ 1386 h 1236070"/>
                  <a:gd name="connsiteX104" fmla="*/ 932443 w 1285289"/>
                  <a:gd name="connsiteY104" fmla="*/ 1029 h 12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85289" h="1236070">
                    <a:moveTo>
                      <a:pt x="233276" y="991595"/>
                    </a:moveTo>
                    <a:cubicBezTo>
                      <a:pt x="331187" y="1112763"/>
                      <a:pt x="472694" y="1189741"/>
                      <a:pt x="630639" y="1202571"/>
                    </a:cubicBezTo>
                    <a:cubicBezTo>
                      <a:pt x="797874" y="1216826"/>
                      <a:pt x="958678" y="1159093"/>
                      <a:pt x="1078030" y="1042201"/>
                    </a:cubicBezTo>
                    <a:cubicBezTo>
                      <a:pt x="1078030" y="1042201"/>
                      <a:pt x="1078030" y="1042201"/>
                      <a:pt x="1008706" y="1044339"/>
                    </a:cubicBezTo>
                    <a:cubicBezTo>
                      <a:pt x="1000130" y="1045052"/>
                      <a:pt x="992983" y="1037924"/>
                      <a:pt x="992268" y="1029371"/>
                    </a:cubicBezTo>
                    <a:cubicBezTo>
                      <a:pt x="992268" y="1020818"/>
                      <a:pt x="999415" y="1013691"/>
                      <a:pt x="1007991" y="1012978"/>
                    </a:cubicBezTo>
                    <a:cubicBezTo>
                      <a:pt x="1007991" y="1012978"/>
                      <a:pt x="1007991" y="1012978"/>
                      <a:pt x="1115908" y="1010127"/>
                    </a:cubicBezTo>
                    <a:cubicBezTo>
                      <a:pt x="1116623" y="1010127"/>
                      <a:pt x="1117338" y="1010127"/>
                      <a:pt x="1118052" y="1010127"/>
                    </a:cubicBezTo>
                    <a:cubicBezTo>
                      <a:pt x="1118052" y="1010127"/>
                      <a:pt x="1118052" y="1010127"/>
                      <a:pt x="1118767" y="1010127"/>
                    </a:cubicBezTo>
                    <a:cubicBezTo>
                      <a:pt x="1119482" y="1010127"/>
                      <a:pt x="1120196" y="1010127"/>
                      <a:pt x="1120911" y="1010840"/>
                    </a:cubicBezTo>
                    <a:cubicBezTo>
                      <a:pt x="1120911" y="1010840"/>
                      <a:pt x="1120911" y="1010840"/>
                      <a:pt x="1121626" y="1010840"/>
                    </a:cubicBezTo>
                    <a:cubicBezTo>
                      <a:pt x="1122340" y="1010840"/>
                      <a:pt x="1123055" y="1011552"/>
                      <a:pt x="1123770" y="1012265"/>
                    </a:cubicBezTo>
                    <a:cubicBezTo>
                      <a:pt x="1123770" y="1012265"/>
                      <a:pt x="1123770" y="1012265"/>
                      <a:pt x="1124484" y="1012265"/>
                    </a:cubicBezTo>
                    <a:cubicBezTo>
                      <a:pt x="1125199" y="1012265"/>
                      <a:pt x="1125914" y="1012978"/>
                      <a:pt x="1126628" y="1013691"/>
                    </a:cubicBezTo>
                    <a:cubicBezTo>
                      <a:pt x="1126628" y="1014403"/>
                      <a:pt x="1127343" y="1014403"/>
                      <a:pt x="1127343" y="1014403"/>
                    </a:cubicBezTo>
                    <a:cubicBezTo>
                      <a:pt x="1128058" y="1015116"/>
                      <a:pt x="1128058" y="1015829"/>
                      <a:pt x="1128772" y="1015829"/>
                    </a:cubicBezTo>
                    <a:cubicBezTo>
                      <a:pt x="1128772" y="1016542"/>
                      <a:pt x="1128772" y="1016542"/>
                      <a:pt x="1128772" y="1016542"/>
                    </a:cubicBezTo>
                    <a:cubicBezTo>
                      <a:pt x="1129487" y="1017254"/>
                      <a:pt x="1130202" y="1017967"/>
                      <a:pt x="1130202" y="1018680"/>
                    </a:cubicBezTo>
                    <a:cubicBezTo>
                      <a:pt x="1130202" y="1018680"/>
                      <a:pt x="1130202" y="1018680"/>
                      <a:pt x="1130202" y="1019393"/>
                    </a:cubicBezTo>
                    <a:cubicBezTo>
                      <a:pt x="1130917" y="1020105"/>
                      <a:pt x="1130917" y="1020818"/>
                      <a:pt x="1131631" y="1021531"/>
                    </a:cubicBezTo>
                    <a:cubicBezTo>
                      <a:pt x="1131631" y="1021531"/>
                      <a:pt x="1131631" y="1021531"/>
                      <a:pt x="1131631" y="1022244"/>
                    </a:cubicBezTo>
                    <a:cubicBezTo>
                      <a:pt x="1131631" y="1022956"/>
                      <a:pt x="1131631" y="1023669"/>
                      <a:pt x="1131631" y="1024382"/>
                    </a:cubicBezTo>
                    <a:cubicBezTo>
                      <a:pt x="1131631" y="1024382"/>
                      <a:pt x="1131631" y="1024382"/>
                      <a:pt x="1131631" y="1025095"/>
                    </a:cubicBezTo>
                    <a:cubicBezTo>
                      <a:pt x="1131631" y="1025095"/>
                      <a:pt x="1131631" y="1025807"/>
                      <a:pt x="1131631" y="1026520"/>
                    </a:cubicBezTo>
                    <a:cubicBezTo>
                      <a:pt x="1131631" y="1026520"/>
                      <a:pt x="1131631" y="1026520"/>
                      <a:pt x="1126628" y="1132008"/>
                    </a:cubicBezTo>
                    <a:cubicBezTo>
                      <a:pt x="1125914" y="1140561"/>
                      <a:pt x="1118767" y="1147689"/>
                      <a:pt x="1110905" y="1147689"/>
                    </a:cubicBezTo>
                    <a:cubicBezTo>
                      <a:pt x="1110191" y="1147689"/>
                      <a:pt x="1110191" y="1147689"/>
                      <a:pt x="1110191" y="1147689"/>
                    </a:cubicBezTo>
                    <a:cubicBezTo>
                      <a:pt x="1100900" y="1147689"/>
                      <a:pt x="1094468" y="1139135"/>
                      <a:pt x="1095182" y="1130582"/>
                    </a:cubicBezTo>
                    <a:cubicBezTo>
                      <a:pt x="1095182" y="1130582"/>
                      <a:pt x="1095182" y="1130582"/>
                      <a:pt x="1098041" y="1066434"/>
                    </a:cubicBezTo>
                    <a:cubicBezTo>
                      <a:pt x="1042296" y="1119891"/>
                      <a:pt x="976545" y="1163369"/>
                      <a:pt x="905077" y="1192592"/>
                    </a:cubicBezTo>
                    <a:cubicBezTo>
                      <a:pt x="833609" y="1221815"/>
                      <a:pt x="757852" y="1236070"/>
                      <a:pt x="679952" y="1236070"/>
                    </a:cubicBezTo>
                    <a:cubicBezTo>
                      <a:pt x="662799" y="1236070"/>
                      <a:pt x="645647" y="1235357"/>
                      <a:pt x="627780" y="1233932"/>
                    </a:cubicBezTo>
                    <a:cubicBezTo>
                      <a:pt x="532013" y="1226092"/>
                      <a:pt x="441963" y="1196156"/>
                      <a:pt x="361918" y="1146263"/>
                    </a:cubicBezTo>
                    <a:cubicBezTo>
                      <a:pt x="302600" y="1109200"/>
                      <a:pt x="249713" y="1062158"/>
                      <a:pt x="206118" y="1007988"/>
                    </a:cubicBezTo>
                    <a:cubicBezTo>
                      <a:pt x="216123" y="1003712"/>
                      <a:pt x="224699" y="998010"/>
                      <a:pt x="233276" y="991595"/>
                    </a:cubicBezTo>
                    <a:close/>
                    <a:moveTo>
                      <a:pt x="520755" y="47032"/>
                    </a:moveTo>
                    <a:cubicBezTo>
                      <a:pt x="520755" y="47747"/>
                      <a:pt x="520755" y="49176"/>
                      <a:pt x="520755" y="49891"/>
                    </a:cubicBezTo>
                    <a:cubicBezTo>
                      <a:pt x="520755" y="59897"/>
                      <a:pt x="521471" y="69188"/>
                      <a:pt x="523619" y="78479"/>
                    </a:cubicBezTo>
                    <a:cubicBezTo>
                      <a:pt x="303841" y="139944"/>
                      <a:pt x="136322" y="329340"/>
                      <a:pt x="108403" y="563049"/>
                    </a:cubicBezTo>
                    <a:cubicBezTo>
                      <a:pt x="104107" y="601643"/>
                      <a:pt x="103392" y="640237"/>
                      <a:pt x="106255" y="678831"/>
                    </a:cubicBezTo>
                    <a:cubicBezTo>
                      <a:pt x="106255" y="678831"/>
                      <a:pt x="106255" y="678831"/>
                      <a:pt x="147061" y="624513"/>
                    </a:cubicBezTo>
                    <a:cubicBezTo>
                      <a:pt x="152788" y="617366"/>
                      <a:pt x="162094" y="615937"/>
                      <a:pt x="169253" y="620940"/>
                    </a:cubicBezTo>
                    <a:cubicBezTo>
                      <a:pt x="176412" y="625943"/>
                      <a:pt x="177844" y="635949"/>
                      <a:pt x="172833" y="643096"/>
                    </a:cubicBezTo>
                    <a:cubicBezTo>
                      <a:pt x="172833" y="643096"/>
                      <a:pt x="172833" y="643096"/>
                      <a:pt x="108403" y="728860"/>
                    </a:cubicBezTo>
                    <a:cubicBezTo>
                      <a:pt x="108403" y="728860"/>
                      <a:pt x="108403" y="728860"/>
                      <a:pt x="107687" y="729575"/>
                    </a:cubicBezTo>
                    <a:cubicBezTo>
                      <a:pt x="106971" y="730290"/>
                      <a:pt x="106255" y="731004"/>
                      <a:pt x="106255" y="731719"/>
                    </a:cubicBezTo>
                    <a:cubicBezTo>
                      <a:pt x="105539" y="731719"/>
                      <a:pt x="105539" y="731719"/>
                      <a:pt x="105539" y="731719"/>
                    </a:cubicBezTo>
                    <a:cubicBezTo>
                      <a:pt x="104823" y="732434"/>
                      <a:pt x="104107" y="733148"/>
                      <a:pt x="104107" y="733148"/>
                    </a:cubicBezTo>
                    <a:cubicBezTo>
                      <a:pt x="103392" y="733148"/>
                      <a:pt x="103392" y="733863"/>
                      <a:pt x="102676" y="733863"/>
                    </a:cubicBezTo>
                    <a:cubicBezTo>
                      <a:pt x="101960" y="733863"/>
                      <a:pt x="101960" y="734578"/>
                      <a:pt x="101244" y="734578"/>
                    </a:cubicBezTo>
                    <a:cubicBezTo>
                      <a:pt x="100528" y="734578"/>
                      <a:pt x="99096" y="735292"/>
                      <a:pt x="98380" y="735292"/>
                    </a:cubicBezTo>
                    <a:cubicBezTo>
                      <a:pt x="98380" y="735292"/>
                      <a:pt x="98380" y="735292"/>
                      <a:pt x="97664" y="735292"/>
                    </a:cubicBezTo>
                    <a:cubicBezTo>
                      <a:pt x="97664" y="735292"/>
                      <a:pt x="97664" y="735292"/>
                      <a:pt x="96949" y="735292"/>
                    </a:cubicBezTo>
                    <a:cubicBezTo>
                      <a:pt x="96949" y="735292"/>
                      <a:pt x="96949" y="735292"/>
                      <a:pt x="96949" y="736007"/>
                    </a:cubicBezTo>
                    <a:cubicBezTo>
                      <a:pt x="96233" y="736007"/>
                      <a:pt x="96233" y="736007"/>
                      <a:pt x="95517" y="736007"/>
                    </a:cubicBezTo>
                    <a:cubicBezTo>
                      <a:pt x="94085" y="736007"/>
                      <a:pt x="93369" y="736007"/>
                      <a:pt x="92653" y="735292"/>
                    </a:cubicBezTo>
                    <a:cubicBezTo>
                      <a:pt x="91937" y="735292"/>
                      <a:pt x="90506" y="735292"/>
                      <a:pt x="89790" y="734578"/>
                    </a:cubicBezTo>
                    <a:cubicBezTo>
                      <a:pt x="89074" y="734578"/>
                      <a:pt x="88358" y="734578"/>
                      <a:pt x="87642" y="733863"/>
                    </a:cubicBezTo>
                    <a:cubicBezTo>
                      <a:pt x="86926" y="733148"/>
                      <a:pt x="86210" y="733148"/>
                      <a:pt x="85494" y="732434"/>
                    </a:cubicBezTo>
                    <a:cubicBezTo>
                      <a:pt x="85494" y="732434"/>
                      <a:pt x="84778" y="732434"/>
                      <a:pt x="84778" y="731719"/>
                    </a:cubicBezTo>
                    <a:cubicBezTo>
                      <a:pt x="84778" y="731719"/>
                      <a:pt x="84778" y="731719"/>
                      <a:pt x="5315" y="660963"/>
                    </a:cubicBezTo>
                    <a:cubicBezTo>
                      <a:pt x="-1128" y="655246"/>
                      <a:pt x="-1844" y="645954"/>
                      <a:pt x="3883" y="638807"/>
                    </a:cubicBezTo>
                    <a:cubicBezTo>
                      <a:pt x="9610" y="632375"/>
                      <a:pt x="19632" y="631660"/>
                      <a:pt x="26075" y="637378"/>
                    </a:cubicBezTo>
                    <a:cubicBezTo>
                      <a:pt x="26075" y="637378"/>
                      <a:pt x="26075" y="637378"/>
                      <a:pt x="74756" y="680975"/>
                    </a:cubicBezTo>
                    <a:cubicBezTo>
                      <a:pt x="71176" y="640237"/>
                      <a:pt x="72608" y="599499"/>
                      <a:pt x="76904" y="559475"/>
                    </a:cubicBezTo>
                    <a:cubicBezTo>
                      <a:pt x="106971" y="310758"/>
                      <a:pt x="286659" y="109926"/>
                      <a:pt x="520755" y="47032"/>
                    </a:cubicBezTo>
                    <a:close/>
                    <a:moveTo>
                      <a:pt x="932443" y="1029"/>
                    </a:moveTo>
                    <a:cubicBezTo>
                      <a:pt x="936190" y="2455"/>
                      <a:pt x="939402" y="5308"/>
                      <a:pt x="941187" y="9230"/>
                    </a:cubicBezTo>
                    <a:cubicBezTo>
                      <a:pt x="944756" y="17074"/>
                      <a:pt x="941187" y="26345"/>
                      <a:pt x="933335" y="29910"/>
                    </a:cubicBezTo>
                    <a:cubicBezTo>
                      <a:pt x="933335" y="29910"/>
                      <a:pt x="933335" y="29910"/>
                      <a:pt x="874090" y="57009"/>
                    </a:cubicBezTo>
                    <a:cubicBezTo>
                      <a:pt x="1132484" y="144009"/>
                      <a:pt x="1303081" y="395740"/>
                      <a:pt x="1283809" y="671716"/>
                    </a:cubicBezTo>
                    <a:cubicBezTo>
                      <a:pt x="1281667" y="702380"/>
                      <a:pt x="1277385" y="733044"/>
                      <a:pt x="1270960" y="762995"/>
                    </a:cubicBezTo>
                    <a:cubicBezTo>
                      <a:pt x="1261681" y="755864"/>
                      <a:pt x="1252402" y="750159"/>
                      <a:pt x="1242409" y="745880"/>
                    </a:cubicBezTo>
                    <a:cubicBezTo>
                      <a:pt x="1247405" y="720921"/>
                      <a:pt x="1250974" y="695249"/>
                      <a:pt x="1252402" y="669577"/>
                    </a:cubicBezTo>
                    <a:cubicBezTo>
                      <a:pt x="1270960" y="407150"/>
                      <a:pt x="1108215" y="168255"/>
                      <a:pt x="862669" y="86247"/>
                    </a:cubicBezTo>
                    <a:cubicBezTo>
                      <a:pt x="862669" y="86247"/>
                      <a:pt x="862669" y="86247"/>
                      <a:pt x="896932" y="146149"/>
                    </a:cubicBezTo>
                    <a:cubicBezTo>
                      <a:pt x="901214" y="153993"/>
                      <a:pt x="898359" y="163263"/>
                      <a:pt x="890507" y="167542"/>
                    </a:cubicBezTo>
                    <a:cubicBezTo>
                      <a:pt x="887652" y="168968"/>
                      <a:pt x="884797" y="169681"/>
                      <a:pt x="882656" y="169681"/>
                    </a:cubicBezTo>
                    <a:cubicBezTo>
                      <a:pt x="876945" y="169681"/>
                      <a:pt x="871949" y="166829"/>
                      <a:pt x="869094" y="161837"/>
                    </a:cubicBezTo>
                    <a:cubicBezTo>
                      <a:pt x="869094" y="161837"/>
                      <a:pt x="869094" y="161837"/>
                      <a:pt x="815559" y="67706"/>
                    </a:cubicBezTo>
                    <a:cubicBezTo>
                      <a:pt x="815559" y="67706"/>
                      <a:pt x="815559" y="67706"/>
                      <a:pt x="815559" y="66993"/>
                    </a:cubicBezTo>
                    <a:cubicBezTo>
                      <a:pt x="815559" y="66993"/>
                      <a:pt x="815559" y="66993"/>
                      <a:pt x="815559" y="66279"/>
                    </a:cubicBezTo>
                    <a:cubicBezTo>
                      <a:pt x="814845" y="66279"/>
                      <a:pt x="814845" y="66279"/>
                      <a:pt x="814845" y="65566"/>
                    </a:cubicBezTo>
                    <a:cubicBezTo>
                      <a:pt x="814845" y="65566"/>
                      <a:pt x="814845" y="65566"/>
                      <a:pt x="814845" y="64853"/>
                    </a:cubicBezTo>
                    <a:cubicBezTo>
                      <a:pt x="814845" y="64853"/>
                      <a:pt x="814845" y="64853"/>
                      <a:pt x="814845" y="64140"/>
                    </a:cubicBezTo>
                    <a:cubicBezTo>
                      <a:pt x="814131" y="64140"/>
                      <a:pt x="814131" y="63427"/>
                      <a:pt x="814131" y="63427"/>
                    </a:cubicBezTo>
                    <a:cubicBezTo>
                      <a:pt x="814131" y="63427"/>
                      <a:pt x="814131" y="63427"/>
                      <a:pt x="814131" y="62714"/>
                    </a:cubicBezTo>
                    <a:cubicBezTo>
                      <a:pt x="814131" y="62714"/>
                      <a:pt x="814131" y="62714"/>
                      <a:pt x="814131" y="62001"/>
                    </a:cubicBezTo>
                    <a:cubicBezTo>
                      <a:pt x="814131" y="62001"/>
                      <a:pt x="814131" y="62001"/>
                      <a:pt x="814131" y="61288"/>
                    </a:cubicBezTo>
                    <a:cubicBezTo>
                      <a:pt x="814131" y="61288"/>
                      <a:pt x="814131" y="61288"/>
                      <a:pt x="814131" y="60574"/>
                    </a:cubicBezTo>
                    <a:cubicBezTo>
                      <a:pt x="814131" y="59861"/>
                      <a:pt x="814131" y="59861"/>
                      <a:pt x="814131" y="59861"/>
                    </a:cubicBezTo>
                    <a:cubicBezTo>
                      <a:pt x="814131" y="59148"/>
                      <a:pt x="814131" y="59148"/>
                      <a:pt x="814131" y="58435"/>
                    </a:cubicBezTo>
                    <a:cubicBezTo>
                      <a:pt x="814131" y="58435"/>
                      <a:pt x="814131" y="58435"/>
                      <a:pt x="814131" y="57722"/>
                    </a:cubicBezTo>
                    <a:cubicBezTo>
                      <a:pt x="814131" y="57722"/>
                      <a:pt x="814131" y="57722"/>
                      <a:pt x="814131" y="57009"/>
                    </a:cubicBezTo>
                    <a:cubicBezTo>
                      <a:pt x="814131" y="57009"/>
                      <a:pt x="814131" y="57009"/>
                      <a:pt x="814131" y="56296"/>
                    </a:cubicBezTo>
                    <a:cubicBezTo>
                      <a:pt x="814131" y="55583"/>
                      <a:pt x="814845" y="55583"/>
                      <a:pt x="814845" y="55583"/>
                    </a:cubicBezTo>
                    <a:cubicBezTo>
                      <a:pt x="814845" y="55583"/>
                      <a:pt x="814845" y="55583"/>
                      <a:pt x="814845" y="54870"/>
                    </a:cubicBezTo>
                    <a:cubicBezTo>
                      <a:pt x="814845" y="54156"/>
                      <a:pt x="815559" y="53443"/>
                      <a:pt x="815559" y="52017"/>
                    </a:cubicBezTo>
                    <a:cubicBezTo>
                      <a:pt x="816273" y="52017"/>
                      <a:pt x="816273" y="52017"/>
                      <a:pt x="816273" y="52017"/>
                    </a:cubicBezTo>
                    <a:cubicBezTo>
                      <a:pt x="816273" y="51304"/>
                      <a:pt x="816986" y="50591"/>
                      <a:pt x="817700" y="49878"/>
                    </a:cubicBezTo>
                    <a:cubicBezTo>
                      <a:pt x="818414" y="49165"/>
                      <a:pt x="819128" y="48451"/>
                      <a:pt x="819842" y="47738"/>
                    </a:cubicBezTo>
                    <a:cubicBezTo>
                      <a:pt x="820555" y="47738"/>
                      <a:pt x="820555" y="47738"/>
                      <a:pt x="820555" y="47738"/>
                    </a:cubicBezTo>
                    <a:cubicBezTo>
                      <a:pt x="821269" y="47025"/>
                      <a:pt x="821983" y="46312"/>
                      <a:pt x="822697" y="45599"/>
                    </a:cubicBezTo>
                    <a:cubicBezTo>
                      <a:pt x="822697" y="45599"/>
                      <a:pt x="822697" y="45599"/>
                      <a:pt x="920487" y="1386"/>
                    </a:cubicBezTo>
                    <a:cubicBezTo>
                      <a:pt x="924413" y="-397"/>
                      <a:pt x="928696" y="-397"/>
                      <a:pt x="932443" y="102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noAutofit/>
              </a:bodyPr>
              <a:lstStyle/>
              <a:p>
                <a:endParaRPr lang="en-US" dirty="0">
                  <a:sym typeface="Georgia" panose="02040502050405020303" pitchFamily="18" charset="0"/>
                </a:endParaRPr>
              </a:p>
            </p:txBody>
          </p:sp>
          <p:sp>
            <p:nvSpPr>
              <p:cNvPr id="57" name="Freeform 6">
                <a:extLst>
                  <a:ext uri="{FF2B5EF4-FFF2-40B4-BE49-F238E27FC236}">
                    <a16:creationId xmlns:a16="http://schemas.microsoft.com/office/drawing/2014/main" id="{D0B4A7D4-D892-499A-90B5-275B9568BFCD}"/>
                  </a:ext>
                </a:extLst>
              </p:cNvPr>
              <p:cNvSpPr>
                <a:spLocks/>
              </p:cNvSpPr>
              <p:nvPr/>
            </p:nvSpPr>
            <p:spPr bwMode="auto">
              <a:xfrm>
                <a:off x="5468938" y="2692400"/>
                <a:ext cx="1257300" cy="1049338"/>
              </a:xfrm>
              <a:custGeom>
                <a:avLst/>
                <a:gdLst>
                  <a:gd name="connsiteX0" fmla="*/ 1202365 w 1257300"/>
                  <a:gd name="connsiteY0" fmla="*/ 890162 h 1049338"/>
                  <a:gd name="connsiteX1" fmla="*/ 1194553 w 1257300"/>
                  <a:gd name="connsiteY1" fmla="*/ 893290 h 1049338"/>
                  <a:gd name="connsiteX2" fmla="*/ 1188871 w 1257300"/>
                  <a:gd name="connsiteY2" fmla="*/ 899010 h 1049338"/>
                  <a:gd name="connsiteX3" fmla="*/ 1131345 w 1257300"/>
                  <a:gd name="connsiteY3" fmla="*/ 956209 h 1049338"/>
                  <a:gd name="connsiteX4" fmla="*/ 1099386 w 1257300"/>
                  <a:gd name="connsiteY4" fmla="*/ 929754 h 1049338"/>
                  <a:gd name="connsiteX5" fmla="*/ 1083761 w 1257300"/>
                  <a:gd name="connsiteY5" fmla="*/ 931184 h 1049338"/>
                  <a:gd name="connsiteX6" fmla="*/ 1085182 w 1257300"/>
                  <a:gd name="connsiteY6" fmla="*/ 947629 h 1049338"/>
                  <a:gd name="connsiteX7" fmla="*/ 1124953 w 1257300"/>
                  <a:gd name="connsiteY7" fmla="*/ 979803 h 1049338"/>
                  <a:gd name="connsiteX8" fmla="*/ 1132055 w 1257300"/>
                  <a:gd name="connsiteY8" fmla="*/ 982663 h 1049338"/>
                  <a:gd name="connsiteX9" fmla="*/ 1139157 w 1257300"/>
                  <a:gd name="connsiteY9" fmla="*/ 979088 h 1049338"/>
                  <a:gd name="connsiteX10" fmla="*/ 1210177 w 1257300"/>
                  <a:gd name="connsiteY10" fmla="*/ 909735 h 1049338"/>
                  <a:gd name="connsiteX11" fmla="*/ 1212308 w 1257300"/>
                  <a:gd name="connsiteY11" fmla="*/ 896150 h 1049338"/>
                  <a:gd name="connsiteX12" fmla="*/ 1210177 w 1257300"/>
                  <a:gd name="connsiteY12" fmla="*/ 894005 h 1049338"/>
                  <a:gd name="connsiteX13" fmla="*/ 1202365 w 1257300"/>
                  <a:gd name="connsiteY13" fmla="*/ 890162 h 1049338"/>
                  <a:gd name="connsiteX14" fmla="*/ 111919 w 1257300"/>
                  <a:gd name="connsiteY14" fmla="*/ 877406 h 1049338"/>
                  <a:gd name="connsiteX15" fmla="*/ 111210 w 1257300"/>
                  <a:gd name="connsiteY15" fmla="*/ 893816 h 1049338"/>
                  <a:gd name="connsiteX16" fmla="*/ 140963 w 1257300"/>
                  <a:gd name="connsiteY16" fmla="*/ 927350 h 1049338"/>
                  <a:gd name="connsiteX17" fmla="*/ 57372 w 1257300"/>
                  <a:gd name="connsiteY17" fmla="*/ 927350 h 1049338"/>
                  <a:gd name="connsiteX18" fmla="*/ 46037 w 1257300"/>
                  <a:gd name="connsiteY18" fmla="*/ 938766 h 1049338"/>
                  <a:gd name="connsiteX19" fmla="*/ 57372 w 1257300"/>
                  <a:gd name="connsiteY19" fmla="*/ 950181 h 1049338"/>
                  <a:gd name="connsiteX20" fmla="*/ 140255 w 1257300"/>
                  <a:gd name="connsiteY20" fmla="*/ 950181 h 1049338"/>
                  <a:gd name="connsiteX21" fmla="*/ 111210 w 1257300"/>
                  <a:gd name="connsiteY21" fmla="*/ 980861 h 1049338"/>
                  <a:gd name="connsiteX22" fmla="*/ 111919 w 1257300"/>
                  <a:gd name="connsiteY22" fmla="*/ 997271 h 1049338"/>
                  <a:gd name="connsiteX23" fmla="*/ 119711 w 1257300"/>
                  <a:gd name="connsiteY23" fmla="*/ 1000125 h 1049338"/>
                  <a:gd name="connsiteX24" fmla="*/ 128212 w 1257300"/>
                  <a:gd name="connsiteY24" fmla="*/ 996558 h 1049338"/>
                  <a:gd name="connsiteX25" fmla="*/ 174258 w 1257300"/>
                  <a:gd name="connsiteY25" fmla="*/ 946614 h 1049338"/>
                  <a:gd name="connsiteX26" fmla="*/ 174967 w 1257300"/>
                  <a:gd name="connsiteY26" fmla="*/ 946614 h 1049338"/>
                  <a:gd name="connsiteX27" fmla="*/ 175675 w 1257300"/>
                  <a:gd name="connsiteY27" fmla="*/ 945187 h 1049338"/>
                  <a:gd name="connsiteX28" fmla="*/ 176383 w 1257300"/>
                  <a:gd name="connsiteY28" fmla="*/ 944473 h 1049338"/>
                  <a:gd name="connsiteX29" fmla="*/ 176383 w 1257300"/>
                  <a:gd name="connsiteY29" fmla="*/ 943760 h 1049338"/>
                  <a:gd name="connsiteX30" fmla="*/ 177092 w 1257300"/>
                  <a:gd name="connsiteY30" fmla="*/ 943046 h 1049338"/>
                  <a:gd name="connsiteX31" fmla="*/ 177092 w 1257300"/>
                  <a:gd name="connsiteY31" fmla="*/ 942333 h 1049338"/>
                  <a:gd name="connsiteX32" fmla="*/ 177092 w 1257300"/>
                  <a:gd name="connsiteY32" fmla="*/ 940906 h 1049338"/>
                  <a:gd name="connsiteX33" fmla="*/ 177800 w 1257300"/>
                  <a:gd name="connsiteY33" fmla="*/ 940906 h 1049338"/>
                  <a:gd name="connsiteX34" fmla="*/ 177800 w 1257300"/>
                  <a:gd name="connsiteY34" fmla="*/ 938766 h 1049338"/>
                  <a:gd name="connsiteX35" fmla="*/ 177800 w 1257300"/>
                  <a:gd name="connsiteY35" fmla="*/ 938052 h 1049338"/>
                  <a:gd name="connsiteX36" fmla="*/ 177800 w 1257300"/>
                  <a:gd name="connsiteY36" fmla="*/ 936625 h 1049338"/>
                  <a:gd name="connsiteX37" fmla="*/ 177092 w 1257300"/>
                  <a:gd name="connsiteY37" fmla="*/ 935912 h 1049338"/>
                  <a:gd name="connsiteX38" fmla="*/ 177092 w 1257300"/>
                  <a:gd name="connsiteY38" fmla="*/ 934485 h 1049338"/>
                  <a:gd name="connsiteX39" fmla="*/ 176383 w 1257300"/>
                  <a:gd name="connsiteY39" fmla="*/ 934485 h 1049338"/>
                  <a:gd name="connsiteX40" fmla="*/ 175675 w 1257300"/>
                  <a:gd name="connsiteY40" fmla="*/ 932344 h 1049338"/>
                  <a:gd name="connsiteX41" fmla="*/ 174967 w 1257300"/>
                  <a:gd name="connsiteY41" fmla="*/ 930917 h 1049338"/>
                  <a:gd name="connsiteX42" fmla="*/ 128212 w 1257300"/>
                  <a:gd name="connsiteY42" fmla="*/ 878120 h 1049338"/>
                  <a:gd name="connsiteX43" fmla="*/ 111919 w 1257300"/>
                  <a:gd name="connsiteY43" fmla="*/ 877406 h 1049338"/>
                  <a:gd name="connsiteX44" fmla="*/ 1146614 w 1257300"/>
                  <a:gd name="connsiteY44" fmla="*/ 825500 h 1049338"/>
                  <a:gd name="connsiteX45" fmla="*/ 1197700 w 1257300"/>
                  <a:gd name="connsiteY45" fmla="*/ 838363 h 1049338"/>
                  <a:gd name="connsiteX46" fmla="*/ 1224662 w 1257300"/>
                  <a:gd name="connsiteY46" fmla="*/ 857658 h 1049338"/>
                  <a:gd name="connsiteX47" fmla="*/ 1257300 w 1257300"/>
                  <a:gd name="connsiteY47" fmla="*/ 936982 h 1049338"/>
                  <a:gd name="connsiteX48" fmla="*/ 1146614 w 1257300"/>
                  <a:gd name="connsiteY48" fmla="*/ 1047750 h 1049338"/>
                  <a:gd name="connsiteX49" fmla="*/ 1036637 w 1257300"/>
                  <a:gd name="connsiteY49" fmla="*/ 936268 h 1049338"/>
                  <a:gd name="connsiteX50" fmla="*/ 1146614 w 1257300"/>
                  <a:gd name="connsiteY50" fmla="*/ 825500 h 1049338"/>
                  <a:gd name="connsiteX51" fmla="*/ 111919 w 1257300"/>
                  <a:gd name="connsiteY51" fmla="*/ 825500 h 1049338"/>
                  <a:gd name="connsiteX52" fmla="*/ 223838 w 1257300"/>
                  <a:gd name="connsiteY52" fmla="*/ 937777 h 1049338"/>
                  <a:gd name="connsiteX53" fmla="*/ 179358 w 1257300"/>
                  <a:gd name="connsiteY53" fmla="*/ 1026454 h 1049338"/>
                  <a:gd name="connsiteX54" fmla="*/ 151378 w 1257300"/>
                  <a:gd name="connsiteY54" fmla="*/ 1042187 h 1049338"/>
                  <a:gd name="connsiteX55" fmla="*/ 111919 w 1257300"/>
                  <a:gd name="connsiteY55" fmla="*/ 1049338 h 1049338"/>
                  <a:gd name="connsiteX56" fmla="*/ 0 w 1257300"/>
                  <a:gd name="connsiteY56" fmla="*/ 937062 h 1049338"/>
                  <a:gd name="connsiteX57" fmla="*/ 111919 w 1257300"/>
                  <a:gd name="connsiteY57" fmla="*/ 825500 h 1049338"/>
                  <a:gd name="connsiteX58" fmla="*/ 582076 w 1257300"/>
                  <a:gd name="connsiteY58" fmla="*/ 64618 h 1049338"/>
                  <a:gd name="connsiteX59" fmla="*/ 582076 w 1257300"/>
                  <a:gd name="connsiteY59" fmla="*/ 81074 h 1049338"/>
                  <a:gd name="connsiteX60" fmla="*/ 590528 w 1257300"/>
                  <a:gd name="connsiteY60" fmla="*/ 89660 h 1049338"/>
                  <a:gd name="connsiteX61" fmla="*/ 611657 w 1257300"/>
                  <a:gd name="connsiteY61" fmla="*/ 111841 h 1049338"/>
                  <a:gd name="connsiteX62" fmla="*/ 603206 w 1257300"/>
                  <a:gd name="connsiteY62" fmla="*/ 120427 h 1049338"/>
                  <a:gd name="connsiteX63" fmla="*/ 582076 w 1257300"/>
                  <a:gd name="connsiteY63" fmla="*/ 142607 h 1049338"/>
                  <a:gd name="connsiteX64" fmla="*/ 582076 w 1257300"/>
                  <a:gd name="connsiteY64" fmla="*/ 159063 h 1049338"/>
                  <a:gd name="connsiteX65" fmla="*/ 589824 w 1257300"/>
                  <a:gd name="connsiteY65" fmla="*/ 161925 h 1049338"/>
                  <a:gd name="connsiteX66" fmla="*/ 598275 w 1257300"/>
                  <a:gd name="connsiteY66" fmla="*/ 159063 h 1049338"/>
                  <a:gd name="connsiteX67" fmla="*/ 627857 w 1257300"/>
                  <a:gd name="connsiteY67" fmla="*/ 128297 h 1049338"/>
                  <a:gd name="connsiteX68" fmla="*/ 657438 w 1257300"/>
                  <a:gd name="connsiteY68" fmla="*/ 159063 h 1049338"/>
                  <a:gd name="connsiteX69" fmla="*/ 665890 w 1257300"/>
                  <a:gd name="connsiteY69" fmla="*/ 161925 h 1049338"/>
                  <a:gd name="connsiteX70" fmla="*/ 673637 w 1257300"/>
                  <a:gd name="connsiteY70" fmla="*/ 159063 h 1049338"/>
                  <a:gd name="connsiteX71" fmla="*/ 673637 w 1257300"/>
                  <a:gd name="connsiteY71" fmla="*/ 142607 h 1049338"/>
                  <a:gd name="connsiteX72" fmla="*/ 644056 w 1257300"/>
                  <a:gd name="connsiteY72" fmla="*/ 111841 h 1049338"/>
                  <a:gd name="connsiteX73" fmla="*/ 673637 w 1257300"/>
                  <a:gd name="connsiteY73" fmla="*/ 81074 h 1049338"/>
                  <a:gd name="connsiteX74" fmla="*/ 673637 w 1257300"/>
                  <a:gd name="connsiteY74" fmla="*/ 64618 h 1049338"/>
                  <a:gd name="connsiteX75" fmla="*/ 657438 w 1257300"/>
                  <a:gd name="connsiteY75" fmla="*/ 64618 h 1049338"/>
                  <a:gd name="connsiteX76" fmla="*/ 627857 w 1257300"/>
                  <a:gd name="connsiteY76" fmla="*/ 95384 h 1049338"/>
                  <a:gd name="connsiteX77" fmla="*/ 598275 w 1257300"/>
                  <a:gd name="connsiteY77" fmla="*/ 64618 h 1049338"/>
                  <a:gd name="connsiteX78" fmla="*/ 582076 w 1257300"/>
                  <a:gd name="connsiteY78" fmla="*/ 64618 h 1049338"/>
                  <a:gd name="connsiteX79" fmla="*/ 627856 w 1257300"/>
                  <a:gd name="connsiteY79" fmla="*/ 0 h 1049338"/>
                  <a:gd name="connsiteX80" fmla="*/ 739775 w 1257300"/>
                  <a:gd name="connsiteY80" fmla="*/ 111562 h 1049338"/>
                  <a:gd name="connsiteX81" fmla="*/ 627856 w 1257300"/>
                  <a:gd name="connsiteY81" fmla="*/ 223838 h 1049338"/>
                  <a:gd name="connsiteX82" fmla="*/ 518076 w 1257300"/>
                  <a:gd name="connsiteY82" fmla="*/ 133016 h 1049338"/>
                  <a:gd name="connsiteX83" fmla="*/ 515937 w 1257300"/>
                  <a:gd name="connsiteY83" fmla="*/ 110846 h 1049338"/>
                  <a:gd name="connsiteX84" fmla="*/ 516650 w 1257300"/>
                  <a:gd name="connsiteY84" fmla="*/ 100119 h 1049338"/>
                  <a:gd name="connsiteX85" fmla="*/ 627856 w 1257300"/>
                  <a:gd name="connsiteY85" fmla="*/ 0 h 10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57300" h="1049338">
                    <a:moveTo>
                      <a:pt x="1202365" y="890162"/>
                    </a:moveTo>
                    <a:cubicBezTo>
                      <a:pt x="1199524" y="890073"/>
                      <a:pt x="1196684" y="891145"/>
                      <a:pt x="1194553" y="893290"/>
                    </a:cubicBezTo>
                    <a:cubicBezTo>
                      <a:pt x="1194553" y="893290"/>
                      <a:pt x="1194553" y="893290"/>
                      <a:pt x="1188871" y="899010"/>
                    </a:cubicBezTo>
                    <a:cubicBezTo>
                      <a:pt x="1188871" y="899010"/>
                      <a:pt x="1188871" y="899010"/>
                      <a:pt x="1131345" y="956209"/>
                    </a:cubicBezTo>
                    <a:cubicBezTo>
                      <a:pt x="1131345" y="956209"/>
                      <a:pt x="1131345" y="956209"/>
                      <a:pt x="1099386" y="929754"/>
                    </a:cubicBezTo>
                    <a:cubicBezTo>
                      <a:pt x="1094414" y="925464"/>
                      <a:pt x="1087312" y="926179"/>
                      <a:pt x="1083761" y="931184"/>
                    </a:cubicBezTo>
                    <a:cubicBezTo>
                      <a:pt x="1079500" y="936189"/>
                      <a:pt x="1080210" y="943339"/>
                      <a:pt x="1085182" y="947629"/>
                    </a:cubicBezTo>
                    <a:cubicBezTo>
                      <a:pt x="1085182" y="947629"/>
                      <a:pt x="1085182" y="947629"/>
                      <a:pt x="1124953" y="979803"/>
                    </a:cubicBezTo>
                    <a:cubicBezTo>
                      <a:pt x="1127084" y="981233"/>
                      <a:pt x="1129214" y="982663"/>
                      <a:pt x="1132055" y="982663"/>
                    </a:cubicBezTo>
                    <a:cubicBezTo>
                      <a:pt x="1134186" y="982663"/>
                      <a:pt x="1137026" y="981233"/>
                      <a:pt x="1139157" y="979088"/>
                    </a:cubicBezTo>
                    <a:cubicBezTo>
                      <a:pt x="1139157" y="979088"/>
                      <a:pt x="1139157" y="979088"/>
                      <a:pt x="1210177" y="909735"/>
                    </a:cubicBezTo>
                    <a:cubicBezTo>
                      <a:pt x="1213728" y="906160"/>
                      <a:pt x="1214438" y="900440"/>
                      <a:pt x="1212308" y="896150"/>
                    </a:cubicBezTo>
                    <a:cubicBezTo>
                      <a:pt x="1211597" y="895435"/>
                      <a:pt x="1210887" y="894720"/>
                      <a:pt x="1210177" y="894005"/>
                    </a:cubicBezTo>
                    <a:cubicBezTo>
                      <a:pt x="1208047" y="891503"/>
                      <a:pt x="1205206" y="890251"/>
                      <a:pt x="1202365" y="890162"/>
                    </a:cubicBezTo>
                    <a:close/>
                    <a:moveTo>
                      <a:pt x="111919" y="877406"/>
                    </a:moveTo>
                    <a:cubicBezTo>
                      <a:pt x="107668" y="881687"/>
                      <a:pt x="106960" y="888822"/>
                      <a:pt x="111210" y="893816"/>
                    </a:cubicBezTo>
                    <a:cubicBezTo>
                      <a:pt x="111210" y="893816"/>
                      <a:pt x="111210" y="893816"/>
                      <a:pt x="140963" y="927350"/>
                    </a:cubicBezTo>
                    <a:cubicBezTo>
                      <a:pt x="140963" y="927350"/>
                      <a:pt x="140963" y="927350"/>
                      <a:pt x="57372" y="927350"/>
                    </a:cubicBezTo>
                    <a:cubicBezTo>
                      <a:pt x="50996" y="927350"/>
                      <a:pt x="46037" y="932344"/>
                      <a:pt x="46037" y="938766"/>
                    </a:cubicBezTo>
                    <a:cubicBezTo>
                      <a:pt x="46037" y="945187"/>
                      <a:pt x="50996" y="950181"/>
                      <a:pt x="57372" y="950181"/>
                    </a:cubicBezTo>
                    <a:cubicBezTo>
                      <a:pt x="57372" y="950181"/>
                      <a:pt x="57372" y="950181"/>
                      <a:pt x="140255" y="950181"/>
                    </a:cubicBezTo>
                    <a:cubicBezTo>
                      <a:pt x="140255" y="950181"/>
                      <a:pt x="140255" y="950181"/>
                      <a:pt x="111210" y="980861"/>
                    </a:cubicBezTo>
                    <a:cubicBezTo>
                      <a:pt x="106960" y="985142"/>
                      <a:pt x="106960" y="992990"/>
                      <a:pt x="111919" y="997271"/>
                    </a:cubicBezTo>
                    <a:cubicBezTo>
                      <a:pt x="114044" y="999412"/>
                      <a:pt x="116878" y="1000125"/>
                      <a:pt x="119711" y="1000125"/>
                    </a:cubicBezTo>
                    <a:cubicBezTo>
                      <a:pt x="122545" y="1000125"/>
                      <a:pt x="125378" y="998698"/>
                      <a:pt x="128212" y="996558"/>
                    </a:cubicBezTo>
                    <a:cubicBezTo>
                      <a:pt x="128212" y="996558"/>
                      <a:pt x="128212" y="996558"/>
                      <a:pt x="174258" y="946614"/>
                    </a:cubicBezTo>
                    <a:cubicBezTo>
                      <a:pt x="174967" y="946614"/>
                      <a:pt x="174967" y="946614"/>
                      <a:pt x="174967" y="946614"/>
                    </a:cubicBezTo>
                    <a:cubicBezTo>
                      <a:pt x="174967" y="945900"/>
                      <a:pt x="175675" y="945900"/>
                      <a:pt x="175675" y="945187"/>
                    </a:cubicBezTo>
                    <a:cubicBezTo>
                      <a:pt x="175675" y="945187"/>
                      <a:pt x="175675" y="945187"/>
                      <a:pt x="176383" y="944473"/>
                    </a:cubicBezTo>
                    <a:cubicBezTo>
                      <a:pt x="176383" y="944473"/>
                      <a:pt x="176383" y="944473"/>
                      <a:pt x="176383" y="943760"/>
                    </a:cubicBezTo>
                    <a:cubicBezTo>
                      <a:pt x="177092" y="943760"/>
                      <a:pt x="177092" y="943046"/>
                      <a:pt x="177092" y="943046"/>
                    </a:cubicBezTo>
                    <a:cubicBezTo>
                      <a:pt x="177092" y="943046"/>
                      <a:pt x="177092" y="943046"/>
                      <a:pt x="177092" y="942333"/>
                    </a:cubicBezTo>
                    <a:cubicBezTo>
                      <a:pt x="177092" y="942333"/>
                      <a:pt x="177092" y="941620"/>
                      <a:pt x="177092" y="940906"/>
                    </a:cubicBezTo>
                    <a:cubicBezTo>
                      <a:pt x="177800" y="940906"/>
                      <a:pt x="177800" y="940906"/>
                      <a:pt x="177800" y="940906"/>
                    </a:cubicBezTo>
                    <a:cubicBezTo>
                      <a:pt x="177800" y="940193"/>
                      <a:pt x="177800" y="939479"/>
                      <a:pt x="177800" y="938766"/>
                    </a:cubicBezTo>
                    <a:cubicBezTo>
                      <a:pt x="177800" y="938766"/>
                      <a:pt x="177800" y="938766"/>
                      <a:pt x="177800" y="938052"/>
                    </a:cubicBezTo>
                    <a:cubicBezTo>
                      <a:pt x="177800" y="938052"/>
                      <a:pt x="177800" y="937339"/>
                      <a:pt x="177800" y="936625"/>
                    </a:cubicBezTo>
                    <a:cubicBezTo>
                      <a:pt x="177092" y="936625"/>
                      <a:pt x="177092" y="936625"/>
                      <a:pt x="177092" y="935912"/>
                    </a:cubicBezTo>
                    <a:cubicBezTo>
                      <a:pt x="177092" y="935912"/>
                      <a:pt x="177092" y="935198"/>
                      <a:pt x="177092" y="934485"/>
                    </a:cubicBezTo>
                    <a:cubicBezTo>
                      <a:pt x="177092" y="934485"/>
                      <a:pt x="177092" y="934485"/>
                      <a:pt x="176383" y="934485"/>
                    </a:cubicBezTo>
                    <a:cubicBezTo>
                      <a:pt x="176383" y="933771"/>
                      <a:pt x="176383" y="933058"/>
                      <a:pt x="175675" y="932344"/>
                    </a:cubicBezTo>
                    <a:cubicBezTo>
                      <a:pt x="174967" y="931631"/>
                      <a:pt x="174967" y="931631"/>
                      <a:pt x="174967" y="930917"/>
                    </a:cubicBezTo>
                    <a:cubicBezTo>
                      <a:pt x="174967" y="930917"/>
                      <a:pt x="174967" y="930917"/>
                      <a:pt x="128212" y="878120"/>
                    </a:cubicBezTo>
                    <a:cubicBezTo>
                      <a:pt x="123962" y="873839"/>
                      <a:pt x="116878" y="873125"/>
                      <a:pt x="111919" y="877406"/>
                    </a:cubicBezTo>
                    <a:close/>
                    <a:moveTo>
                      <a:pt x="1146614" y="825500"/>
                    </a:moveTo>
                    <a:cubicBezTo>
                      <a:pt x="1165062" y="825500"/>
                      <a:pt x="1182800" y="829788"/>
                      <a:pt x="1197700" y="838363"/>
                    </a:cubicBezTo>
                    <a:cubicBezTo>
                      <a:pt x="1207633" y="843366"/>
                      <a:pt x="1216857" y="849798"/>
                      <a:pt x="1224662" y="857658"/>
                    </a:cubicBezTo>
                    <a:cubicBezTo>
                      <a:pt x="1245238" y="878383"/>
                      <a:pt x="1257300" y="906253"/>
                      <a:pt x="1257300" y="936982"/>
                    </a:cubicBezTo>
                    <a:cubicBezTo>
                      <a:pt x="1257300" y="997726"/>
                      <a:pt x="1207633" y="1047750"/>
                      <a:pt x="1146614" y="1047750"/>
                    </a:cubicBezTo>
                    <a:cubicBezTo>
                      <a:pt x="1086304" y="1047750"/>
                      <a:pt x="1036637" y="997726"/>
                      <a:pt x="1036637" y="936268"/>
                    </a:cubicBezTo>
                    <a:cubicBezTo>
                      <a:pt x="1036637" y="874810"/>
                      <a:pt x="1086304" y="825500"/>
                      <a:pt x="1146614" y="825500"/>
                    </a:cubicBezTo>
                    <a:close/>
                    <a:moveTo>
                      <a:pt x="111919" y="825500"/>
                    </a:moveTo>
                    <a:cubicBezTo>
                      <a:pt x="173618" y="825500"/>
                      <a:pt x="223838" y="875560"/>
                      <a:pt x="223838" y="937777"/>
                    </a:cubicBezTo>
                    <a:cubicBezTo>
                      <a:pt x="223838" y="974249"/>
                      <a:pt x="205903" y="1006430"/>
                      <a:pt x="179358" y="1026454"/>
                    </a:cubicBezTo>
                    <a:cubicBezTo>
                      <a:pt x="170748" y="1032890"/>
                      <a:pt x="161422" y="1037896"/>
                      <a:pt x="151378" y="1042187"/>
                    </a:cubicBezTo>
                    <a:cubicBezTo>
                      <a:pt x="139182" y="1046478"/>
                      <a:pt x="125550" y="1049338"/>
                      <a:pt x="111919" y="1049338"/>
                    </a:cubicBezTo>
                    <a:cubicBezTo>
                      <a:pt x="50220" y="1049338"/>
                      <a:pt x="0" y="999279"/>
                      <a:pt x="0" y="937062"/>
                    </a:cubicBezTo>
                    <a:cubicBezTo>
                      <a:pt x="0" y="874845"/>
                      <a:pt x="50220" y="825500"/>
                      <a:pt x="111919" y="825500"/>
                    </a:cubicBezTo>
                    <a:close/>
                    <a:moveTo>
                      <a:pt x="582076" y="64618"/>
                    </a:moveTo>
                    <a:cubicBezTo>
                      <a:pt x="577850" y="69627"/>
                      <a:pt x="577850" y="76781"/>
                      <a:pt x="582076" y="81074"/>
                    </a:cubicBezTo>
                    <a:cubicBezTo>
                      <a:pt x="582076" y="81074"/>
                      <a:pt x="582076" y="81074"/>
                      <a:pt x="590528" y="89660"/>
                    </a:cubicBezTo>
                    <a:cubicBezTo>
                      <a:pt x="590528" y="89660"/>
                      <a:pt x="590528" y="89660"/>
                      <a:pt x="611657" y="111841"/>
                    </a:cubicBezTo>
                    <a:cubicBezTo>
                      <a:pt x="611657" y="111841"/>
                      <a:pt x="611657" y="111841"/>
                      <a:pt x="603206" y="120427"/>
                    </a:cubicBezTo>
                    <a:cubicBezTo>
                      <a:pt x="603206" y="120427"/>
                      <a:pt x="603206" y="120427"/>
                      <a:pt x="582076" y="142607"/>
                    </a:cubicBezTo>
                    <a:cubicBezTo>
                      <a:pt x="577850" y="146900"/>
                      <a:pt x="577850" y="154055"/>
                      <a:pt x="582076" y="159063"/>
                    </a:cubicBezTo>
                    <a:cubicBezTo>
                      <a:pt x="584189" y="161210"/>
                      <a:pt x="587006" y="161925"/>
                      <a:pt x="589824" y="161925"/>
                    </a:cubicBezTo>
                    <a:cubicBezTo>
                      <a:pt x="592641" y="161925"/>
                      <a:pt x="595458" y="161210"/>
                      <a:pt x="598275" y="159063"/>
                    </a:cubicBezTo>
                    <a:cubicBezTo>
                      <a:pt x="598275" y="159063"/>
                      <a:pt x="598275" y="159063"/>
                      <a:pt x="627857" y="128297"/>
                    </a:cubicBezTo>
                    <a:cubicBezTo>
                      <a:pt x="627857" y="128297"/>
                      <a:pt x="627857" y="128297"/>
                      <a:pt x="657438" y="159063"/>
                    </a:cubicBezTo>
                    <a:cubicBezTo>
                      <a:pt x="660255" y="161210"/>
                      <a:pt x="663073" y="161925"/>
                      <a:pt x="665890" y="161925"/>
                    </a:cubicBezTo>
                    <a:cubicBezTo>
                      <a:pt x="668707" y="161925"/>
                      <a:pt x="671524" y="161210"/>
                      <a:pt x="673637" y="159063"/>
                    </a:cubicBezTo>
                    <a:cubicBezTo>
                      <a:pt x="677863" y="154055"/>
                      <a:pt x="677863" y="146900"/>
                      <a:pt x="673637" y="142607"/>
                    </a:cubicBezTo>
                    <a:cubicBezTo>
                      <a:pt x="673637" y="142607"/>
                      <a:pt x="673637" y="142607"/>
                      <a:pt x="644056" y="111841"/>
                    </a:cubicBezTo>
                    <a:cubicBezTo>
                      <a:pt x="644056" y="111841"/>
                      <a:pt x="644056" y="111841"/>
                      <a:pt x="673637" y="81074"/>
                    </a:cubicBezTo>
                    <a:cubicBezTo>
                      <a:pt x="677863" y="76781"/>
                      <a:pt x="677863" y="69627"/>
                      <a:pt x="673637" y="64618"/>
                    </a:cubicBezTo>
                    <a:cubicBezTo>
                      <a:pt x="669411" y="60325"/>
                      <a:pt x="662368" y="60325"/>
                      <a:pt x="657438" y="64618"/>
                    </a:cubicBezTo>
                    <a:cubicBezTo>
                      <a:pt x="657438" y="64618"/>
                      <a:pt x="657438" y="64618"/>
                      <a:pt x="627857" y="95384"/>
                    </a:cubicBezTo>
                    <a:cubicBezTo>
                      <a:pt x="627857" y="95384"/>
                      <a:pt x="627857" y="95384"/>
                      <a:pt x="598275" y="64618"/>
                    </a:cubicBezTo>
                    <a:cubicBezTo>
                      <a:pt x="593345" y="60325"/>
                      <a:pt x="586302" y="60325"/>
                      <a:pt x="582076" y="64618"/>
                    </a:cubicBezTo>
                    <a:close/>
                    <a:moveTo>
                      <a:pt x="627856" y="0"/>
                    </a:moveTo>
                    <a:cubicBezTo>
                      <a:pt x="689875" y="0"/>
                      <a:pt x="739775" y="50060"/>
                      <a:pt x="739775" y="111562"/>
                    </a:cubicBezTo>
                    <a:cubicBezTo>
                      <a:pt x="739775" y="173779"/>
                      <a:pt x="689875" y="223838"/>
                      <a:pt x="627856" y="223838"/>
                    </a:cubicBezTo>
                    <a:cubicBezTo>
                      <a:pt x="573679" y="223123"/>
                      <a:pt x="527343" y="184506"/>
                      <a:pt x="518076" y="133016"/>
                    </a:cubicBezTo>
                    <a:cubicBezTo>
                      <a:pt x="516650" y="125149"/>
                      <a:pt x="515937" y="117998"/>
                      <a:pt x="515937" y="110846"/>
                    </a:cubicBezTo>
                    <a:cubicBezTo>
                      <a:pt x="515937" y="107271"/>
                      <a:pt x="515937" y="103695"/>
                      <a:pt x="516650" y="100119"/>
                    </a:cubicBezTo>
                    <a:cubicBezTo>
                      <a:pt x="521640" y="43624"/>
                      <a:pt x="570115" y="0"/>
                      <a:pt x="627856"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noAutofit/>
              </a:bodyPr>
              <a:lstStyle/>
              <a:p>
                <a:endParaRPr lang="en-US" dirty="0">
                  <a:sym typeface="Georgia" panose="02040502050405020303" pitchFamily="18" charset="0"/>
                </a:endParaRPr>
              </a:p>
            </p:txBody>
          </p:sp>
        </p:grpSp>
      </p:grpSp>
      <p:grpSp>
        <p:nvGrpSpPr>
          <p:cNvPr id="58" name="Group 57">
            <a:extLst>
              <a:ext uri="{FF2B5EF4-FFF2-40B4-BE49-F238E27FC236}">
                <a16:creationId xmlns:a16="http://schemas.microsoft.com/office/drawing/2014/main" id="{DDFDF539-5AD6-4D3D-9147-13E573030E81}"/>
              </a:ext>
              <a:ext uri="{C183D7F6-B498-43B3-948B-1728B52AA6E4}">
                <adec:decorative xmlns:adec="http://schemas.microsoft.com/office/drawing/2017/decorative" val="1"/>
              </a:ext>
            </a:extLst>
          </p:cNvPr>
          <p:cNvGrpSpPr>
            <a:grpSpLocks noChangeAspect="1"/>
          </p:cNvGrpSpPr>
          <p:nvPr/>
        </p:nvGrpSpPr>
        <p:grpSpPr>
          <a:xfrm>
            <a:off x="628650" y="4033987"/>
            <a:ext cx="734685" cy="734685"/>
            <a:chOff x="5273675" y="2514600"/>
            <a:chExt cx="1646238" cy="1646238"/>
          </a:xfrm>
        </p:grpSpPr>
        <p:sp>
          <p:nvSpPr>
            <p:cNvPr id="59" name="AutoShape 23">
              <a:extLst>
                <a:ext uri="{FF2B5EF4-FFF2-40B4-BE49-F238E27FC236}">
                  <a16:creationId xmlns:a16="http://schemas.microsoft.com/office/drawing/2014/main" id="{615624D4-A82D-466E-BD48-DC07E815813C}"/>
                </a:ext>
              </a:extLst>
            </p:cNvPr>
            <p:cNvSpPr>
              <a:spLocks noChangeAspect="1" noChangeArrowheads="1" noTextEdit="1"/>
            </p:cNvSpPr>
            <p:nvPr/>
          </p:nvSpPr>
          <p:spPr bwMode="auto">
            <a:xfrm>
              <a:off x="5273675" y="25146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dirty="0">
                <a:sym typeface="Georgia" panose="02040502050405020303" pitchFamily="18" charset="0"/>
              </a:endParaRPr>
            </a:p>
          </p:txBody>
        </p:sp>
        <p:grpSp>
          <p:nvGrpSpPr>
            <p:cNvPr id="65" name="Group 64">
              <a:extLst>
                <a:ext uri="{FF2B5EF4-FFF2-40B4-BE49-F238E27FC236}">
                  <a16:creationId xmlns:a16="http://schemas.microsoft.com/office/drawing/2014/main" id="{650F7565-244D-4E9C-91B7-2AD7142787D0}"/>
                </a:ext>
              </a:extLst>
            </p:cNvPr>
            <p:cNvGrpSpPr/>
            <p:nvPr/>
          </p:nvGrpSpPr>
          <p:grpSpPr>
            <a:xfrm>
              <a:off x="5334714" y="2797174"/>
              <a:ext cx="1514633" cy="1085850"/>
              <a:chOff x="5334714" y="2797174"/>
              <a:chExt cx="1514633" cy="1085850"/>
            </a:xfrm>
          </p:grpSpPr>
          <p:sp>
            <p:nvSpPr>
              <p:cNvPr id="66" name="Freeform 5">
                <a:extLst>
                  <a:ext uri="{FF2B5EF4-FFF2-40B4-BE49-F238E27FC236}">
                    <a16:creationId xmlns:a16="http://schemas.microsoft.com/office/drawing/2014/main" id="{97E2114E-9830-42D8-AC34-C2CED9891D74}"/>
                  </a:ext>
                </a:extLst>
              </p:cNvPr>
              <p:cNvSpPr>
                <a:spLocks/>
              </p:cNvSpPr>
              <p:nvPr/>
            </p:nvSpPr>
            <p:spPr bwMode="auto">
              <a:xfrm>
                <a:off x="5334714" y="2797174"/>
                <a:ext cx="1514633" cy="1085850"/>
              </a:xfrm>
              <a:custGeom>
                <a:avLst/>
                <a:gdLst>
                  <a:gd name="connsiteX0" fmla="*/ 964541 w 1514633"/>
                  <a:gd name="connsiteY0" fmla="*/ 881063 h 1085850"/>
                  <a:gd name="connsiteX1" fmla="*/ 1498896 w 1514633"/>
                  <a:gd name="connsiteY1" fmla="*/ 881063 h 1085850"/>
                  <a:gd name="connsiteX2" fmla="*/ 1511773 w 1514633"/>
                  <a:gd name="connsiteY2" fmla="*/ 887505 h 1085850"/>
                  <a:gd name="connsiteX3" fmla="*/ 1513919 w 1514633"/>
                  <a:gd name="connsiteY3" fmla="*/ 901820 h 1085850"/>
                  <a:gd name="connsiteX4" fmla="*/ 1485305 w 1514633"/>
                  <a:gd name="connsiteY4" fmla="*/ 993436 h 1085850"/>
                  <a:gd name="connsiteX5" fmla="*/ 1470283 w 1514633"/>
                  <a:gd name="connsiteY5" fmla="*/ 1004888 h 1085850"/>
                  <a:gd name="connsiteX6" fmla="*/ 805736 w 1514633"/>
                  <a:gd name="connsiteY6" fmla="*/ 1004888 h 1085850"/>
                  <a:gd name="connsiteX7" fmla="*/ 805736 w 1514633"/>
                  <a:gd name="connsiteY7" fmla="*/ 972679 h 1085850"/>
                  <a:gd name="connsiteX8" fmla="*/ 1458838 w 1514633"/>
                  <a:gd name="connsiteY8" fmla="*/ 972679 h 1085850"/>
                  <a:gd name="connsiteX9" fmla="*/ 1477436 w 1514633"/>
                  <a:gd name="connsiteY9" fmla="*/ 912556 h 1085850"/>
                  <a:gd name="connsiteX10" fmla="*/ 980278 w 1514633"/>
                  <a:gd name="connsiteY10" fmla="*/ 912556 h 1085850"/>
                  <a:gd name="connsiteX11" fmla="*/ 980278 w 1514633"/>
                  <a:gd name="connsiteY11" fmla="*/ 924008 h 1085850"/>
                  <a:gd name="connsiteX12" fmla="*/ 964541 w 1514633"/>
                  <a:gd name="connsiteY12" fmla="*/ 939755 h 1085850"/>
                  <a:gd name="connsiteX13" fmla="*/ 805736 w 1514633"/>
                  <a:gd name="connsiteY13" fmla="*/ 939755 h 1085850"/>
                  <a:gd name="connsiteX14" fmla="*/ 805736 w 1514633"/>
                  <a:gd name="connsiteY14" fmla="*/ 908262 h 1085850"/>
                  <a:gd name="connsiteX15" fmla="*/ 948803 w 1514633"/>
                  <a:gd name="connsiteY15" fmla="*/ 908262 h 1085850"/>
                  <a:gd name="connsiteX16" fmla="*/ 948803 w 1514633"/>
                  <a:gd name="connsiteY16" fmla="*/ 896810 h 1085850"/>
                  <a:gd name="connsiteX17" fmla="*/ 964541 w 1514633"/>
                  <a:gd name="connsiteY17" fmla="*/ 881063 h 1085850"/>
                  <a:gd name="connsiteX18" fmla="*/ 15726 w 1514633"/>
                  <a:gd name="connsiteY18" fmla="*/ 881063 h 1085850"/>
                  <a:gd name="connsiteX19" fmla="*/ 549662 w 1514633"/>
                  <a:gd name="connsiteY19" fmla="*/ 881063 h 1085850"/>
                  <a:gd name="connsiteX20" fmla="*/ 565387 w 1514633"/>
                  <a:gd name="connsiteY20" fmla="*/ 896810 h 1085850"/>
                  <a:gd name="connsiteX21" fmla="*/ 565387 w 1514633"/>
                  <a:gd name="connsiteY21" fmla="*/ 908262 h 1085850"/>
                  <a:gd name="connsiteX22" fmla="*/ 710486 w 1514633"/>
                  <a:gd name="connsiteY22" fmla="*/ 908262 h 1085850"/>
                  <a:gd name="connsiteX23" fmla="*/ 710486 w 1514633"/>
                  <a:gd name="connsiteY23" fmla="*/ 939755 h 1085850"/>
                  <a:gd name="connsiteX24" fmla="*/ 549662 w 1514633"/>
                  <a:gd name="connsiteY24" fmla="*/ 939755 h 1085850"/>
                  <a:gd name="connsiteX25" fmla="*/ 533937 w 1514633"/>
                  <a:gd name="connsiteY25" fmla="*/ 924008 h 1085850"/>
                  <a:gd name="connsiteX26" fmla="*/ 533937 w 1514633"/>
                  <a:gd name="connsiteY26" fmla="*/ 912556 h 1085850"/>
                  <a:gd name="connsiteX27" fmla="*/ 37169 w 1514633"/>
                  <a:gd name="connsiteY27" fmla="*/ 912556 h 1085850"/>
                  <a:gd name="connsiteX28" fmla="*/ 55753 w 1514633"/>
                  <a:gd name="connsiteY28" fmla="*/ 972679 h 1085850"/>
                  <a:gd name="connsiteX29" fmla="*/ 710486 w 1514633"/>
                  <a:gd name="connsiteY29" fmla="*/ 972679 h 1085850"/>
                  <a:gd name="connsiteX30" fmla="*/ 710486 w 1514633"/>
                  <a:gd name="connsiteY30" fmla="*/ 1004888 h 1085850"/>
                  <a:gd name="connsiteX31" fmla="*/ 44317 w 1514633"/>
                  <a:gd name="connsiteY31" fmla="*/ 1004888 h 1085850"/>
                  <a:gd name="connsiteX32" fmla="*/ 29307 w 1514633"/>
                  <a:gd name="connsiteY32" fmla="*/ 993436 h 1085850"/>
                  <a:gd name="connsiteX33" fmla="*/ 716 w 1514633"/>
                  <a:gd name="connsiteY33" fmla="*/ 901820 h 1085850"/>
                  <a:gd name="connsiteX34" fmla="*/ 2860 w 1514633"/>
                  <a:gd name="connsiteY34" fmla="*/ 887505 h 1085850"/>
                  <a:gd name="connsiteX35" fmla="*/ 15726 w 1514633"/>
                  <a:gd name="connsiteY35" fmla="*/ 881063 h 1085850"/>
                  <a:gd name="connsiteX36" fmla="*/ 808595 w 1514633"/>
                  <a:gd name="connsiteY36" fmla="*/ 80963 h 1085850"/>
                  <a:gd name="connsiteX37" fmla="*/ 1399614 w 1514633"/>
                  <a:gd name="connsiteY37" fmla="*/ 80963 h 1085850"/>
                  <a:gd name="connsiteX38" fmla="*/ 1415336 w 1514633"/>
                  <a:gd name="connsiteY38" fmla="*/ 96658 h 1085850"/>
                  <a:gd name="connsiteX39" fmla="*/ 1412478 w 1514633"/>
                  <a:gd name="connsiteY39" fmla="*/ 833618 h 1085850"/>
                  <a:gd name="connsiteX40" fmla="*/ 1396755 w 1514633"/>
                  <a:gd name="connsiteY40" fmla="*/ 849313 h 1085850"/>
                  <a:gd name="connsiteX41" fmla="*/ 805736 w 1514633"/>
                  <a:gd name="connsiteY41" fmla="*/ 849313 h 1085850"/>
                  <a:gd name="connsiteX42" fmla="*/ 805736 w 1514633"/>
                  <a:gd name="connsiteY42" fmla="*/ 817923 h 1085850"/>
                  <a:gd name="connsiteX43" fmla="*/ 1381033 w 1514633"/>
                  <a:gd name="connsiteY43" fmla="*/ 817923 h 1085850"/>
                  <a:gd name="connsiteX44" fmla="*/ 1383891 w 1514633"/>
                  <a:gd name="connsiteY44" fmla="*/ 112353 h 1085850"/>
                  <a:gd name="connsiteX45" fmla="*/ 808595 w 1514633"/>
                  <a:gd name="connsiteY45" fmla="*/ 112353 h 1085850"/>
                  <a:gd name="connsiteX46" fmla="*/ 808595 w 1514633"/>
                  <a:gd name="connsiteY46" fmla="*/ 80963 h 1085850"/>
                  <a:gd name="connsiteX47" fmla="*/ 121038 w 1514633"/>
                  <a:gd name="connsiteY47" fmla="*/ 80963 h 1085850"/>
                  <a:gd name="connsiteX48" fmla="*/ 609345 w 1514633"/>
                  <a:gd name="connsiteY48" fmla="*/ 80963 h 1085850"/>
                  <a:gd name="connsiteX49" fmla="*/ 712074 w 1514633"/>
                  <a:gd name="connsiteY49" fmla="*/ 80963 h 1085850"/>
                  <a:gd name="connsiteX50" fmla="*/ 713662 w 1514633"/>
                  <a:gd name="connsiteY50" fmla="*/ 80963 h 1085850"/>
                  <a:gd name="connsiteX51" fmla="*/ 713662 w 1514633"/>
                  <a:gd name="connsiteY51" fmla="*/ 94206 h 1085850"/>
                  <a:gd name="connsiteX52" fmla="*/ 713662 w 1514633"/>
                  <a:gd name="connsiteY52" fmla="*/ 111126 h 1085850"/>
                  <a:gd name="connsiteX53" fmla="*/ 713662 w 1514633"/>
                  <a:gd name="connsiteY53" fmla="*/ 112353 h 1085850"/>
                  <a:gd name="connsiteX54" fmla="*/ 136746 w 1514633"/>
                  <a:gd name="connsiteY54" fmla="*/ 112353 h 1085850"/>
                  <a:gd name="connsiteX55" fmla="*/ 133890 w 1514633"/>
                  <a:gd name="connsiteY55" fmla="*/ 817923 h 1085850"/>
                  <a:gd name="connsiteX56" fmla="*/ 710806 w 1514633"/>
                  <a:gd name="connsiteY56" fmla="*/ 817923 h 1085850"/>
                  <a:gd name="connsiteX57" fmla="*/ 710806 w 1514633"/>
                  <a:gd name="connsiteY57" fmla="*/ 849313 h 1085850"/>
                  <a:gd name="connsiteX58" fmla="*/ 118182 w 1514633"/>
                  <a:gd name="connsiteY58" fmla="*/ 849313 h 1085850"/>
                  <a:gd name="connsiteX59" fmla="*/ 102474 w 1514633"/>
                  <a:gd name="connsiteY59" fmla="*/ 833618 h 1085850"/>
                  <a:gd name="connsiteX60" fmla="*/ 105330 w 1514633"/>
                  <a:gd name="connsiteY60" fmla="*/ 96658 h 1085850"/>
                  <a:gd name="connsiteX61" fmla="*/ 121038 w 1514633"/>
                  <a:gd name="connsiteY61" fmla="*/ 80963 h 1085850"/>
                  <a:gd name="connsiteX62" fmla="*/ 759256 w 1514633"/>
                  <a:gd name="connsiteY62" fmla="*/ 0 h 1085850"/>
                  <a:gd name="connsiteX63" fmla="*/ 773987 w 1514633"/>
                  <a:gd name="connsiteY63" fmla="*/ 15706 h 1085850"/>
                  <a:gd name="connsiteX64" fmla="*/ 773987 w 1514633"/>
                  <a:gd name="connsiteY64" fmla="*/ 1070144 h 1085850"/>
                  <a:gd name="connsiteX65" fmla="*/ 759256 w 1514633"/>
                  <a:gd name="connsiteY65" fmla="*/ 1085850 h 1085850"/>
                  <a:gd name="connsiteX66" fmla="*/ 743824 w 1514633"/>
                  <a:gd name="connsiteY66" fmla="*/ 1070144 h 1085850"/>
                  <a:gd name="connsiteX67" fmla="*/ 743824 w 1514633"/>
                  <a:gd name="connsiteY67" fmla="*/ 15706 h 1085850"/>
                  <a:gd name="connsiteX68" fmla="*/ 759256 w 1514633"/>
                  <a:gd name="connsiteY6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14633" h="1085850">
                    <a:moveTo>
                      <a:pt x="964541" y="881063"/>
                    </a:moveTo>
                    <a:cubicBezTo>
                      <a:pt x="964541" y="881063"/>
                      <a:pt x="964541" y="881063"/>
                      <a:pt x="1498896" y="881063"/>
                    </a:cubicBezTo>
                    <a:cubicBezTo>
                      <a:pt x="1503904" y="881063"/>
                      <a:pt x="1508196" y="883926"/>
                      <a:pt x="1511773" y="887505"/>
                    </a:cubicBezTo>
                    <a:cubicBezTo>
                      <a:pt x="1514634" y="891799"/>
                      <a:pt x="1515349" y="896810"/>
                      <a:pt x="1513919" y="901820"/>
                    </a:cubicBezTo>
                    <a:cubicBezTo>
                      <a:pt x="1513919" y="901820"/>
                      <a:pt x="1513919" y="901820"/>
                      <a:pt x="1485305" y="993436"/>
                    </a:cubicBezTo>
                    <a:cubicBezTo>
                      <a:pt x="1483159" y="1000594"/>
                      <a:pt x="1476721" y="1004888"/>
                      <a:pt x="1470283" y="1004888"/>
                    </a:cubicBezTo>
                    <a:cubicBezTo>
                      <a:pt x="1470283" y="1004888"/>
                      <a:pt x="1470283" y="1004888"/>
                      <a:pt x="805736" y="1004888"/>
                    </a:cubicBezTo>
                    <a:cubicBezTo>
                      <a:pt x="805736" y="1004888"/>
                      <a:pt x="805736" y="1004888"/>
                      <a:pt x="805736" y="972679"/>
                    </a:cubicBezTo>
                    <a:cubicBezTo>
                      <a:pt x="805736" y="972679"/>
                      <a:pt x="805736" y="972679"/>
                      <a:pt x="1458838" y="972679"/>
                    </a:cubicBezTo>
                    <a:cubicBezTo>
                      <a:pt x="1458838" y="972679"/>
                      <a:pt x="1458838" y="972679"/>
                      <a:pt x="1477436" y="912556"/>
                    </a:cubicBezTo>
                    <a:cubicBezTo>
                      <a:pt x="1477436" y="912556"/>
                      <a:pt x="1477436" y="912556"/>
                      <a:pt x="980278" y="912556"/>
                    </a:cubicBezTo>
                    <a:cubicBezTo>
                      <a:pt x="980278" y="912556"/>
                      <a:pt x="980278" y="912556"/>
                      <a:pt x="980278" y="924008"/>
                    </a:cubicBezTo>
                    <a:cubicBezTo>
                      <a:pt x="980278" y="932597"/>
                      <a:pt x="973125" y="939755"/>
                      <a:pt x="964541" y="939755"/>
                    </a:cubicBezTo>
                    <a:cubicBezTo>
                      <a:pt x="964541" y="939755"/>
                      <a:pt x="964541" y="939755"/>
                      <a:pt x="805736" y="939755"/>
                    </a:cubicBezTo>
                    <a:cubicBezTo>
                      <a:pt x="805736" y="939755"/>
                      <a:pt x="805736" y="939755"/>
                      <a:pt x="805736" y="908262"/>
                    </a:cubicBezTo>
                    <a:cubicBezTo>
                      <a:pt x="805736" y="908262"/>
                      <a:pt x="805736" y="908262"/>
                      <a:pt x="948803" y="908262"/>
                    </a:cubicBezTo>
                    <a:cubicBezTo>
                      <a:pt x="948803" y="908262"/>
                      <a:pt x="948803" y="908262"/>
                      <a:pt x="948803" y="896810"/>
                    </a:cubicBezTo>
                    <a:cubicBezTo>
                      <a:pt x="948803" y="888221"/>
                      <a:pt x="955957" y="881063"/>
                      <a:pt x="964541" y="881063"/>
                    </a:cubicBezTo>
                    <a:close/>
                    <a:moveTo>
                      <a:pt x="15726" y="881063"/>
                    </a:moveTo>
                    <a:cubicBezTo>
                      <a:pt x="15726" y="881063"/>
                      <a:pt x="15726" y="881063"/>
                      <a:pt x="549662" y="881063"/>
                    </a:cubicBezTo>
                    <a:cubicBezTo>
                      <a:pt x="558239" y="881063"/>
                      <a:pt x="565387" y="888221"/>
                      <a:pt x="565387" y="896810"/>
                    </a:cubicBezTo>
                    <a:cubicBezTo>
                      <a:pt x="565387" y="896810"/>
                      <a:pt x="565387" y="896810"/>
                      <a:pt x="565387" y="908262"/>
                    </a:cubicBezTo>
                    <a:cubicBezTo>
                      <a:pt x="565387" y="908262"/>
                      <a:pt x="565387" y="908262"/>
                      <a:pt x="710486" y="908262"/>
                    </a:cubicBezTo>
                    <a:cubicBezTo>
                      <a:pt x="710486" y="908262"/>
                      <a:pt x="710486" y="908262"/>
                      <a:pt x="710486" y="939755"/>
                    </a:cubicBezTo>
                    <a:cubicBezTo>
                      <a:pt x="710486" y="939755"/>
                      <a:pt x="710486" y="939755"/>
                      <a:pt x="549662" y="939755"/>
                    </a:cubicBezTo>
                    <a:cubicBezTo>
                      <a:pt x="541085" y="939755"/>
                      <a:pt x="533937" y="932597"/>
                      <a:pt x="533937" y="924008"/>
                    </a:cubicBezTo>
                    <a:cubicBezTo>
                      <a:pt x="533937" y="924008"/>
                      <a:pt x="533937" y="924008"/>
                      <a:pt x="533937" y="912556"/>
                    </a:cubicBezTo>
                    <a:cubicBezTo>
                      <a:pt x="533937" y="912556"/>
                      <a:pt x="533937" y="912556"/>
                      <a:pt x="37169" y="912556"/>
                    </a:cubicBezTo>
                    <a:cubicBezTo>
                      <a:pt x="37169" y="912556"/>
                      <a:pt x="37169" y="912556"/>
                      <a:pt x="55753" y="972679"/>
                    </a:cubicBezTo>
                    <a:cubicBezTo>
                      <a:pt x="55753" y="972679"/>
                      <a:pt x="55753" y="972679"/>
                      <a:pt x="710486" y="972679"/>
                    </a:cubicBezTo>
                    <a:cubicBezTo>
                      <a:pt x="710486" y="972679"/>
                      <a:pt x="710486" y="972679"/>
                      <a:pt x="710486" y="1004888"/>
                    </a:cubicBezTo>
                    <a:cubicBezTo>
                      <a:pt x="710486" y="1004888"/>
                      <a:pt x="710486" y="1004888"/>
                      <a:pt x="44317" y="1004888"/>
                    </a:cubicBezTo>
                    <a:cubicBezTo>
                      <a:pt x="37884" y="1004888"/>
                      <a:pt x="31451" y="1000594"/>
                      <a:pt x="29307" y="993436"/>
                    </a:cubicBezTo>
                    <a:cubicBezTo>
                      <a:pt x="29307" y="993436"/>
                      <a:pt x="29307" y="993436"/>
                      <a:pt x="716" y="901820"/>
                    </a:cubicBezTo>
                    <a:cubicBezTo>
                      <a:pt x="-714" y="896810"/>
                      <a:pt x="1" y="891799"/>
                      <a:pt x="2860" y="887505"/>
                    </a:cubicBezTo>
                    <a:cubicBezTo>
                      <a:pt x="6434" y="883926"/>
                      <a:pt x="10723" y="881063"/>
                      <a:pt x="15726" y="881063"/>
                    </a:cubicBezTo>
                    <a:close/>
                    <a:moveTo>
                      <a:pt x="808595" y="80963"/>
                    </a:moveTo>
                    <a:cubicBezTo>
                      <a:pt x="808595" y="80963"/>
                      <a:pt x="808595" y="80963"/>
                      <a:pt x="1399614" y="80963"/>
                    </a:cubicBezTo>
                    <a:cubicBezTo>
                      <a:pt x="1408190" y="80963"/>
                      <a:pt x="1415336" y="88097"/>
                      <a:pt x="1415336" y="96658"/>
                    </a:cubicBezTo>
                    <a:cubicBezTo>
                      <a:pt x="1415336" y="96658"/>
                      <a:pt x="1415336" y="96658"/>
                      <a:pt x="1412478" y="833618"/>
                    </a:cubicBezTo>
                    <a:cubicBezTo>
                      <a:pt x="1412478" y="842179"/>
                      <a:pt x="1405331" y="849313"/>
                      <a:pt x="1396755" y="849313"/>
                    </a:cubicBezTo>
                    <a:cubicBezTo>
                      <a:pt x="1396755" y="849313"/>
                      <a:pt x="1396755" y="849313"/>
                      <a:pt x="805736" y="849313"/>
                    </a:cubicBezTo>
                    <a:cubicBezTo>
                      <a:pt x="805736" y="849313"/>
                      <a:pt x="805736" y="849313"/>
                      <a:pt x="805736" y="817923"/>
                    </a:cubicBezTo>
                    <a:cubicBezTo>
                      <a:pt x="805736" y="817923"/>
                      <a:pt x="805736" y="817923"/>
                      <a:pt x="1381033" y="817923"/>
                    </a:cubicBezTo>
                    <a:cubicBezTo>
                      <a:pt x="1381033" y="817923"/>
                      <a:pt x="1381033" y="817923"/>
                      <a:pt x="1383891" y="112353"/>
                    </a:cubicBezTo>
                    <a:cubicBezTo>
                      <a:pt x="1383891" y="112353"/>
                      <a:pt x="1383891" y="112353"/>
                      <a:pt x="808595" y="112353"/>
                    </a:cubicBezTo>
                    <a:cubicBezTo>
                      <a:pt x="808595" y="112353"/>
                      <a:pt x="808595" y="112353"/>
                      <a:pt x="808595" y="80963"/>
                    </a:cubicBezTo>
                    <a:close/>
                    <a:moveTo>
                      <a:pt x="121038" y="80963"/>
                    </a:moveTo>
                    <a:cubicBezTo>
                      <a:pt x="121038" y="80963"/>
                      <a:pt x="121038" y="80963"/>
                      <a:pt x="609345" y="80963"/>
                    </a:cubicBezTo>
                    <a:lnTo>
                      <a:pt x="712074" y="80963"/>
                    </a:lnTo>
                    <a:lnTo>
                      <a:pt x="713662" y="80963"/>
                    </a:lnTo>
                    <a:cubicBezTo>
                      <a:pt x="713662" y="80963"/>
                      <a:pt x="713662" y="80963"/>
                      <a:pt x="713662" y="94206"/>
                    </a:cubicBezTo>
                    <a:lnTo>
                      <a:pt x="713662" y="111126"/>
                    </a:lnTo>
                    <a:lnTo>
                      <a:pt x="713662" y="112353"/>
                    </a:lnTo>
                    <a:cubicBezTo>
                      <a:pt x="713662" y="112353"/>
                      <a:pt x="713662" y="112353"/>
                      <a:pt x="136746" y="112353"/>
                    </a:cubicBezTo>
                    <a:cubicBezTo>
                      <a:pt x="136746" y="112353"/>
                      <a:pt x="136746" y="112353"/>
                      <a:pt x="133890" y="817923"/>
                    </a:cubicBezTo>
                    <a:cubicBezTo>
                      <a:pt x="133890" y="817923"/>
                      <a:pt x="133890" y="817923"/>
                      <a:pt x="710806" y="817923"/>
                    </a:cubicBezTo>
                    <a:cubicBezTo>
                      <a:pt x="710806" y="817923"/>
                      <a:pt x="710806" y="817923"/>
                      <a:pt x="710806" y="849313"/>
                    </a:cubicBezTo>
                    <a:cubicBezTo>
                      <a:pt x="710806" y="849313"/>
                      <a:pt x="710806" y="849313"/>
                      <a:pt x="118182" y="849313"/>
                    </a:cubicBezTo>
                    <a:cubicBezTo>
                      <a:pt x="109614" y="849313"/>
                      <a:pt x="102474" y="842179"/>
                      <a:pt x="102474" y="833618"/>
                    </a:cubicBezTo>
                    <a:cubicBezTo>
                      <a:pt x="102474" y="833618"/>
                      <a:pt x="102474" y="833618"/>
                      <a:pt x="105330" y="96658"/>
                    </a:cubicBezTo>
                    <a:cubicBezTo>
                      <a:pt x="105330" y="88097"/>
                      <a:pt x="112470" y="80963"/>
                      <a:pt x="121038" y="80963"/>
                    </a:cubicBezTo>
                    <a:close/>
                    <a:moveTo>
                      <a:pt x="759256" y="0"/>
                    </a:moveTo>
                    <a:cubicBezTo>
                      <a:pt x="766973" y="0"/>
                      <a:pt x="773987" y="7139"/>
                      <a:pt x="773987" y="15706"/>
                    </a:cubicBezTo>
                    <a:cubicBezTo>
                      <a:pt x="773987" y="1070144"/>
                      <a:pt x="773987" y="1070144"/>
                      <a:pt x="773987" y="1070144"/>
                    </a:cubicBezTo>
                    <a:cubicBezTo>
                      <a:pt x="773987" y="1078711"/>
                      <a:pt x="766973" y="1085850"/>
                      <a:pt x="759256" y="1085850"/>
                    </a:cubicBezTo>
                    <a:cubicBezTo>
                      <a:pt x="750137" y="1085850"/>
                      <a:pt x="743824" y="1078711"/>
                      <a:pt x="743824" y="1070144"/>
                    </a:cubicBezTo>
                    <a:cubicBezTo>
                      <a:pt x="743824" y="15706"/>
                      <a:pt x="743824" y="15706"/>
                      <a:pt x="743824" y="15706"/>
                    </a:cubicBezTo>
                    <a:cubicBezTo>
                      <a:pt x="743824" y="7139"/>
                      <a:pt x="750137" y="0"/>
                      <a:pt x="759256"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noAutofit/>
              </a:bodyPr>
              <a:lstStyle/>
              <a:p>
                <a:endParaRPr lang="en-US" dirty="0">
                  <a:sym typeface="Georgia" panose="02040502050405020303" pitchFamily="18" charset="0"/>
                </a:endParaRPr>
              </a:p>
            </p:txBody>
          </p:sp>
          <p:sp>
            <p:nvSpPr>
              <p:cNvPr id="73" name="Freeform 6">
                <a:extLst>
                  <a:ext uri="{FF2B5EF4-FFF2-40B4-BE49-F238E27FC236}">
                    <a16:creationId xmlns:a16="http://schemas.microsoft.com/office/drawing/2014/main" id="{CC7255DA-1CF9-4F82-A4A0-0E37C46814D4}"/>
                  </a:ext>
                </a:extLst>
              </p:cNvPr>
              <p:cNvSpPr>
                <a:spLocks/>
              </p:cNvSpPr>
              <p:nvPr/>
            </p:nvSpPr>
            <p:spPr bwMode="auto">
              <a:xfrm>
                <a:off x="5500687" y="2938463"/>
                <a:ext cx="1185862" cy="646113"/>
              </a:xfrm>
              <a:custGeom>
                <a:avLst/>
                <a:gdLst>
                  <a:gd name="connsiteX0" fmla="*/ 898496 w 1185862"/>
                  <a:gd name="connsiteY0" fmla="*/ 312737 h 646113"/>
                  <a:gd name="connsiteX1" fmla="*/ 960016 w 1185862"/>
                  <a:gd name="connsiteY1" fmla="*/ 327739 h 646113"/>
                  <a:gd name="connsiteX2" fmla="*/ 977900 w 1185862"/>
                  <a:gd name="connsiteY2" fmla="*/ 374888 h 646113"/>
                  <a:gd name="connsiteX3" fmla="*/ 959301 w 1185862"/>
                  <a:gd name="connsiteY3" fmla="*/ 425609 h 646113"/>
                  <a:gd name="connsiteX4" fmla="*/ 897780 w 1185862"/>
                  <a:gd name="connsiteY4" fmla="*/ 441325 h 646113"/>
                  <a:gd name="connsiteX5" fmla="*/ 862012 w 1185862"/>
                  <a:gd name="connsiteY5" fmla="*/ 439182 h 646113"/>
                  <a:gd name="connsiteX6" fmla="*/ 862012 w 1185862"/>
                  <a:gd name="connsiteY6" fmla="*/ 314166 h 646113"/>
                  <a:gd name="connsiteX7" fmla="*/ 898496 w 1185862"/>
                  <a:gd name="connsiteY7" fmla="*/ 312737 h 646113"/>
                  <a:gd name="connsiteX8" fmla="*/ 277813 w 1185862"/>
                  <a:gd name="connsiteY8" fmla="*/ 230187 h 646113"/>
                  <a:gd name="connsiteX9" fmla="*/ 323850 w 1185862"/>
                  <a:gd name="connsiteY9" fmla="*/ 374650 h 646113"/>
                  <a:gd name="connsiteX10" fmla="*/ 227012 w 1185862"/>
                  <a:gd name="connsiteY10" fmla="*/ 374650 h 646113"/>
                  <a:gd name="connsiteX11" fmla="*/ 902244 w 1185862"/>
                  <a:gd name="connsiteY11" fmla="*/ 182562 h 646113"/>
                  <a:gd name="connsiteX12" fmla="*/ 960437 w 1185862"/>
                  <a:gd name="connsiteY12" fmla="*/ 228542 h 646113"/>
                  <a:gd name="connsiteX13" fmla="*/ 897215 w 1185862"/>
                  <a:gd name="connsiteY13" fmla="*/ 280987 h 646113"/>
                  <a:gd name="connsiteX14" fmla="*/ 862012 w 1185862"/>
                  <a:gd name="connsiteY14" fmla="*/ 279550 h 646113"/>
                  <a:gd name="connsiteX15" fmla="*/ 862012 w 1185862"/>
                  <a:gd name="connsiteY15" fmla="*/ 183999 h 646113"/>
                  <a:gd name="connsiteX16" fmla="*/ 902244 w 1185862"/>
                  <a:gd name="connsiteY16" fmla="*/ 182562 h 646113"/>
                  <a:gd name="connsiteX17" fmla="*/ 903739 w 1185862"/>
                  <a:gd name="connsiteY17" fmla="*/ 146050 h 646113"/>
                  <a:gd name="connsiteX18" fmla="*/ 817562 w 1185862"/>
                  <a:gd name="connsiteY18" fmla="*/ 148903 h 646113"/>
                  <a:gd name="connsiteX19" fmla="*/ 817562 w 1185862"/>
                  <a:gd name="connsiteY19" fmla="*/ 476250 h 646113"/>
                  <a:gd name="connsiteX20" fmla="*/ 910861 w 1185862"/>
                  <a:gd name="connsiteY20" fmla="*/ 476250 h 646113"/>
                  <a:gd name="connsiteX21" fmla="*/ 993476 w 1185862"/>
                  <a:gd name="connsiteY21" fmla="*/ 450576 h 646113"/>
                  <a:gd name="connsiteX22" fmla="*/ 1025525 w 1185862"/>
                  <a:gd name="connsiteY22" fmla="*/ 381398 h 646113"/>
                  <a:gd name="connsiteX23" fmla="*/ 1007720 w 1185862"/>
                  <a:gd name="connsiteY23" fmla="*/ 322918 h 646113"/>
                  <a:gd name="connsiteX24" fmla="*/ 950744 w 1185862"/>
                  <a:gd name="connsiteY24" fmla="*/ 291538 h 646113"/>
                  <a:gd name="connsiteX25" fmla="*/ 988491 w 1185862"/>
                  <a:gd name="connsiteY25" fmla="*/ 268003 h 646113"/>
                  <a:gd name="connsiteX26" fmla="*/ 1005584 w 1185862"/>
                  <a:gd name="connsiteY26" fmla="*/ 226639 h 646113"/>
                  <a:gd name="connsiteX27" fmla="*/ 978520 w 1185862"/>
                  <a:gd name="connsiteY27" fmla="*/ 166732 h 646113"/>
                  <a:gd name="connsiteX28" fmla="*/ 903739 w 1185862"/>
                  <a:gd name="connsiteY28" fmla="*/ 146050 h 646113"/>
                  <a:gd name="connsiteX29" fmla="*/ 274004 w 1185862"/>
                  <a:gd name="connsiteY29" fmla="*/ 144462 h 646113"/>
                  <a:gd name="connsiteX30" fmla="*/ 141287 w 1185862"/>
                  <a:gd name="connsiteY30" fmla="*/ 476250 h 646113"/>
                  <a:gd name="connsiteX31" fmla="*/ 191234 w 1185862"/>
                  <a:gd name="connsiteY31" fmla="*/ 476250 h 646113"/>
                  <a:gd name="connsiteX32" fmla="*/ 215495 w 1185862"/>
                  <a:gd name="connsiteY32" fmla="*/ 407038 h 646113"/>
                  <a:gd name="connsiteX33" fmla="*/ 336795 w 1185862"/>
                  <a:gd name="connsiteY33" fmla="*/ 407038 h 646113"/>
                  <a:gd name="connsiteX34" fmla="*/ 359628 w 1185862"/>
                  <a:gd name="connsiteY34" fmla="*/ 476250 h 646113"/>
                  <a:gd name="connsiteX35" fmla="*/ 409575 w 1185862"/>
                  <a:gd name="connsiteY35" fmla="*/ 476250 h 646113"/>
                  <a:gd name="connsiteX36" fmla="*/ 286134 w 1185862"/>
                  <a:gd name="connsiteY36" fmla="*/ 144462 h 646113"/>
                  <a:gd name="connsiteX37" fmla="*/ 274004 w 1185862"/>
                  <a:gd name="connsiteY37" fmla="*/ 144462 h 646113"/>
                  <a:gd name="connsiteX38" fmla="*/ 642621 w 1185862"/>
                  <a:gd name="connsiteY38" fmla="*/ 0 h 646113"/>
                  <a:gd name="connsiteX39" fmla="*/ 1178714 w 1185862"/>
                  <a:gd name="connsiteY39" fmla="*/ 0 h 646113"/>
                  <a:gd name="connsiteX40" fmla="*/ 1185862 w 1185862"/>
                  <a:gd name="connsiteY40" fmla="*/ 7139 h 646113"/>
                  <a:gd name="connsiteX41" fmla="*/ 1183003 w 1185862"/>
                  <a:gd name="connsiteY41" fmla="*/ 638974 h 646113"/>
                  <a:gd name="connsiteX42" fmla="*/ 1175855 w 1185862"/>
                  <a:gd name="connsiteY42" fmla="*/ 646113 h 646113"/>
                  <a:gd name="connsiteX43" fmla="*/ 639762 w 1185862"/>
                  <a:gd name="connsiteY43" fmla="*/ 646113 h 646113"/>
                  <a:gd name="connsiteX44" fmla="*/ 642621 w 1185862"/>
                  <a:gd name="connsiteY44" fmla="*/ 0 h 646113"/>
                  <a:gd name="connsiteX45" fmla="*/ 10013 w 1185862"/>
                  <a:gd name="connsiteY45" fmla="*/ 0 h 646113"/>
                  <a:gd name="connsiteX46" fmla="*/ 549275 w 1185862"/>
                  <a:gd name="connsiteY46" fmla="*/ 0 h 646113"/>
                  <a:gd name="connsiteX47" fmla="*/ 546414 w 1185862"/>
                  <a:gd name="connsiteY47" fmla="*/ 646113 h 646113"/>
                  <a:gd name="connsiteX48" fmla="*/ 7152 w 1185862"/>
                  <a:gd name="connsiteY48" fmla="*/ 646113 h 646113"/>
                  <a:gd name="connsiteX49" fmla="*/ 0 w 1185862"/>
                  <a:gd name="connsiteY49" fmla="*/ 638974 h 646113"/>
                  <a:gd name="connsiteX50" fmla="*/ 2861 w 1185862"/>
                  <a:gd name="connsiteY50" fmla="*/ 7139 h 646113"/>
                  <a:gd name="connsiteX51" fmla="*/ 10013 w 1185862"/>
                  <a:gd name="connsiteY51"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85862" h="646113">
                    <a:moveTo>
                      <a:pt x="898496" y="312737"/>
                    </a:moveTo>
                    <a:cubicBezTo>
                      <a:pt x="927110" y="312737"/>
                      <a:pt x="947855" y="317738"/>
                      <a:pt x="960016" y="327739"/>
                    </a:cubicBezTo>
                    <a:cubicBezTo>
                      <a:pt x="972177" y="338455"/>
                      <a:pt x="977900" y="354171"/>
                      <a:pt x="977900" y="374888"/>
                    </a:cubicBezTo>
                    <a:cubicBezTo>
                      <a:pt x="977900" y="398462"/>
                      <a:pt x="972177" y="414893"/>
                      <a:pt x="959301" y="425609"/>
                    </a:cubicBezTo>
                    <a:cubicBezTo>
                      <a:pt x="946424" y="436324"/>
                      <a:pt x="925679" y="441325"/>
                      <a:pt x="897780" y="441325"/>
                    </a:cubicBezTo>
                    <a:cubicBezTo>
                      <a:pt x="889196" y="441325"/>
                      <a:pt x="877750" y="440611"/>
                      <a:pt x="862012" y="439182"/>
                    </a:cubicBezTo>
                    <a:cubicBezTo>
                      <a:pt x="862012" y="314166"/>
                      <a:pt x="862012" y="314166"/>
                      <a:pt x="862012" y="314166"/>
                    </a:cubicBezTo>
                    <a:cubicBezTo>
                      <a:pt x="898496" y="312737"/>
                      <a:pt x="898496" y="312737"/>
                      <a:pt x="898496" y="312737"/>
                    </a:cubicBezTo>
                    <a:close/>
                    <a:moveTo>
                      <a:pt x="277813" y="230187"/>
                    </a:moveTo>
                    <a:lnTo>
                      <a:pt x="323850" y="374650"/>
                    </a:lnTo>
                    <a:lnTo>
                      <a:pt x="227012" y="374650"/>
                    </a:lnTo>
                    <a:close/>
                    <a:moveTo>
                      <a:pt x="902244" y="182562"/>
                    </a:moveTo>
                    <a:cubicBezTo>
                      <a:pt x="941040" y="182562"/>
                      <a:pt x="960437" y="197649"/>
                      <a:pt x="960437" y="228542"/>
                    </a:cubicBezTo>
                    <a:cubicBezTo>
                      <a:pt x="960437" y="263745"/>
                      <a:pt x="938884" y="280987"/>
                      <a:pt x="897215" y="280987"/>
                    </a:cubicBezTo>
                    <a:cubicBezTo>
                      <a:pt x="883565" y="280987"/>
                      <a:pt x="871352" y="280269"/>
                      <a:pt x="862012" y="279550"/>
                    </a:cubicBezTo>
                    <a:cubicBezTo>
                      <a:pt x="862012" y="183999"/>
                      <a:pt x="862012" y="183999"/>
                      <a:pt x="862012" y="183999"/>
                    </a:cubicBezTo>
                    <a:cubicBezTo>
                      <a:pt x="874226" y="183281"/>
                      <a:pt x="887157" y="182562"/>
                      <a:pt x="902244" y="182562"/>
                    </a:cubicBezTo>
                    <a:close/>
                    <a:moveTo>
                      <a:pt x="903739" y="146050"/>
                    </a:moveTo>
                    <a:cubicBezTo>
                      <a:pt x="885934" y="146050"/>
                      <a:pt x="857446" y="146763"/>
                      <a:pt x="817562" y="148903"/>
                    </a:cubicBezTo>
                    <a:cubicBezTo>
                      <a:pt x="817562" y="148903"/>
                      <a:pt x="817562" y="148903"/>
                      <a:pt x="817562" y="476250"/>
                    </a:cubicBezTo>
                    <a:cubicBezTo>
                      <a:pt x="817562" y="476250"/>
                      <a:pt x="817562" y="476250"/>
                      <a:pt x="910861" y="476250"/>
                    </a:cubicBezTo>
                    <a:cubicBezTo>
                      <a:pt x="945046" y="476250"/>
                      <a:pt x="972822" y="467692"/>
                      <a:pt x="993476" y="450576"/>
                    </a:cubicBezTo>
                    <a:cubicBezTo>
                      <a:pt x="1014842" y="433460"/>
                      <a:pt x="1025525" y="410638"/>
                      <a:pt x="1025525" y="381398"/>
                    </a:cubicBezTo>
                    <a:cubicBezTo>
                      <a:pt x="1025525" y="357150"/>
                      <a:pt x="1019115" y="337181"/>
                      <a:pt x="1007720" y="322918"/>
                    </a:cubicBezTo>
                    <a:cubicBezTo>
                      <a:pt x="995613" y="307941"/>
                      <a:pt x="977096" y="297956"/>
                      <a:pt x="950744" y="291538"/>
                    </a:cubicBezTo>
                    <a:cubicBezTo>
                      <a:pt x="964276" y="288685"/>
                      <a:pt x="977096" y="280840"/>
                      <a:pt x="988491" y="268003"/>
                    </a:cubicBezTo>
                    <a:cubicBezTo>
                      <a:pt x="999886" y="255879"/>
                      <a:pt x="1005584" y="241616"/>
                      <a:pt x="1005584" y="226639"/>
                    </a:cubicBezTo>
                    <a:cubicBezTo>
                      <a:pt x="1005584" y="200965"/>
                      <a:pt x="996325" y="180996"/>
                      <a:pt x="978520" y="166732"/>
                    </a:cubicBezTo>
                    <a:cubicBezTo>
                      <a:pt x="960715" y="153182"/>
                      <a:pt x="935788" y="146050"/>
                      <a:pt x="903739" y="146050"/>
                    </a:cubicBezTo>
                    <a:close/>
                    <a:moveTo>
                      <a:pt x="274004" y="144462"/>
                    </a:moveTo>
                    <a:cubicBezTo>
                      <a:pt x="274004" y="144462"/>
                      <a:pt x="274004" y="144462"/>
                      <a:pt x="141287" y="476250"/>
                    </a:cubicBezTo>
                    <a:cubicBezTo>
                      <a:pt x="141287" y="476250"/>
                      <a:pt x="141287" y="476250"/>
                      <a:pt x="191234" y="476250"/>
                    </a:cubicBezTo>
                    <a:cubicBezTo>
                      <a:pt x="191234" y="476250"/>
                      <a:pt x="191234" y="476250"/>
                      <a:pt x="215495" y="407038"/>
                    </a:cubicBezTo>
                    <a:cubicBezTo>
                      <a:pt x="215495" y="407038"/>
                      <a:pt x="215495" y="407038"/>
                      <a:pt x="336795" y="407038"/>
                    </a:cubicBezTo>
                    <a:cubicBezTo>
                      <a:pt x="336795" y="407038"/>
                      <a:pt x="336795" y="407038"/>
                      <a:pt x="359628" y="476250"/>
                    </a:cubicBezTo>
                    <a:cubicBezTo>
                      <a:pt x="359628" y="476250"/>
                      <a:pt x="359628" y="476250"/>
                      <a:pt x="409575" y="476250"/>
                    </a:cubicBezTo>
                    <a:cubicBezTo>
                      <a:pt x="409575" y="476250"/>
                      <a:pt x="409575" y="476250"/>
                      <a:pt x="286134" y="144462"/>
                    </a:cubicBezTo>
                    <a:cubicBezTo>
                      <a:pt x="286134" y="144462"/>
                      <a:pt x="286134" y="144462"/>
                      <a:pt x="274004" y="144462"/>
                    </a:cubicBezTo>
                    <a:close/>
                    <a:moveTo>
                      <a:pt x="642621" y="0"/>
                    </a:moveTo>
                    <a:cubicBezTo>
                      <a:pt x="642621" y="0"/>
                      <a:pt x="642621" y="0"/>
                      <a:pt x="1178714" y="0"/>
                    </a:cubicBezTo>
                    <a:cubicBezTo>
                      <a:pt x="1183003" y="0"/>
                      <a:pt x="1185862" y="2856"/>
                      <a:pt x="1185862" y="7139"/>
                    </a:cubicBezTo>
                    <a:cubicBezTo>
                      <a:pt x="1185862" y="7139"/>
                      <a:pt x="1185862" y="7139"/>
                      <a:pt x="1183003" y="638974"/>
                    </a:cubicBezTo>
                    <a:cubicBezTo>
                      <a:pt x="1183003" y="643257"/>
                      <a:pt x="1180144" y="646113"/>
                      <a:pt x="1175855" y="646113"/>
                    </a:cubicBezTo>
                    <a:cubicBezTo>
                      <a:pt x="1175855" y="646113"/>
                      <a:pt x="1175855" y="646113"/>
                      <a:pt x="639762" y="646113"/>
                    </a:cubicBezTo>
                    <a:cubicBezTo>
                      <a:pt x="639762" y="646113"/>
                      <a:pt x="639762" y="646113"/>
                      <a:pt x="642621" y="0"/>
                    </a:cubicBezTo>
                    <a:close/>
                    <a:moveTo>
                      <a:pt x="10013" y="0"/>
                    </a:moveTo>
                    <a:cubicBezTo>
                      <a:pt x="10013" y="0"/>
                      <a:pt x="10013" y="0"/>
                      <a:pt x="549275" y="0"/>
                    </a:cubicBezTo>
                    <a:cubicBezTo>
                      <a:pt x="549275" y="0"/>
                      <a:pt x="549275" y="0"/>
                      <a:pt x="546414" y="646113"/>
                    </a:cubicBezTo>
                    <a:cubicBezTo>
                      <a:pt x="546414" y="646113"/>
                      <a:pt x="546414" y="646113"/>
                      <a:pt x="7152" y="646113"/>
                    </a:cubicBezTo>
                    <a:cubicBezTo>
                      <a:pt x="2861" y="646113"/>
                      <a:pt x="0" y="643257"/>
                      <a:pt x="0" y="638974"/>
                    </a:cubicBezTo>
                    <a:cubicBezTo>
                      <a:pt x="0" y="638974"/>
                      <a:pt x="0" y="638974"/>
                      <a:pt x="2861" y="7139"/>
                    </a:cubicBezTo>
                    <a:cubicBezTo>
                      <a:pt x="2861" y="2856"/>
                      <a:pt x="5722" y="0"/>
                      <a:pt x="10013" y="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noAutofit/>
              </a:bodyPr>
              <a:lstStyle/>
              <a:p>
                <a:endParaRPr lang="en-US" dirty="0">
                  <a:sym typeface="Georgia" panose="02040502050405020303" pitchFamily="18" charset="0"/>
                </a:endParaRPr>
              </a:p>
            </p:txBody>
          </p:sp>
        </p:grpSp>
      </p:grpSp>
      <p:grpSp>
        <p:nvGrpSpPr>
          <p:cNvPr id="85" name="Group 84">
            <a:extLst>
              <a:ext uri="{FF2B5EF4-FFF2-40B4-BE49-F238E27FC236}">
                <a16:creationId xmlns:a16="http://schemas.microsoft.com/office/drawing/2014/main" id="{1541E25C-65CB-4C30-9606-D63F345EA10F}"/>
              </a:ext>
              <a:ext uri="{C183D7F6-B498-43B3-948B-1728B52AA6E4}">
                <adec:decorative xmlns:adec="http://schemas.microsoft.com/office/drawing/2017/decorative" val="1"/>
              </a:ext>
            </a:extLst>
          </p:cNvPr>
          <p:cNvGrpSpPr>
            <a:grpSpLocks noChangeAspect="1"/>
          </p:cNvGrpSpPr>
          <p:nvPr/>
        </p:nvGrpSpPr>
        <p:grpSpPr>
          <a:xfrm>
            <a:off x="6954791" y="2776861"/>
            <a:ext cx="279009" cy="279009"/>
            <a:chOff x="982662" y="1847850"/>
            <a:chExt cx="269875" cy="269875"/>
          </a:xfrm>
        </p:grpSpPr>
        <p:sp>
          <p:nvSpPr>
            <p:cNvPr id="86" name="Oval 50">
              <a:extLst>
                <a:ext uri="{FF2B5EF4-FFF2-40B4-BE49-F238E27FC236}">
                  <a16:creationId xmlns:a16="http://schemas.microsoft.com/office/drawing/2014/main" id="{FAE195AC-AD3B-4854-9848-9C3F019DA0D4}"/>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87" name="Freeform 51">
              <a:extLst>
                <a:ext uri="{FF2B5EF4-FFF2-40B4-BE49-F238E27FC236}">
                  <a16:creationId xmlns:a16="http://schemas.microsoft.com/office/drawing/2014/main" id="{5DAEBDF1-1A65-44CA-B588-3BD4B5CB8498}"/>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88" name="Group 87">
            <a:extLst>
              <a:ext uri="{FF2B5EF4-FFF2-40B4-BE49-F238E27FC236}">
                <a16:creationId xmlns:a16="http://schemas.microsoft.com/office/drawing/2014/main" id="{E45A1774-5337-4062-A768-27607B726D6F}"/>
              </a:ext>
              <a:ext uri="{C183D7F6-B498-43B3-948B-1728B52AA6E4}">
                <adec:decorative xmlns:adec="http://schemas.microsoft.com/office/drawing/2017/decorative" val="1"/>
              </a:ext>
            </a:extLst>
          </p:cNvPr>
          <p:cNvGrpSpPr>
            <a:grpSpLocks noChangeAspect="1"/>
          </p:cNvGrpSpPr>
          <p:nvPr/>
        </p:nvGrpSpPr>
        <p:grpSpPr>
          <a:xfrm>
            <a:off x="6954791" y="4114062"/>
            <a:ext cx="279009" cy="279009"/>
            <a:chOff x="982662" y="1847850"/>
            <a:chExt cx="269875" cy="269875"/>
          </a:xfrm>
        </p:grpSpPr>
        <p:sp>
          <p:nvSpPr>
            <p:cNvPr id="89" name="Oval 50">
              <a:extLst>
                <a:ext uri="{FF2B5EF4-FFF2-40B4-BE49-F238E27FC236}">
                  <a16:creationId xmlns:a16="http://schemas.microsoft.com/office/drawing/2014/main" id="{5F587006-A11B-483B-B4BE-ED2DBB796B76}"/>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90" name="Freeform 51">
              <a:extLst>
                <a:ext uri="{FF2B5EF4-FFF2-40B4-BE49-F238E27FC236}">
                  <a16:creationId xmlns:a16="http://schemas.microsoft.com/office/drawing/2014/main" id="{1902FBA9-ACC0-4FFE-AD3E-57722EB04B1C}"/>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grpSp>
        <p:nvGrpSpPr>
          <p:cNvPr id="91" name="Group 90">
            <a:extLst>
              <a:ext uri="{FF2B5EF4-FFF2-40B4-BE49-F238E27FC236}">
                <a16:creationId xmlns:a16="http://schemas.microsoft.com/office/drawing/2014/main" id="{97339E0C-C28A-4CE5-8F73-38FF3872772A}"/>
              </a:ext>
              <a:ext uri="{C183D7F6-B498-43B3-948B-1728B52AA6E4}">
                <adec:decorative xmlns:adec="http://schemas.microsoft.com/office/drawing/2017/decorative" val="1"/>
              </a:ext>
            </a:extLst>
          </p:cNvPr>
          <p:cNvGrpSpPr>
            <a:grpSpLocks noChangeAspect="1"/>
          </p:cNvGrpSpPr>
          <p:nvPr/>
        </p:nvGrpSpPr>
        <p:grpSpPr>
          <a:xfrm>
            <a:off x="6954791" y="5226037"/>
            <a:ext cx="279009" cy="279009"/>
            <a:chOff x="982662" y="1847850"/>
            <a:chExt cx="269875" cy="269875"/>
          </a:xfrm>
        </p:grpSpPr>
        <p:sp>
          <p:nvSpPr>
            <p:cNvPr id="94" name="Oval 50">
              <a:extLst>
                <a:ext uri="{FF2B5EF4-FFF2-40B4-BE49-F238E27FC236}">
                  <a16:creationId xmlns:a16="http://schemas.microsoft.com/office/drawing/2014/main" id="{B5BF9013-C4DF-458B-B31F-7B5AD383F018}"/>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sp>
          <p:nvSpPr>
            <p:cNvPr id="97" name="Freeform 51">
              <a:extLst>
                <a:ext uri="{FF2B5EF4-FFF2-40B4-BE49-F238E27FC236}">
                  <a16:creationId xmlns:a16="http://schemas.microsoft.com/office/drawing/2014/main" id="{819959F4-22B6-4538-9C8E-F1F7842BC3EB}"/>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sym typeface="Georgia" panose="02040502050405020303" pitchFamily="18" charset="0"/>
              </a:endParaRPr>
            </a:p>
          </p:txBody>
        </p:sp>
      </p:grpSp>
    </p:spTree>
    <p:custDataLst>
      <p:tags r:id="rId2"/>
    </p:custDataLst>
    <p:extLst>
      <p:ext uri="{BB962C8B-B14F-4D97-AF65-F5344CB8AC3E}">
        <p14:creationId xmlns:p14="http://schemas.microsoft.com/office/powerpoint/2010/main" val="715597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51" name="think-cell Slide" r:id="rId6" imgW="286" imgH="286" progId="TCLayout.ActiveDocument.1">
                  <p:embed/>
                </p:oleObj>
              </mc:Choice>
              <mc:Fallback>
                <p:oleObj name="think-cell Slide" r:id="rId6" imgW="286" imgH="286"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63A062E3-38AE-4324-B076-468D9C7FEBBB}"/>
              </a:ext>
              <a:ext uri="{C183D7F6-B498-43B3-948B-1728B52AA6E4}">
                <adec:decorative xmlns:adec="http://schemas.microsoft.com/office/drawing/2017/decorative" val="1"/>
              </a:ext>
            </a:extLst>
          </p:cNvPr>
          <p:cNvSpPr/>
          <p:nvPr/>
        </p:nvSpPr>
        <p:spPr>
          <a:xfrm>
            <a:off x="629999" y="1564218"/>
            <a:ext cx="5301897" cy="4594117"/>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49" name="Rectangle 48">
            <a:extLst>
              <a:ext uri="{FF2B5EF4-FFF2-40B4-BE49-F238E27FC236}">
                <a16:creationId xmlns:a16="http://schemas.microsoft.com/office/drawing/2014/main" id="{E9CF8A95-1F5F-4B1F-B358-DF9C3E90D6E9}"/>
              </a:ext>
              <a:ext uri="{C183D7F6-B498-43B3-948B-1728B52AA6E4}">
                <adec:decorative xmlns:adec="http://schemas.microsoft.com/office/drawing/2017/decorative" val="1"/>
              </a:ext>
            </a:extLst>
          </p:cNvPr>
          <p:cNvSpPr/>
          <p:nvPr/>
        </p:nvSpPr>
        <p:spPr>
          <a:xfrm>
            <a:off x="6261453" y="1564218"/>
            <a:ext cx="5301897" cy="4594117"/>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Behavioural changes can improve outcomes in many different applications</a:t>
            </a:r>
          </a:p>
        </p:txBody>
      </p:sp>
      <p:sp>
        <p:nvSpPr>
          <p:cNvPr id="12" name="ee4pHeader1">
            <a:extLst>
              <a:ext uri="{FF2B5EF4-FFF2-40B4-BE49-F238E27FC236}">
                <a16:creationId xmlns:a16="http://schemas.microsoft.com/office/drawing/2014/main" id="{6696BFE5-D1CE-43E8-94BA-22B4806A17D4}"/>
              </a:ext>
            </a:extLst>
          </p:cNvPr>
          <p:cNvSpPr txBox="1"/>
          <p:nvPr/>
        </p:nvSpPr>
        <p:spPr>
          <a:xfrm>
            <a:off x="779611" y="2668087"/>
            <a:ext cx="4867516" cy="2662267"/>
          </a:xfrm>
          <a:prstGeom prst="rect">
            <a:avLst/>
          </a:prstGeom>
          <a:noFill/>
          <a:ln cap="rnd">
            <a:noFill/>
          </a:ln>
        </p:spPr>
        <p:txBody>
          <a:bodyPr wrap="square" lIns="0" tIns="0" rIns="0" bIns="0" rtlCol="0" anchor="t" anchorCtr="0">
            <a:spAutoFit/>
          </a:bodyPr>
          <a:lstStyle/>
          <a:p>
            <a:pPr fontAlgn="ctr">
              <a:spcAft>
                <a:spcPts val="600"/>
              </a:spcAft>
              <a:buClr>
                <a:srgbClr val="275D38">
                  <a:lumMod val="100000"/>
                </a:srgbClr>
              </a:buClr>
              <a:buSzPct val="100000"/>
            </a:pPr>
            <a:r>
              <a:rPr lang="en-AU" sz="1400" dirty="0">
                <a:solidFill>
                  <a:srgbClr val="275D38"/>
                </a:solidFill>
                <a:sym typeface="Georgia" panose="02040502050405020303" pitchFamily="18" charset="0"/>
              </a:rPr>
              <a:t>Virgin Atlantic experiment reduced fuel costs by up to 10</a:t>
            </a:r>
            <a:br>
              <a:rPr lang="en-AU" sz="1400" dirty="0">
                <a:solidFill>
                  <a:srgbClr val="275D38"/>
                </a:solidFill>
                <a:sym typeface="Georgia" panose="02040502050405020303" pitchFamily="18" charset="0"/>
              </a:rPr>
            </a:br>
            <a:r>
              <a:rPr lang="en-AU" sz="1400" dirty="0">
                <a:solidFill>
                  <a:srgbClr val="275D38"/>
                </a:solidFill>
                <a:sym typeface="Georgia" panose="02040502050405020303" pitchFamily="18" charset="0"/>
              </a:rPr>
              <a:t> per cent</a:t>
            </a:r>
          </a:p>
          <a:p>
            <a:pPr marL="378000" lvl="1" indent="-252000">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Virgin Atlantic behavioural experiments reduced pilot fuel consumption by up to 10 per cent, depending on the treatment</a:t>
            </a:r>
          </a:p>
          <a:p>
            <a:pPr marL="378000" lvl="1" indent="-252000">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Experiment tested three progressive treatments</a:t>
            </a:r>
          </a:p>
          <a:p>
            <a:pPr marL="717750" lvl="2" indent="-285750">
              <a:buClr>
                <a:srgbClr val="275D38">
                  <a:lumMod val="100000"/>
                </a:srgbClr>
              </a:buClr>
              <a:buSzPct val="100000"/>
              <a:buFont typeface="+mj-lt"/>
              <a:buAutoNum type="romanLcPeriod"/>
            </a:pPr>
            <a:r>
              <a:rPr lang="en-US" sz="1400" dirty="0">
                <a:solidFill>
                  <a:srgbClr val="000000">
                    <a:lumMod val="100000"/>
                  </a:srgbClr>
                </a:solidFill>
              </a:rPr>
              <a:t>Providing fuel use data to each pilot on a monthly basis</a:t>
            </a:r>
          </a:p>
          <a:p>
            <a:pPr marL="717750" lvl="2" indent="-285750">
              <a:buClr>
                <a:srgbClr val="275D38">
                  <a:lumMod val="100000"/>
                </a:srgbClr>
              </a:buClr>
              <a:buSzPct val="100000"/>
              <a:buFont typeface="+mj-lt"/>
              <a:buAutoNum type="romanLcPeriod"/>
            </a:pPr>
            <a:r>
              <a:rPr lang="en-US" sz="1400" dirty="0">
                <a:solidFill>
                  <a:srgbClr val="000000">
                    <a:lumMod val="100000"/>
                  </a:srgbClr>
                </a:solidFill>
              </a:rPr>
              <a:t>Setting fuel use targets</a:t>
            </a:r>
          </a:p>
          <a:p>
            <a:pPr marL="717750" lvl="2" indent="-285750">
              <a:buClr>
                <a:srgbClr val="275D38">
                  <a:lumMod val="100000"/>
                </a:srgbClr>
              </a:buClr>
              <a:buSzPct val="100000"/>
              <a:buFont typeface="+mj-lt"/>
              <a:buAutoNum type="romanLcPeriod"/>
            </a:pPr>
            <a:r>
              <a:rPr lang="en-US" sz="1400" dirty="0">
                <a:solidFill>
                  <a:srgbClr val="000000">
                    <a:lumMod val="100000"/>
                  </a:srgbClr>
                </a:solidFill>
              </a:rPr>
              <a:t>Donating to a pilot's chosen charity if they meet set targets</a:t>
            </a:r>
          </a:p>
          <a:p>
            <a:pPr marL="378000" lvl="1" indent="-252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Results shows all treatments were effective</a:t>
            </a:r>
          </a:p>
        </p:txBody>
      </p:sp>
      <p:sp>
        <p:nvSpPr>
          <p:cNvPr id="13" name="ee4pHeader1">
            <a:extLst>
              <a:ext uri="{FF2B5EF4-FFF2-40B4-BE49-F238E27FC236}">
                <a16:creationId xmlns:a16="http://schemas.microsoft.com/office/drawing/2014/main" id="{85BF5AE4-B5FF-42D0-BF1E-355987D97495}"/>
              </a:ext>
            </a:extLst>
          </p:cNvPr>
          <p:cNvSpPr txBox="1"/>
          <p:nvPr/>
        </p:nvSpPr>
        <p:spPr>
          <a:xfrm>
            <a:off x="6471521" y="2668087"/>
            <a:ext cx="4867516" cy="3308598"/>
          </a:xfrm>
          <a:prstGeom prst="rect">
            <a:avLst/>
          </a:prstGeom>
          <a:noFill/>
          <a:ln cap="rnd">
            <a:noFill/>
          </a:ln>
        </p:spPr>
        <p:txBody>
          <a:bodyPr wrap="square" lIns="0" tIns="0" rIns="0" bIns="0" rtlCol="0" anchor="t" anchorCtr="0">
            <a:spAutoFit/>
          </a:bodyPr>
          <a:lstStyle/>
          <a:p>
            <a:pPr fontAlgn="ctr">
              <a:spcAft>
                <a:spcPts val="600"/>
              </a:spcAft>
              <a:buClr>
                <a:srgbClr val="275D38">
                  <a:lumMod val="100000"/>
                </a:srgbClr>
              </a:buClr>
              <a:buSzPct val="100000"/>
              <a:buFont typeface="Trebuchet MS" panose="020B0603020202020204" pitchFamily="34" charset="0"/>
              <a:buChar char="​"/>
            </a:pPr>
            <a:r>
              <a:rPr lang="en-AU" sz="1400" dirty="0">
                <a:solidFill>
                  <a:srgbClr val="275D38"/>
                </a:solidFill>
                <a:sym typeface="Georgia" panose="02040502050405020303" pitchFamily="18" charset="0"/>
              </a:rPr>
              <a:t>Research showed recommendation engine increased bail sentencing accuracy</a:t>
            </a:r>
          </a:p>
          <a:p>
            <a:pPr marL="378000" lvl="1" indent="-252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US researchers examined how machine learning algorithms could improve bail sentencing decision making (whether a participant awaits trial at home or in jail, not the final case sentence)</a:t>
            </a:r>
          </a:p>
          <a:p>
            <a:pPr marL="378000" lvl="1" indent="-252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Judges were shown results of a recommendation engine after they had made decisions, and asked if they would change the results</a:t>
            </a:r>
          </a:p>
          <a:p>
            <a:pPr marL="378000" lvl="1" indent="-252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Policy simulation showed crime rates could be reduced by 25 per cent with no change in jailing rates; or jailing rates could be reduced by 42 per cent with no increase in crime rates</a:t>
            </a:r>
          </a:p>
          <a:p>
            <a:pPr marL="378000" lvl="1" indent="-252000">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Gains were possible while also significantly reducing the percentage of African-Americans and Hispanics in jail </a:t>
            </a:r>
          </a:p>
        </p:txBody>
      </p:sp>
      <p:sp>
        <p:nvSpPr>
          <p:cNvPr id="16" name="ee4pFootnotes">
            <a:extLst>
              <a:ext uri="{FF2B5EF4-FFF2-40B4-BE49-F238E27FC236}">
                <a16:creationId xmlns:a16="http://schemas.microsoft.com/office/drawing/2014/main" id="{999FF1F3-C023-48C3-AB0C-AAD214D54612}"/>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Source: </a:t>
            </a:r>
            <a:r>
              <a:rPr lang="en-US" sz="1000" dirty="0">
                <a:solidFill>
                  <a:srgbClr val="7F7F7F">
                    <a:lumMod val="100000"/>
                  </a:srgbClr>
                </a:solidFill>
                <a:sym typeface="+mn-lt"/>
              </a:rPr>
              <a:t>Gosnell, List &amp; Metcalfe (2016) 'A New Approach to an Age-Old Problem: Solving Externalities by Incenting Workers Directly'; Kleinberg et al. (2017) 'Human Decisions and Machine Predictions'</a:t>
            </a:r>
          </a:p>
        </p:txBody>
      </p:sp>
      <p:grpSp>
        <p:nvGrpSpPr>
          <p:cNvPr id="22" name="bcgIcons_Plane">
            <a:extLst>
              <a:ext uri="{FF2B5EF4-FFF2-40B4-BE49-F238E27FC236}">
                <a16:creationId xmlns:a16="http://schemas.microsoft.com/office/drawing/2014/main" id="{5D448551-636D-4A6C-8E76-9823794242D5}"/>
              </a:ext>
              <a:ext uri="{C183D7F6-B498-43B3-948B-1728B52AA6E4}">
                <adec:decorative xmlns:adec="http://schemas.microsoft.com/office/drawing/2017/decorative" val="1"/>
              </a:ext>
            </a:extLst>
          </p:cNvPr>
          <p:cNvGrpSpPr>
            <a:grpSpLocks noChangeAspect="1"/>
          </p:cNvGrpSpPr>
          <p:nvPr/>
        </p:nvGrpSpPr>
        <p:grpSpPr bwMode="auto">
          <a:xfrm>
            <a:off x="672444" y="1504449"/>
            <a:ext cx="1151077" cy="1152144"/>
            <a:chOff x="1682" y="0"/>
            <a:chExt cx="4316" cy="4320"/>
          </a:xfrm>
        </p:grpSpPr>
        <p:sp>
          <p:nvSpPr>
            <p:cNvPr id="23" name="AutoShape 32">
              <a:extLst>
                <a:ext uri="{FF2B5EF4-FFF2-40B4-BE49-F238E27FC236}">
                  <a16:creationId xmlns:a16="http://schemas.microsoft.com/office/drawing/2014/main" id="{CB280048-01DE-4988-9F1A-1B65F8301A9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sp>
          <p:nvSpPr>
            <p:cNvPr id="24" name="Freeform 34">
              <a:extLst>
                <a:ext uri="{FF2B5EF4-FFF2-40B4-BE49-F238E27FC236}">
                  <a16:creationId xmlns:a16="http://schemas.microsoft.com/office/drawing/2014/main" id="{66CC9003-E85A-4A97-A36E-4C82A62A96BA}"/>
                </a:ext>
              </a:extLst>
            </p:cNvPr>
            <p:cNvSpPr>
              <a:spLocks noEditPoints="1"/>
            </p:cNvSpPr>
            <p:nvPr/>
          </p:nvSpPr>
          <p:spPr bwMode="auto">
            <a:xfrm>
              <a:off x="2705" y="722"/>
              <a:ext cx="2572" cy="2570"/>
            </a:xfrm>
            <a:custGeom>
              <a:avLst/>
              <a:gdLst>
                <a:gd name="T0" fmla="*/ 24 w 1373"/>
                <a:gd name="T1" fmla="*/ 1371 h 1371"/>
                <a:gd name="T2" fmla="*/ 8 w 1373"/>
                <a:gd name="T3" fmla="*/ 1364 h 1371"/>
                <a:gd name="T4" fmla="*/ 3 w 1373"/>
                <a:gd name="T5" fmla="*/ 1341 h 1371"/>
                <a:gd name="T6" fmla="*/ 11 w 1373"/>
                <a:gd name="T7" fmla="*/ 1323 h 1371"/>
                <a:gd name="T8" fmla="*/ 11 w 1373"/>
                <a:gd name="T9" fmla="*/ 1323 h 1371"/>
                <a:gd name="T10" fmla="*/ 156 w 1373"/>
                <a:gd name="T11" fmla="*/ 1079 h 1371"/>
                <a:gd name="T12" fmla="*/ 567 w 1373"/>
                <a:gd name="T13" fmla="*/ 586 h 1371"/>
                <a:gd name="T14" fmla="*/ 682 w 1373"/>
                <a:gd name="T15" fmla="*/ 471 h 1371"/>
                <a:gd name="T16" fmla="*/ 684 w 1373"/>
                <a:gd name="T17" fmla="*/ 469 h 1371"/>
                <a:gd name="T18" fmla="*/ 1274 w 1373"/>
                <a:gd name="T19" fmla="*/ 0 h 1371"/>
                <a:gd name="T20" fmla="*/ 1344 w 1373"/>
                <a:gd name="T21" fmla="*/ 28 h 1371"/>
                <a:gd name="T22" fmla="*/ 1373 w 1373"/>
                <a:gd name="T23" fmla="*/ 98 h 1371"/>
                <a:gd name="T24" fmla="*/ 904 w 1373"/>
                <a:gd name="T25" fmla="*/ 689 h 1371"/>
                <a:gd name="T26" fmla="*/ 786 w 1373"/>
                <a:gd name="T27" fmla="*/ 806 h 1371"/>
                <a:gd name="T28" fmla="*/ 294 w 1373"/>
                <a:gd name="T29" fmla="*/ 1217 h 1371"/>
                <a:gd name="T30" fmla="*/ 50 w 1373"/>
                <a:gd name="T31" fmla="*/ 1362 h 1371"/>
                <a:gd name="T32" fmla="*/ 32 w 1373"/>
                <a:gd name="T33" fmla="*/ 1369 h 1371"/>
                <a:gd name="T34" fmla="*/ 24 w 1373"/>
                <a:gd name="T35" fmla="*/ 1371 h 1371"/>
                <a:gd name="T36" fmla="*/ 1274 w 1373"/>
                <a:gd name="T37" fmla="*/ 44 h 1371"/>
                <a:gd name="T38" fmla="*/ 715 w 1373"/>
                <a:gd name="T39" fmla="*/ 500 h 1371"/>
                <a:gd name="T40" fmla="*/ 713 w 1373"/>
                <a:gd name="T41" fmla="*/ 502 h 1371"/>
                <a:gd name="T42" fmla="*/ 598 w 1373"/>
                <a:gd name="T43" fmla="*/ 618 h 1371"/>
                <a:gd name="T44" fmla="*/ 192 w 1373"/>
                <a:gd name="T45" fmla="*/ 1104 h 1371"/>
                <a:gd name="T46" fmla="*/ 67 w 1373"/>
                <a:gd name="T47" fmla="*/ 1305 h 1371"/>
                <a:gd name="T48" fmla="*/ 269 w 1373"/>
                <a:gd name="T49" fmla="*/ 1181 h 1371"/>
                <a:gd name="T50" fmla="*/ 755 w 1373"/>
                <a:gd name="T51" fmla="*/ 774 h 1371"/>
                <a:gd name="T52" fmla="*/ 873 w 1373"/>
                <a:gd name="T53" fmla="*/ 657 h 1371"/>
                <a:gd name="T54" fmla="*/ 1329 w 1373"/>
                <a:gd name="T55" fmla="*/ 98 h 1371"/>
                <a:gd name="T56" fmla="*/ 1313 w 1373"/>
                <a:gd name="T57" fmla="*/ 59 h 1371"/>
                <a:gd name="T58" fmla="*/ 1274 w 1373"/>
                <a:gd name="T59" fmla="*/ 44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3" h="1371">
                  <a:moveTo>
                    <a:pt x="24" y="1371"/>
                  </a:moveTo>
                  <a:cubicBezTo>
                    <a:pt x="18" y="1371"/>
                    <a:pt x="12" y="1369"/>
                    <a:pt x="8" y="1364"/>
                  </a:cubicBezTo>
                  <a:cubicBezTo>
                    <a:pt x="2" y="1358"/>
                    <a:pt x="0" y="1349"/>
                    <a:pt x="3" y="1341"/>
                  </a:cubicBezTo>
                  <a:cubicBezTo>
                    <a:pt x="11" y="1323"/>
                    <a:pt x="11" y="1323"/>
                    <a:pt x="11" y="1323"/>
                  </a:cubicBezTo>
                  <a:cubicBezTo>
                    <a:pt x="11" y="1323"/>
                    <a:pt x="11" y="1323"/>
                    <a:pt x="11" y="1323"/>
                  </a:cubicBezTo>
                  <a:cubicBezTo>
                    <a:pt x="26" y="1285"/>
                    <a:pt x="73" y="1198"/>
                    <a:pt x="156" y="1079"/>
                  </a:cubicBezTo>
                  <a:cubicBezTo>
                    <a:pt x="238" y="959"/>
                    <a:pt x="377" y="777"/>
                    <a:pt x="567" y="586"/>
                  </a:cubicBezTo>
                  <a:cubicBezTo>
                    <a:pt x="606" y="547"/>
                    <a:pt x="645" y="509"/>
                    <a:pt x="682" y="471"/>
                  </a:cubicBezTo>
                  <a:cubicBezTo>
                    <a:pt x="684" y="469"/>
                    <a:pt x="684" y="469"/>
                    <a:pt x="684" y="469"/>
                  </a:cubicBezTo>
                  <a:cubicBezTo>
                    <a:pt x="943" y="207"/>
                    <a:pt x="1148" y="0"/>
                    <a:pt x="1274" y="0"/>
                  </a:cubicBezTo>
                  <a:cubicBezTo>
                    <a:pt x="1302" y="0"/>
                    <a:pt x="1326" y="9"/>
                    <a:pt x="1344" y="28"/>
                  </a:cubicBezTo>
                  <a:cubicBezTo>
                    <a:pt x="1364" y="47"/>
                    <a:pt x="1373" y="71"/>
                    <a:pt x="1373" y="98"/>
                  </a:cubicBezTo>
                  <a:cubicBezTo>
                    <a:pt x="1373" y="224"/>
                    <a:pt x="1166" y="429"/>
                    <a:pt x="904" y="689"/>
                  </a:cubicBezTo>
                  <a:cubicBezTo>
                    <a:pt x="866" y="726"/>
                    <a:pt x="826" y="765"/>
                    <a:pt x="786" y="806"/>
                  </a:cubicBezTo>
                  <a:cubicBezTo>
                    <a:pt x="596" y="996"/>
                    <a:pt x="413" y="1134"/>
                    <a:pt x="294" y="1217"/>
                  </a:cubicBezTo>
                  <a:cubicBezTo>
                    <a:pt x="175" y="1299"/>
                    <a:pt x="88" y="1347"/>
                    <a:pt x="50" y="1362"/>
                  </a:cubicBezTo>
                  <a:cubicBezTo>
                    <a:pt x="32" y="1369"/>
                    <a:pt x="32" y="1369"/>
                    <a:pt x="32" y="1369"/>
                  </a:cubicBezTo>
                  <a:cubicBezTo>
                    <a:pt x="29" y="1370"/>
                    <a:pt x="27" y="1371"/>
                    <a:pt x="24" y="1371"/>
                  </a:cubicBezTo>
                  <a:close/>
                  <a:moveTo>
                    <a:pt x="1274" y="44"/>
                  </a:moveTo>
                  <a:cubicBezTo>
                    <a:pt x="1167" y="44"/>
                    <a:pt x="947" y="265"/>
                    <a:pt x="715" y="500"/>
                  </a:cubicBezTo>
                  <a:cubicBezTo>
                    <a:pt x="713" y="502"/>
                    <a:pt x="713" y="502"/>
                    <a:pt x="713" y="502"/>
                  </a:cubicBezTo>
                  <a:cubicBezTo>
                    <a:pt x="676" y="540"/>
                    <a:pt x="637" y="578"/>
                    <a:pt x="598" y="618"/>
                  </a:cubicBezTo>
                  <a:cubicBezTo>
                    <a:pt x="410" y="806"/>
                    <a:pt x="273" y="986"/>
                    <a:pt x="192" y="1104"/>
                  </a:cubicBezTo>
                  <a:cubicBezTo>
                    <a:pt x="131" y="1192"/>
                    <a:pt x="90" y="1261"/>
                    <a:pt x="67" y="1305"/>
                  </a:cubicBezTo>
                  <a:cubicBezTo>
                    <a:pt x="112" y="1282"/>
                    <a:pt x="181" y="1242"/>
                    <a:pt x="269" y="1181"/>
                  </a:cubicBezTo>
                  <a:cubicBezTo>
                    <a:pt x="387" y="1099"/>
                    <a:pt x="567" y="962"/>
                    <a:pt x="755" y="774"/>
                  </a:cubicBezTo>
                  <a:cubicBezTo>
                    <a:pt x="795" y="734"/>
                    <a:pt x="835" y="695"/>
                    <a:pt x="873" y="657"/>
                  </a:cubicBezTo>
                  <a:cubicBezTo>
                    <a:pt x="1107" y="425"/>
                    <a:pt x="1329" y="206"/>
                    <a:pt x="1329" y="98"/>
                  </a:cubicBezTo>
                  <a:cubicBezTo>
                    <a:pt x="1329" y="82"/>
                    <a:pt x="1324" y="70"/>
                    <a:pt x="1313" y="59"/>
                  </a:cubicBezTo>
                  <a:cubicBezTo>
                    <a:pt x="1303" y="48"/>
                    <a:pt x="1290" y="44"/>
                    <a:pt x="1274" y="4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sp>
          <p:nvSpPr>
            <p:cNvPr id="28" name="Freeform 35">
              <a:extLst>
                <a:ext uri="{FF2B5EF4-FFF2-40B4-BE49-F238E27FC236}">
                  <a16:creationId xmlns:a16="http://schemas.microsoft.com/office/drawing/2014/main" id="{35C4C2B0-251E-4123-B517-033C74FB78FD}"/>
                </a:ext>
              </a:extLst>
            </p:cNvPr>
            <p:cNvSpPr>
              <a:spLocks noEditPoints="1"/>
            </p:cNvSpPr>
            <p:nvPr/>
          </p:nvSpPr>
          <p:spPr bwMode="auto">
            <a:xfrm>
              <a:off x="2399" y="898"/>
              <a:ext cx="2700" cy="2700"/>
            </a:xfrm>
            <a:custGeom>
              <a:avLst/>
              <a:gdLst>
                <a:gd name="T0" fmla="*/ 609 w 1441"/>
                <a:gd name="T1" fmla="*/ 399 h 1440"/>
                <a:gd name="T2" fmla="*/ 9 w 1441"/>
                <a:gd name="T3" fmla="*/ 179 h 1440"/>
                <a:gd name="T4" fmla="*/ 1 w 1441"/>
                <a:gd name="T5" fmla="*/ 166 h 1440"/>
                <a:gd name="T6" fmla="*/ 12 w 1441"/>
                <a:gd name="T7" fmla="*/ 152 h 1440"/>
                <a:gd name="T8" fmla="*/ 194 w 1441"/>
                <a:gd name="T9" fmla="*/ 61 h 1440"/>
                <a:gd name="T10" fmla="*/ 206 w 1441"/>
                <a:gd name="T11" fmla="*/ 59 h 1440"/>
                <a:gd name="T12" fmla="*/ 976 w 1441"/>
                <a:gd name="T13" fmla="*/ 182 h 1440"/>
                <a:gd name="T14" fmla="*/ 977 w 1441"/>
                <a:gd name="T15" fmla="*/ 182 h 1440"/>
                <a:gd name="T16" fmla="*/ 815 w 1441"/>
                <a:gd name="T17" fmla="*/ 344 h 1440"/>
                <a:gd name="T18" fmla="*/ 813 w 1441"/>
                <a:gd name="T19" fmla="*/ 346 h 1440"/>
                <a:gd name="T20" fmla="*/ 699 w 1441"/>
                <a:gd name="T21" fmla="*/ 461 h 1440"/>
                <a:gd name="T22" fmla="*/ 691 w 1441"/>
                <a:gd name="T23" fmla="*/ 470 h 1440"/>
                <a:gd name="T24" fmla="*/ 609 w 1441"/>
                <a:gd name="T25" fmla="*/ 399 h 1440"/>
                <a:gd name="T26" fmla="*/ 1412 w 1441"/>
                <a:gd name="T27" fmla="*/ 32 h 1440"/>
                <a:gd name="T28" fmla="*/ 1295 w 1441"/>
                <a:gd name="T29" fmla="*/ 33 h 1440"/>
                <a:gd name="T30" fmla="*/ 1296 w 1441"/>
                <a:gd name="T31" fmla="*/ 35 h 1440"/>
                <a:gd name="T32" fmla="*/ 1325 w 1441"/>
                <a:gd name="T33" fmla="*/ 48 h 1440"/>
                <a:gd name="T34" fmla="*/ 1371 w 1441"/>
                <a:gd name="T35" fmla="*/ 74 h 1440"/>
                <a:gd name="T36" fmla="*/ 1394 w 1441"/>
                <a:gd name="T37" fmla="*/ 125 h 1440"/>
                <a:gd name="T38" fmla="*/ 1405 w 1441"/>
                <a:gd name="T39" fmla="*/ 149 h 1440"/>
                <a:gd name="T40" fmla="*/ 1412 w 1441"/>
                <a:gd name="T41" fmla="*/ 32 h 1440"/>
                <a:gd name="T42" fmla="*/ 1259 w 1441"/>
                <a:gd name="T43" fmla="*/ 465 h 1440"/>
                <a:gd name="T44" fmla="*/ 1098 w 1441"/>
                <a:gd name="T45" fmla="*/ 626 h 1440"/>
                <a:gd name="T46" fmla="*/ 1096 w 1441"/>
                <a:gd name="T47" fmla="*/ 627 h 1440"/>
                <a:gd name="T48" fmla="*/ 980 w 1441"/>
                <a:gd name="T49" fmla="*/ 743 h 1440"/>
                <a:gd name="T50" fmla="*/ 973 w 1441"/>
                <a:gd name="T51" fmla="*/ 750 h 1440"/>
                <a:gd name="T52" fmla="*/ 1038 w 1441"/>
                <a:gd name="T53" fmla="*/ 827 h 1440"/>
                <a:gd name="T54" fmla="*/ 1260 w 1441"/>
                <a:gd name="T55" fmla="*/ 1431 h 1440"/>
                <a:gd name="T56" fmla="*/ 1273 w 1441"/>
                <a:gd name="T57" fmla="*/ 1440 h 1440"/>
                <a:gd name="T58" fmla="*/ 1288 w 1441"/>
                <a:gd name="T59" fmla="*/ 1428 h 1440"/>
                <a:gd name="T60" fmla="*/ 1379 w 1441"/>
                <a:gd name="T61" fmla="*/ 1245 h 1440"/>
                <a:gd name="T62" fmla="*/ 1381 w 1441"/>
                <a:gd name="T63" fmla="*/ 1233 h 1440"/>
                <a:gd name="T64" fmla="*/ 1259 w 1441"/>
                <a:gd name="T65" fmla="*/ 465 h 1440"/>
                <a:gd name="T66" fmla="*/ 510 w 1441"/>
                <a:gd name="T67" fmla="*/ 1276 h 1440"/>
                <a:gd name="T68" fmla="*/ 479 w 1441"/>
                <a:gd name="T69" fmla="*/ 1161 h 1440"/>
                <a:gd name="T70" fmla="*/ 324 w 1441"/>
                <a:gd name="T71" fmla="*/ 1260 h 1440"/>
                <a:gd name="T72" fmla="*/ 425 w 1441"/>
                <a:gd name="T73" fmla="*/ 1381 h 1440"/>
                <a:gd name="T74" fmla="*/ 477 w 1441"/>
                <a:gd name="T75" fmla="*/ 1386 h 1440"/>
                <a:gd name="T76" fmla="*/ 480 w 1441"/>
                <a:gd name="T77" fmla="*/ 1383 h 1440"/>
                <a:gd name="T78" fmla="*/ 482 w 1441"/>
                <a:gd name="T79" fmla="*/ 1380 h 1440"/>
                <a:gd name="T80" fmla="*/ 510 w 1441"/>
                <a:gd name="T81" fmla="*/ 1278 h 1440"/>
                <a:gd name="T82" fmla="*/ 510 w 1441"/>
                <a:gd name="T83" fmla="*/ 1276 h 1440"/>
                <a:gd name="T84" fmla="*/ 282 w 1441"/>
                <a:gd name="T85" fmla="*/ 961 h 1440"/>
                <a:gd name="T86" fmla="*/ 275 w 1441"/>
                <a:gd name="T87" fmla="*/ 957 h 1440"/>
                <a:gd name="T88" fmla="*/ 160 w 1441"/>
                <a:gd name="T89" fmla="*/ 926 h 1440"/>
                <a:gd name="T90" fmla="*/ 158 w 1441"/>
                <a:gd name="T91" fmla="*/ 925 h 1440"/>
                <a:gd name="T92" fmla="*/ 56 w 1441"/>
                <a:gd name="T93" fmla="*/ 954 h 1440"/>
                <a:gd name="T94" fmla="*/ 52 w 1441"/>
                <a:gd name="T95" fmla="*/ 956 h 1440"/>
                <a:gd name="T96" fmla="*/ 49 w 1441"/>
                <a:gd name="T97" fmla="*/ 959 h 1440"/>
                <a:gd name="T98" fmla="*/ 55 w 1441"/>
                <a:gd name="T99" fmla="*/ 1011 h 1440"/>
                <a:gd name="T100" fmla="*/ 182 w 1441"/>
                <a:gd name="T101" fmla="*/ 1117 h 1440"/>
                <a:gd name="T102" fmla="*/ 282 w 1441"/>
                <a:gd name="T103" fmla="*/ 96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1" h="1440">
                  <a:moveTo>
                    <a:pt x="609" y="399"/>
                  </a:moveTo>
                  <a:cubicBezTo>
                    <a:pt x="9" y="179"/>
                    <a:pt x="9" y="179"/>
                    <a:pt x="9" y="179"/>
                  </a:cubicBezTo>
                  <a:cubicBezTo>
                    <a:pt x="3" y="177"/>
                    <a:pt x="0" y="172"/>
                    <a:pt x="1" y="166"/>
                  </a:cubicBezTo>
                  <a:cubicBezTo>
                    <a:pt x="1" y="160"/>
                    <a:pt x="6" y="155"/>
                    <a:pt x="12" y="152"/>
                  </a:cubicBezTo>
                  <a:cubicBezTo>
                    <a:pt x="194" y="61"/>
                    <a:pt x="194" y="61"/>
                    <a:pt x="194" y="61"/>
                  </a:cubicBezTo>
                  <a:cubicBezTo>
                    <a:pt x="198" y="59"/>
                    <a:pt x="202" y="59"/>
                    <a:pt x="206" y="59"/>
                  </a:cubicBezTo>
                  <a:cubicBezTo>
                    <a:pt x="976" y="182"/>
                    <a:pt x="976" y="182"/>
                    <a:pt x="976" y="182"/>
                  </a:cubicBezTo>
                  <a:cubicBezTo>
                    <a:pt x="976" y="182"/>
                    <a:pt x="977" y="182"/>
                    <a:pt x="977" y="182"/>
                  </a:cubicBezTo>
                  <a:cubicBezTo>
                    <a:pt x="928" y="231"/>
                    <a:pt x="874" y="285"/>
                    <a:pt x="815" y="344"/>
                  </a:cubicBezTo>
                  <a:cubicBezTo>
                    <a:pt x="813" y="346"/>
                    <a:pt x="813" y="346"/>
                    <a:pt x="813" y="346"/>
                  </a:cubicBezTo>
                  <a:cubicBezTo>
                    <a:pt x="776" y="384"/>
                    <a:pt x="738" y="422"/>
                    <a:pt x="699" y="461"/>
                  </a:cubicBezTo>
                  <a:cubicBezTo>
                    <a:pt x="696" y="464"/>
                    <a:pt x="693" y="467"/>
                    <a:pt x="691" y="470"/>
                  </a:cubicBezTo>
                  <a:lnTo>
                    <a:pt x="609" y="399"/>
                  </a:lnTo>
                  <a:close/>
                  <a:moveTo>
                    <a:pt x="1412" y="32"/>
                  </a:moveTo>
                  <a:cubicBezTo>
                    <a:pt x="1384" y="0"/>
                    <a:pt x="1295" y="32"/>
                    <a:pt x="1295" y="33"/>
                  </a:cubicBezTo>
                  <a:cubicBezTo>
                    <a:pt x="1295" y="33"/>
                    <a:pt x="1295" y="34"/>
                    <a:pt x="1296" y="35"/>
                  </a:cubicBezTo>
                  <a:cubicBezTo>
                    <a:pt x="1299" y="39"/>
                    <a:pt x="1316" y="45"/>
                    <a:pt x="1325" y="48"/>
                  </a:cubicBezTo>
                  <a:cubicBezTo>
                    <a:pt x="1339" y="53"/>
                    <a:pt x="1357" y="60"/>
                    <a:pt x="1371" y="74"/>
                  </a:cubicBezTo>
                  <a:cubicBezTo>
                    <a:pt x="1384" y="89"/>
                    <a:pt x="1390" y="109"/>
                    <a:pt x="1394" y="125"/>
                  </a:cubicBezTo>
                  <a:cubicBezTo>
                    <a:pt x="1397" y="135"/>
                    <a:pt x="1402" y="145"/>
                    <a:pt x="1405" y="149"/>
                  </a:cubicBezTo>
                  <a:cubicBezTo>
                    <a:pt x="1406" y="150"/>
                    <a:pt x="1441" y="65"/>
                    <a:pt x="1412" y="32"/>
                  </a:cubicBezTo>
                  <a:close/>
                  <a:moveTo>
                    <a:pt x="1259" y="465"/>
                  </a:moveTo>
                  <a:cubicBezTo>
                    <a:pt x="1210" y="515"/>
                    <a:pt x="1156" y="568"/>
                    <a:pt x="1098" y="626"/>
                  </a:cubicBezTo>
                  <a:cubicBezTo>
                    <a:pt x="1096" y="627"/>
                    <a:pt x="1096" y="627"/>
                    <a:pt x="1096" y="627"/>
                  </a:cubicBezTo>
                  <a:cubicBezTo>
                    <a:pt x="1059" y="665"/>
                    <a:pt x="1020" y="703"/>
                    <a:pt x="980" y="743"/>
                  </a:cubicBezTo>
                  <a:cubicBezTo>
                    <a:pt x="978" y="745"/>
                    <a:pt x="975" y="748"/>
                    <a:pt x="973" y="750"/>
                  </a:cubicBezTo>
                  <a:cubicBezTo>
                    <a:pt x="1038" y="827"/>
                    <a:pt x="1038" y="827"/>
                    <a:pt x="1038" y="827"/>
                  </a:cubicBezTo>
                  <a:cubicBezTo>
                    <a:pt x="1260" y="1431"/>
                    <a:pt x="1260" y="1431"/>
                    <a:pt x="1260" y="1431"/>
                  </a:cubicBezTo>
                  <a:cubicBezTo>
                    <a:pt x="1262" y="1437"/>
                    <a:pt x="1267" y="1440"/>
                    <a:pt x="1273" y="1440"/>
                  </a:cubicBezTo>
                  <a:cubicBezTo>
                    <a:pt x="1279" y="1439"/>
                    <a:pt x="1285" y="1435"/>
                    <a:pt x="1288" y="1428"/>
                  </a:cubicBezTo>
                  <a:cubicBezTo>
                    <a:pt x="1379" y="1245"/>
                    <a:pt x="1379" y="1245"/>
                    <a:pt x="1379" y="1245"/>
                  </a:cubicBezTo>
                  <a:cubicBezTo>
                    <a:pt x="1381" y="1241"/>
                    <a:pt x="1381" y="1237"/>
                    <a:pt x="1381" y="1233"/>
                  </a:cubicBezTo>
                  <a:lnTo>
                    <a:pt x="1259" y="465"/>
                  </a:lnTo>
                  <a:close/>
                  <a:moveTo>
                    <a:pt x="510" y="1276"/>
                  </a:moveTo>
                  <a:cubicBezTo>
                    <a:pt x="479" y="1161"/>
                    <a:pt x="479" y="1161"/>
                    <a:pt x="479" y="1161"/>
                  </a:cubicBezTo>
                  <a:cubicBezTo>
                    <a:pt x="419" y="1203"/>
                    <a:pt x="366" y="1236"/>
                    <a:pt x="324" y="1260"/>
                  </a:cubicBezTo>
                  <a:cubicBezTo>
                    <a:pt x="425" y="1381"/>
                    <a:pt x="425" y="1381"/>
                    <a:pt x="425" y="1381"/>
                  </a:cubicBezTo>
                  <a:cubicBezTo>
                    <a:pt x="442" y="1403"/>
                    <a:pt x="463" y="1398"/>
                    <a:pt x="477" y="1386"/>
                  </a:cubicBezTo>
                  <a:cubicBezTo>
                    <a:pt x="480" y="1383"/>
                    <a:pt x="480" y="1383"/>
                    <a:pt x="480" y="1383"/>
                  </a:cubicBezTo>
                  <a:cubicBezTo>
                    <a:pt x="482" y="1380"/>
                    <a:pt x="482" y="1380"/>
                    <a:pt x="482" y="1380"/>
                  </a:cubicBezTo>
                  <a:cubicBezTo>
                    <a:pt x="485" y="1372"/>
                    <a:pt x="515" y="1308"/>
                    <a:pt x="510" y="1278"/>
                  </a:cubicBezTo>
                  <a:lnTo>
                    <a:pt x="510" y="1276"/>
                  </a:lnTo>
                  <a:close/>
                  <a:moveTo>
                    <a:pt x="282" y="961"/>
                  </a:moveTo>
                  <a:cubicBezTo>
                    <a:pt x="279" y="959"/>
                    <a:pt x="277" y="957"/>
                    <a:pt x="275" y="957"/>
                  </a:cubicBezTo>
                  <a:cubicBezTo>
                    <a:pt x="160" y="926"/>
                    <a:pt x="160" y="926"/>
                    <a:pt x="160" y="926"/>
                  </a:cubicBezTo>
                  <a:cubicBezTo>
                    <a:pt x="158" y="925"/>
                    <a:pt x="158" y="925"/>
                    <a:pt x="158" y="925"/>
                  </a:cubicBezTo>
                  <a:cubicBezTo>
                    <a:pt x="128" y="921"/>
                    <a:pt x="63" y="950"/>
                    <a:pt x="56" y="954"/>
                  </a:cubicBezTo>
                  <a:cubicBezTo>
                    <a:pt x="52" y="956"/>
                    <a:pt x="52" y="956"/>
                    <a:pt x="52" y="956"/>
                  </a:cubicBezTo>
                  <a:cubicBezTo>
                    <a:pt x="49" y="959"/>
                    <a:pt x="49" y="959"/>
                    <a:pt x="49" y="959"/>
                  </a:cubicBezTo>
                  <a:cubicBezTo>
                    <a:pt x="38" y="973"/>
                    <a:pt x="33" y="994"/>
                    <a:pt x="55" y="1011"/>
                  </a:cubicBezTo>
                  <a:cubicBezTo>
                    <a:pt x="182" y="1117"/>
                    <a:pt x="182" y="1117"/>
                    <a:pt x="182" y="1117"/>
                  </a:cubicBezTo>
                  <a:cubicBezTo>
                    <a:pt x="207" y="1074"/>
                    <a:pt x="240" y="1022"/>
                    <a:pt x="282" y="961"/>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grpSp>
      <p:grpSp>
        <p:nvGrpSpPr>
          <p:cNvPr id="29" name="Group 28">
            <a:extLst>
              <a:ext uri="{FF2B5EF4-FFF2-40B4-BE49-F238E27FC236}">
                <a16:creationId xmlns:a16="http://schemas.microsoft.com/office/drawing/2014/main" id="{FF4E3770-F25E-419E-9D8E-40542C80D194}"/>
              </a:ext>
              <a:ext uri="{C183D7F6-B498-43B3-948B-1728B52AA6E4}">
                <adec:decorative xmlns:adec="http://schemas.microsoft.com/office/drawing/2017/decorative" val="1"/>
              </a:ext>
            </a:extLst>
          </p:cNvPr>
          <p:cNvGrpSpPr>
            <a:grpSpLocks noChangeAspect="1"/>
          </p:cNvGrpSpPr>
          <p:nvPr/>
        </p:nvGrpSpPr>
        <p:grpSpPr>
          <a:xfrm>
            <a:off x="6364379" y="1504449"/>
            <a:ext cx="1151255" cy="1152367"/>
            <a:chOff x="5273675" y="2514600"/>
            <a:chExt cx="1644650" cy="1646238"/>
          </a:xfrm>
        </p:grpSpPr>
        <p:sp>
          <p:nvSpPr>
            <p:cNvPr id="30" name="AutoShape 3">
              <a:extLst>
                <a:ext uri="{FF2B5EF4-FFF2-40B4-BE49-F238E27FC236}">
                  <a16:creationId xmlns:a16="http://schemas.microsoft.com/office/drawing/2014/main" id="{49BD68B9-7ADD-42B3-9EDF-13F89E94E685}"/>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grpSp>
          <p:nvGrpSpPr>
            <p:cNvPr id="33" name="Group 32">
              <a:extLst>
                <a:ext uri="{FF2B5EF4-FFF2-40B4-BE49-F238E27FC236}">
                  <a16:creationId xmlns:a16="http://schemas.microsoft.com/office/drawing/2014/main" id="{53CCB5ED-BAA0-4961-9E58-872BC846DEC6}"/>
                </a:ext>
              </a:extLst>
            </p:cNvPr>
            <p:cNvGrpSpPr/>
            <p:nvPr/>
          </p:nvGrpSpPr>
          <p:grpSpPr>
            <a:xfrm>
              <a:off x="5439085" y="2789764"/>
              <a:ext cx="1313830" cy="1095911"/>
              <a:chOff x="5437188" y="2790289"/>
              <a:chExt cx="1313830" cy="1095911"/>
            </a:xfrm>
          </p:grpSpPr>
          <p:sp>
            <p:nvSpPr>
              <p:cNvPr id="34" name="Freeform 5">
                <a:extLst>
                  <a:ext uri="{FF2B5EF4-FFF2-40B4-BE49-F238E27FC236}">
                    <a16:creationId xmlns:a16="http://schemas.microsoft.com/office/drawing/2014/main" id="{7BFEB00D-C48F-4E1B-B94F-3E0A99A48257}"/>
                  </a:ext>
                </a:extLst>
              </p:cNvPr>
              <p:cNvSpPr>
                <a:spLocks/>
              </p:cNvSpPr>
              <p:nvPr/>
            </p:nvSpPr>
            <p:spPr bwMode="auto">
              <a:xfrm>
                <a:off x="5437188" y="2790289"/>
                <a:ext cx="741363" cy="1095911"/>
              </a:xfrm>
              <a:custGeom>
                <a:avLst/>
                <a:gdLst>
                  <a:gd name="connsiteX0" fmla="*/ 59994 w 741363"/>
                  <a:gd name="connsiteY0" fmla="*/ 940336 h 1095911"/>
                  <a:gd name="connsiteX1" fmla="*/ 681369 w 741363"/>
                  <a:gd name="connsiteY1" fmla="*/ 940336 h 1095911"/>
                  <a:gd name="connsiteX2" fmla="*/ 697081 w 741363"/>
                  <a:gd name="connsiteY2" fmla="*/ 956182 h 1095911"/>
                  <a:gd name="connsiteX3" fmla="*/ 697081 w 741363"/>
                  <a:gd name="connsiteY3" fmla="*/ 1006600 h 1095911"/>
                  <a:gd name="connsiteX4" fmla="*/ 725650 w 741363"/>
                  <a:gd name="connsiteY4" fmla="*/ 1006600 h 1095911"/>
                  <a:gd name="connsiteX5" fmla="*/ 741363 w 741363"/>
                  <a:gd name="connsiteY5" fmla="*/ 1022445 h 1095911"/>
                  <a:gd name="connsiteX6" fmla="*/ 741363 w 741363"/>
                  <a:gd name="connsiteY6" fmla="*/ 1079345 h 1095911"/>
                  <a:gd name="connsiteX7" fmla="*/ 725650 w 741363"/>
                  <a:gd name="connsiteY7" fmla="*/ 1095911 h 1095911"/>
                  <a:gd name="connsiteX8" fmla="*/ 15713 w 741363"/>
                  <a:gd name="connsiteY8" fmla="*/ 1095911 h 1095911"/>
                  <a:gd name="connsiteX9" fmla="*/ 0 w 741363"/>
                  <a:gd name="connsiteY9" fmla="*/ 1079345 h 1095911"/>
                  <a:gd name="connsiteX10" fmla="*/ 0 w 741363"/>
                  <a:gd name="connsiteY10" fmla="*/ 1022445 h 1095911"/>
                  <a:gd name="connsiteX11" fmla="*/ 15713 w 741363"/>
                  <a:gd name="connsiteY11" fmla="*/ 1006600 h 1095911"/>
                  <a:gd name="connsiteX12" fmla="*/ 44282 w 741363"/>
                  <a:gd name="connsiteY12" fmla="*/ 1006600 h 1095911"/>
                  <a:gd name="connsiteX13" fmla="*/ 44282 w 741363"/>
                  <a:gd name="connsiteY13" fmla="*/ 956182 h 1095911"/>
                  <a:gd name="connsiteX14" fmla="*/ 59994 w 741363"/>
                  <a:gd name="connsiteY14" fmla="*/ 940336 h 1095911"/>
                  <a:gd name="connsiteX15" fmla="*/ 243001 w 741363"/>
                  <a:gd name="connsiteY15" fmla="*/ 537111 h 1095911"/>
                  <a:gd name="connsiteX16" fmla="*/ 257312 w 741363"/>
                  <a:gd name="connsiteY16" fmla="*/ 544981 h 1095911"/>
                  <a:gd name="connsiteX17" fmla="*/ 497021 w 741363"/>
                  <a:gd name="connsiteY17" fmla="*/ 632975 h 1095911"/>
                  <a:gd name="connsiteX18" fmla="*/ 512763 w 741363"/>
                  <a:gd name="connsiteY18" fmla="*/ 635836 h 1095911"/>
                  <a:gd name="connsiteX19" fmla="*/ 501314 w 741363"/>
                  <a:gd name="connsiteY19" fmla="*/ 667314 h 1095911"/>
                  <a:gd name="connsiteX20" fmla="*/ 441208 w 741363"/>
                  <a:gd name="connsiteY20" fmla="*/ 695214 h 1095911"/>
                  <a:gd name="connsiteX21" fmla="*/ 259458 w 741363"/>
                  <a:gd name="connsiteY21" fmla="*/ 628682 h 1095911"/>
                  <a:gd name="connsiteX22" fmla="*/ 231552 w 741363"/>
                  <a:gd name="connsiteY22" fmla="*/ 568589 h 1095911"/>
                  <a:gd name="connsiteX23" fmla="*/ 243001 w 741363"/>
                  <a:gd name="connsiteY23" fmla="*/ 537111 h 1095911"/>
                  <a:gd name="connsiteX24" fmla="*/ 488852 w 741363"/>
                  <a:gd name="connsiteY24" fmla="*/ 2734 h 1095911"/>
                  <a:gd name="connsiteX25" fmla="*/ 670054 w 741363"/>
                  <a:gd name="connsiteY25" fmla="*/ 69694 h 1095911"/>
                  <a:gd name="connsiteX26" fmla="*/ 697876 w 741363"/>
                  <a:gd name="connsiteY26" fmla="*/ 128819 h 1095911"/>
                  <a:gd name="connsiteX27" fmla="*/ 685749 w 741363"/>
                  <a:gd name="connsiteY27" fmla="*/ 160874 h 1095911"/>
                  <a:gd name="connsiteX28" fmla="*/ 672194 w 741363"/>
                  <a:gd name="connsiteY28" fmla="*/ 152326 h 1095911"/>
                  <a:gd name="connsiteX29" fmla="*/ 433207 w 741363"/>
                  <a:gd name="connsiteY29" fmla="*/ 65420 h 1095911"/>
                  <a:gd name="connsiteX30" fmla="*/ 417512 w 741363"/>
                  <a:gd name="connsiteY30" fmla="*/ 62571 h 1095911"/>
                  <a:gd name="connsiteX31" fmla="*/ 428927 w 741363"/>
                  <a:gd name="connsiteY31" fmla="*/ 30516 h 1095911"/>
                  <a:gd name="connsiteX32" fmla="*/ 488852 w 741363"/>
                  <a:gd name="connsiteY32" fmla="*/ 2734 h 109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1363" h="1095911">
                    <a:moveTo>
                      <a:pt x="59994" y="940336"/>
                    </a:moveTo>
                    <a:cubicBezTo>
                      <a:pt x="59994" y="940336"/>
                      <a:pt x="59994" y="940336"/>
                      <a:pt x="681369" y="940336"/>
                    </a:cubicBezTo>
                    <a:cubicBezTo>
                      <a:pt x="690653" y="940336"/>
                      <a:pt x="697081" y="947539"/>
                      <a:pt x="697081" y="956182"/>
                    </a:cubicBezTo>
                    <a:cubicBezTo>
                      <a:pt x="697081" y="956182"/>
                      <a:pt x="697081" y="956182"/>
                      <a:pt x="697081" y="1006600"/>
                    </a:cubicBezTo>
                    <a:cubicBezTo>
                      <a:pt x="697081" y="1006600"/>
                      <a:pt x="697081" y="1006600"/>
                      <a:pt x="725650" y="1006600"/>
                    </a:cubicBezTo>
                    <a:cubicBezTo>
                      <a:pt x="734221" y="1006600"/>
                      <a:pt x="741363" y="1013802"/>
                      <a:pt x="741363" y="1022445"/>
                    </a:cubicBezTo>
                    <a:cubicBezTo>
                      <a:pt x="741363" y="1022445"/>
                      <a:pt x="741363" y="1022445"/>
                      <a:pt x="741363" y="1079345"/>
                    </a:cubicBezTo>
                    <a:cubicBezTo>
                      <a:pt x="741363" y="1088709"/>
                      <a:pt x="734221" y="1095911"/>
                      <a:pt x="725650" y="1095911"/>
                    </a:cubicBezTo>
                    <a:cubicBezTo>
                      <a:pt x="725650" y="1095911"/>
                      <a:pt x="725650" y="1095911"/>
                      <a:pt x="15713" y="1095911"/>
                    </a:cubicBezTo>
                    <a:cubicBezTo>
                      <a:pt x="7142" y="1095911"/>
                      <a:pt x="0" y="1088709"/>
                      <a:pt x="0" y="1079345"/>
                    </a:cubicBezTo>
                    <a:cubicBezTo>
                      <a:pt x="0" y="1079345"/>
                      <a:pt x="0" y="1079345"/>
                      <a:pt x="0" y="1022445"/>
                    </a:cubicBezTo>
                    <a:cubicBezTo>
                      <a:pt x="0" y="1013802"/>
                      <a:pt x="7142" y="1006600"/>
                      <a:pt x="15713" y="1006600"/>
                    </a:cubicBezTo>
                    <a:cubicBezTo>
                      <a:pt x="15713" y="1006600"/>
                      <a:pt x="15713" y="1006600"/>
                      <a:pt x="44282" y="1006600"/>
                    </a:cubicBezTo>
                    <a:cubicBezTo>
                      <a:pt x="44282" y="1006600"/>
                      <a:pt x="44282" y="1006600"/>
                      <a:pt x="44282" y="956182"/>
                    </a:cubicBezTo>
                    <a:cubicBezTo>
                      <a:pt x="44282" y="947539"/>
                      <a:pt x="51424" y="940336"/>
                      <a:pt x="59994" y="940336"/>
                    </a:cubicBezTo>
                    <a:close/>
                    <a:moveTo>
                      <a:pt x="243001" y="537111"/>
                    </a:moveTo>
                    <a:cubicBezTo>
                      <a:pt x="247294" y="539973"/>
                      <a:pt x="251587" y="542834"/>
                      <a:pt x="257312" y="544981"/>
                    </a:cubicBezTo>
                    <a:cubicBezTo>
                      <a:pt x="257312" y="544981"/>
                      <a:pt x="257312" y="544981"/>
                      <a:pt x="497021" y="632975"/>
                    </a:cubicBezTo>
                    <a:cubicBezTo>
                      <a:pt x="502030" y="634405"/>
                      <a:pt x="507039" y="635836"/>
                      <a:pt x="512763" y="635836"/>
                    </a:cubicBezTo>
                    <a:cubicBezTo>
                      <a:pt x="512763" y="635836"/>
                      <a:pt x="512763" y="635836"/>
                      <a:pt x="501314" y="667314"/>
                    </a:cubicBezTo>
                    <a:cubicBezTo>
                      <a:pt x="492012" y="691637"/>
                      <a:pt x="465537" y="703799"/>
                      <a:pt x="441208" y="695214"/>
                    </a:cubicBezTo>
                    <a:cubicBezTo>
                      <a:pt x="441208" y="695214"/>
                      <a:pt x="441208" y="695214"/>
                      <a:pt x="259458" y="628682"/>
                    </a:cubicBezTo>
                    <a:cubicBezTo>
                      <a:pt x="235130" y="619382"/>
                      <a:pt x="222250" y="592912"/>
                      <a:pt x="231552" y="568589"/>
                    </a:cubicBezTo>
                    <a:cubicBezTo>
                      <a:pt x="231552" y="568589"/>
                      <a:pt x="231552" y="568589"/>
                      <a:pt x="243001" y="537111"/>
                    </a:cubicBezTo>
                    <a:close/>
                    <a:moveTo>
                      <a:pt x="488852" y="2734"/>
                    </a:moveTo>
                    <a:cubicBezTo>
                      <a:pt x="488852" y="2734"/>
                      <a:pt x="488852" y="2734"/>
                      <a:pt x="670054" y="69694"/>
                    </a:cubicBezTo>
                    <a:cubicBezTo>
                      <a:pt x="694310" y="78242"/>
                      <a:pt x="706437" y="104599"/>
                      <a:pt x="697876" y="128819"/>
                    </a:cubicBezTo>
                    <a:cubicBezTo>
                      <a:pt x="697876" y="128819"/>
                      <a:pt x="697876" y="128819"/>
                      <a:pt x="685749" y="160874"/>
                    </a:cubicBezTo>
                    <a:cubicBezTo>
                      <a:pt x="682182" y="157312"/>
                      <a:pt x="677188" y="154463"/>
                      <a:pt x="672194" y="152326"/>
                    </a:cubicBezTo>
                    <a:lnTo>
                      <a:pt x="433207" y="65420"/>
                    </a:lnTo>
                    <a:cubicBezTo>
                      <a:pt x="428213" y="63283"/>
                      <a:pt x="422506" y="62571"/>
                      <a:pt x="417512" y="62571"/>
                    </a:cubicBezTo>
                    <a:cubicBezTo>
                      <a:pt x="417512" y="62571"/>
                      <a:pt x="417512" y="62571"/>
                      <a:pt x="428927" y="30516"/>
                    </a:cubicBezTo>
                    <a:cubicBezTo>
                      <a:pt x="437487" y="6296"/>
                      <a:pt x="464596" y="-5814"/>
                      <a:pt x="488852" y="273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p>
            </p:txBody>
          </p:sp>
          <p:sp>
            <p:nvSpPr>
              <p:cNvPr id="37" name="Freeform 6">
                <a:extLst>
                  <a:ext uri="{FF2B5EF4-FFF2-40B4-BE49-F238E27FC236}">
                    <a16:creationId xmlns:a16="http://schemas.microsoft.com/office/drawing/2014/main" id="{D468D9FA-A968-42ED-9025-4BDF16843B2A}"/>
                  </a:ext>
                </a:extLst>
              </p:cNvPr>
              <p:cNvSpPr>
                <a:spLocks/>
              </p:cNvSpPr>
              <p:nvPr/>
            </p:nvSpPr>
            <p:spPr bwMode="auto">
              <a:xfrm>
                <a:off x="5695077" y="2883282"/>
                <a:ext cx="1055941" cy="616303"/>
              </a:xfrm>
              <a:custGeom>
                <a:avLst/>
                <a:gdLst>
                  <a:gd name="connsiteX0" fmla="*/ 387558 w 1055941"/>
                  <a:gd name="connsiteY0" fmla="*/ 269493 h 616303"/>
                  <a:gd name="connsiteX1" fmla="*/ 393981 w 1055941"/>
                  <a:gd name="connsiteY1" fmla="*/ 270920 h 616303"/>
                  <a:gd name="connsiteX2" fmla="*/ 1027064 w 1055941"/>
                  <a:gd name="connsiteY2" fmla="*/ 482090 h 616303"/>
                  <a:gd name="connsiteX3" fmla="*/ 1053472 w 1055941"/>
                  <a:gd name="connsiteY3" fmla="*/ 537022 h 616303"/>
                  <a:gd name="connsiteX4" fmla="*/ 1034201 w 1055941"/>
                  <a:gd name="connsiteY4" fmla="*/ 589101 h 616303"/>
                  <a:gd name="connsiteX5" fmla="*/ 979244 w 1055941"/>
                  <a:gd name="connsiteY5" fmla="*/ 613357 h 616303"/>
                  <a:gd name="connsiteX6" fmla="*/ 359008 w 1055941"/>
                  <a:gd name="connsiteY6" fmla="*/ 365090 h 616303"/>
                  <a:gd name="connsiteX7" fmla="*/ 353298 w 1055941"/>
                  <a:gd name="connsiteY7" fmla="*/ 361523 h 616303"/>
                  <a:gd name="connsiteX8" fmla="*/ 387558 w 1055941"/>
                  <a:gd name="connsiteY8" fmla="*/ 269493 h 616303"/>
                  <a:gd name="connsiteX9" fmla="*/ 164418 w 1055941"/>
                  <a:gd name="connsiteY9" fmla="*/ 889 h 616303"/>
                  <a:gd name="connsiteX10" fmla="*/ 403099 w 1055941"/>
                  <a:gd name="connsiteY10" fmla="*/ 88757 h 616303"/>
                  <a:gd name="connsiteX11" fmla="*/ 412361 w 1055941"/>
                  <a:gd name="connsiteY11" fmla="*/ 108759 h 616303"/>
                  <a:gd name="connsiteX12" fmla="*/ 326151 w 1055941"/>
                  <a:gd name="connsiteY12" fmla="*/ 343789 h 616303"/>
                  <a:gd name="connsiteX13" fmla="*/ 269153 w 1055941"/>
                  <a:gd name="connsiteY13" fmla="*/ 499522 h 616303"/>
                  <a:gd name="connsiteX14" fmla="*/ 249204 w 1055941"/>
                  <a:gd name="connsiteY14" fmla="*/ 508809 h 616303"/>
                  <a:gd name="connsiteX15" fmla="*/ 10523 w 1055941"/>
                  <a:gd name="connsiteY15" fmla="*/ 421656 h 616303"/>
                  <a:gd name="connsiteX16" fmla="*/ 1261 w 1055941"/>
                  <a:gd name="connsiteY16" fmla="*/ 400939 h 616303"/>
                  <a:gd name="connsiteX17" fmla="*/ 143757 w 1055941"/>
                  <a:gd name="connsiteY17" fmla="*/ 10176 h 616303"/>
                  <a:gd name="connsiteX18" fmla="*/ 164418 w 1055941"/>
                  <a:gd name="connsiteY18" fmla="*/ 889 h 61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41" h="616303">
                    <a:moveTo>
                      <a:pt x="387558" y="269493"/>
                    </a:moveTo>
                    <a:cubicBezTo>
                      <a:pt x="389699" y="269493"/>
                      <a:pt x="391840" y="270207"/>
                      <a:pt x="393981" y="270920"/>
                    </a:cubicBezTo>
                    <a:cubicBezTo>
                      <a:pt x="393981" y="270920"/>
                      <a:pt x="393981" y="270920"/>
                      <a:pt x="1027064" y="482090"/>
                    </a:cubicBezTo>
                    <a:cubicBezTo>
                      <a:pt x="1049903" y="489937"/>
                      <a:pt x="1061323" y="514193"/>
                      <a:pt x="1053472" y="537022"/>
                    </a:cubicBezTo>
                    <a:cubicBezTo>
                      <a:pt x="1053472" y="537022"/>
                      <a:pt x="1053472" y="537022"/>
                      <a:pt x="1034201" y="589101"/>
                    </a:cubicBezTo>
                    <a:cubicBezTo>
                      <a:pt x="1026350" y="611217"/>
                      <a:pt x="1001369" y="621918"/>
                      <a:pt x="979244" y="613357"/>
                    </a:cubicBezTo>
                    <a:cubicBezTo>
                      <a:pt x="979244" y="613357"/>
                      <a:pt x="979244" y="613357"/>
                      <a:pt x="359008" y="365090"/>
                    </a:cubicBezTo>
                    <a:cubicBezTo>
                      <a:pt x="356867" y="364377"/>
                      <a:pt x="355439" y="362950"/>
                      <a:pt x="353298" y="361523"/>
                    </a:cubicBezTo>
                    <a:cubicBezTo>
                      <a:pt x="353298" y="361523"/>
                      <a:pt x="353298" y="361523"/>
                      <a:pt x="387558" y="269493"/>
                    </a:cubicBezTo>
                    <a:close/>
                    <a:moveTo>
                      <a:pt x="164418" y="889"/>
                    </a:moveTo>
                    <a:cubicBezTo>
                      <a:pt x="164418" y="889"/>
                      <a:pt x="164418" y="889"/>
                      <a:pt x="403099" y="88757"/>
                    </a:cubicBezTo>
                    <a:cubicBezTo>
                      <a:pt x="410936" y="91614"/>
                      <a:pt x="415211" y="100901"/>
                      <a:pt x="412361" y="108759"/>
                    </a:cubicBezTo>
                    <a:cubicBezTo>
                      <a:pt x="412361" y="108759"/>
                      <a:pt x="412361" y="108759"/>
                      <a:pt x="326151" y="343789"/>
                    </a:cubicBezTo>
                    <a:cubicBezTo>
                      <a:pt x="326151" y="343789"/>
                      <a:pt x="326151" y="343789"/>
                      <a:pt x="269153" y="499522"/>
                    </a:cubicBezTo>
                    <a:cubicBezTo>
                      <a:pt x="266303" y="508095"/>
                      <a:pt x="257041" y="512381"/>
                      <a:pt x="249204" y="508809"/>
                    </a:cubicBezTo>
                    <a:cubicBezTo>
                      <a:pt x="249204" y="508809"/>
                      <a:pt x="249204" y="508809"/>
                      <a:pt x="10523" y="421656"/>
                    </a:cubicBezTo>
                    <a:cubicBezTo>
                      <a:pt x="1973" y="418084"/>
                      <a:pt x="-2302" y="409511"/>
                      <a:pt x="1261" y="400939"/>
                    </a:cubicBezTo>
                    <a:cubicBezTo>
                      <a:pt x="1261" y="400939"/>
                      <a:pt x="1261" y="400939"/>
                      <a:pt x="143757" y="10176"/>
                    </a:cubicBezTo>
                    <a:cubicBezTo>
                      <a:pt x="147319" y="2317"/>
                      <a:pt x="155869" y="-1969"/>
                      <a:pt x="164418" y="889"/>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p>
            </p:txBody>
          </p:sp>
        </p:grpSp>
      </p:grpSp>
      <p:sp>
        <p:nvSpPr>
          <p:cNvPr id="19" name="NavigationTriangle">
            <a:extLst>
              <a:ext uri="{FF2B5EF4-FFF2-40B4-BE49-F238E27FC236}">
                <a16:creationId xmlns:a16="http://schemas.microsoft.com/office/drawing/2014/main" id="{AEB3BF4E-3E82-47FE-80CE-A2C65DF81C7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0" name="NavigationIcon">
            <a:extLst>
              <a:ext uri="{FF2B5EF4-FFF2-40B4-BE49-F238E27FC236}">
                <a16:creationId xmlns:a16="http://schemas.microsoft.com/office/drawing/2014/main" id="{4B1C1A35-4D2D-44D5-80A1-5123B02559B8}"/>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3.2</a:t>
            </a:r>
          </a:p>
        </p:txBody>
      </p:sp>
    </p:spTree>
    <p:extLst>
      <p:ext uri="{BB962C8B-B14F-4D97-AF65-F5344CB8AC3E}">
        <p14:creationId xmlns:p14="http://schemas.microsoft.com/office/powerpoint/2010/main" val="167191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0F6D12F-33D6-456F-A4DF-425284EAD944}"/>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75"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40F6D12F-33D6-456F-A4DF-425284EAD944}"/>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Freeform 38">
            <a:extLst>
              <a:ext uri="{FF2B5EF4-FFF2-40B4-BE49-F238E27FC236}">
                <a16:creationId xmlns:a16="http://schemas.microsoft.com/office/drawing/2014/main" id="{3B44FCF7-0CBB-4B6A-A4DB-EDD31DFC39C3}"/>
              </a:ext>
              <a:ext uri="{C183D7F6-B498-43B3-948B-1728B52AA6E4}">
                <adec:decorative xmlns:adec="http://schemas.microsoft.com/office/drawing/2017/decorative" val="1"/>
              </a:ext>
            </a:extLst>
          </p:cNvPr>
          <p:cNvSpPr/>
          <p:nvPr/>
        </p:nvSpPr>
        <p:spPr>
          <a:xfrm>
            <a:off x="1580950" y="-1"/>
            <a:ext cx="2148512" cy="6871448"/>
          </a:xfrm>
          <a:custGeom>
            <a:avLst/>
            <a:gdLst>
              <a:gd name="connsiteX0" fmla="*/ 0 w 3729462"/>
              <a:gd name="connsiteY0" fmla="*/ 0 h 6871448"/>
              <a:gd name="connsiteX1" fmla="*/ 1580950 w 3729462"/>
              <a:gd name="connsiteY1" fmla="*/ 0 h 6871448"/>
              <a:gd name="connsiteX2" fmla="*/ 1743964 w 3729462"/>
              <a:gd name="connsiteY2" fmla="*/ 252070 h 6871448"/>
              <a:gd name="connsiteX3" fmla="*/ 3220115 w 3729462"/>
              <a:gd name="connsiteY3" fmla="*/ 2808840 h 6871448"/>
              <a:gd name="connsiteX4" fmla="*/ 3068714 w 3729462"/>
              <a:gd name="connsiteY4" fmla="*/ 6848395 h 6871448"/>
              <a:gd name="connsiteX5" fmla="*/ 3052165 w 3729462"/>
              <a:gd name="connsiteY5" fmla="*/ 6871448 h 6871448"/>
              <a:gd name="connsiteX6" fmla="*/ 0 w 3729462"/>
              <a:gd name="connsiteY6" fmla="*/ 6871448 h 6871448"/>
              <a:gd name="connsiteX7" fmla="*/ 0 w 3729462"/>
              <a:gd name="connsiteY7" fmla="*/ 0 h 6871448"/>
              <a:gd name="connsiteX0" fmla="*/ 0 w 3729462"/>
              <a:gd name="connsiteY0" fmla="*/ 6871448 h 6871448"/>
              <a:gd name="connsiteX1" fmla="*/ 1580950 w 3729462"/>
              <a:gd name="connsiteY1" fmla="*/ 0 h 6871448"/>
              <a:gd name="connsiteX2" fmla="*/ 1743964 w 3729462"/>
              <a:gd name="connsiteY2" fmla="*/ 252070 h 6871448"/>
              <a:gd name="connsiteX3" fmla="*/ 3220115 w 3729462"/>
              <a:gd name="connsiteY3" fmla="*/ 2808840 h 6871448"/>
              <a:gd name="connsiteX4" fmla="*/ 3068714 w 3729462"/>
              <a:gd name="connsiteY4" fmla="*/ 6848395 h 6871448"/>
              <a:gd name="connsiteX5" fmla="*/ 3052165 w 3729462"/>
              <a:gd name="connsiteY5" fmla="*/ 6871448 h 6871448"/>
              <a:gd name="connsiteX6" fmla="*/ 0 w 3729462"/>
              <a:gd name="connsiteY6" fmla="*/ 6871448 h 6871448"/>
              <a:gd name="connsiteX0" fmla="*/ 0 w 3729462"/>
              <a:gd name="connsiteY0" fmla="*/ 6871448 h 6871448"/>
              <a:gd name="connsiteX1" fmla="*/ 1580950 w 3729462"/>
              <a:gd name="connsiteY1" fmla="*/ 0 h 6871448"/>
              <a:gd name="connsiteX2" fmla="*/ 1743964 w 3729462"/>
              <a:gd name="connsiteY2" fmla="*/ 252070 h 6871448"/>
              <a:gd name="connsiteX3" fmla="*/ 3220115 w 3729462"/>
              <a:gd name="connsiteY3" fmla="*/ 2808840 h 6871448"/>
              <a:gd name="connsiteX4" fmla="*/ 3068714 w 3729462"/>
              <a:gd name="connsiteY4" fmla="*/ 6848395 h 6871448"/>
              <a:gd name="connsiteX5" fmla="*/ 3052165 w 3729462"/>
              <a:gd name="connsiteY5" fmla="*/ 6871448 h 6871448"/>
              <a:gd name="connsiteX6" fmla="*/ 0 w 3729462"/>
              <a:gd name="connsiteY6" fmla="*/ 6871448 h 6871448"/>
              <a:gd name="connsiteX0" fmla="*/ 1580950 w 3729462"/>
              <a:gd name="connsiteY0" fmla="*/ 0 h 6871448"/>
              <a:gd name="connsiteX1" fmla="*/ 1743964 w 3729462"/>
              <a:gd name="connsiteY1" fmla="*/ 252070 h 6871448"/>
              <a:gd name="connsiteX2" fmla="*/ 3220115 w 3729462"/>
              <a:gd name="connsiteY2" fmla="*/ 2808840 h 6871448"/>
              <a:gd name="connsiteX3" fmla="*/ 3068714 w 3729462"/>
              <a:gd name="connsiteY3" fmla="*/ 6848395 h 6871448"/>
              <a:gd name="connsiteX4" fmla="*/ 3052165 w 3729462"/>
              <a:gd name="connsiteY4" fmla="*/ 6871448 h 6871448"/>
              <a:gd name="connsiteX5" fmla="*/ 0 w 3729462"/>
              <a:gd name="connsiteY5" fmla="*/ 6871448 h 6871448"/>
              <a:gd name="connsiteX6" fmla="*/ 1672390 w 3729462"/>
              <a:gd name="connsiteY6" fmla="*/ 91440 h 6871448"/>
              <a:gd name="connsiteX0" fmla="*/ 1580950 w 3729462"/>
              <a:gd name="connsiteY0" fmla="*/ 0 h 6871448"/>
              <a:gd name="connsiteX1" fmla="*/ 1743964 w 3729462"/>
              <a:gd name="connsiteY1" fmla="*/ 252070 h 6871448"/>
              <a:gd name="connsiteX2" fmla="*/ 3220115 w 3729462"/>
              <a:gd name="connsiteY2" fmla="*/ 2808840 h 6871448"/>
              <a:gd name="connsiteX3" fmla="*/ 3068714 w 3729462"/>
              <a:gd name="connsiteY3" fmla="*/ 6848395 h 6871448"/>
              <a:gd name="connsiteX4" fmla="*/ 3052165 w 3729462"/>
              <a:gd name="connsiteY4" fmla="*/ 6871448 h 6871448"/>
              <a:gd name="connsiteX5" fmla="*/ 0 w 3729462"/>
              <a:gd name="connsiteY5" fmla="*/ 6871448 h 6871448"/>
              <a:gd name="connsiteX6" fmla="*/ 247002 w 3729462"/>
              <a:gd name="connsiteY6" fmla="*/ 1167205 h 6871448"/>
              <a:gd name="connsiteX0" fmla="*/ 1580950 w 3729462"/>
              <a:gd name="connsiteY0" fmla="*/ 0 h 6871448"/>
              <a:gd name="connsiteX1" fmla="*/ 1743964 w 3729462"/>
              <a:gd name="connsiteY1" fmla="*/ 252070 h 6871448"/>
              <a:gd name="connsiteX2" fmla="*/ 3220115 w 3729462"/>
              <a:gd name="connsiteY2" fmla="*/ 2808840 h 6871448"/>
              <a:gd name="connsiteX3" fmla="*/ 3068714 w 3729462"/>
              <a:gd name="connsiteY3" fmla="*/ 6848395 h 6871448"/>
              <a:gd name="connsiteX4" fmla="*/ 3052165 w 3729462"/>
              <a:gd name="connsiteY4" fmla="*/ 6871448 h 6871448"/>
              <a:gd name="connsiteX5" fmla="*/ 0 w 3729462"/>
              <a:gd name="connsiteY5" fmla="*/ 6871448 h 6871448"/>
              <a:gd name="connsiteX0" fmla="*/ 0 w 2148512"/>
              <a:gd name="connsiteY0" fmla="*/ 0 h 6871448"/>
              <a:gd name="connsiteX1" fmla="*/ 163014 w 2148512"/>
              <a:gd name="connsiteY1" fmla="*/ 252070 h 6871448"/>
              <a:gd name="connsiteX2" fmla="*/ 1639165 w 2148512"/>
              <a:gd name="connsiteY2" fmla="*/ 2808840 h 6871448"/>
              <a:gd name="connsiteX3" fmla="*/ 1487764 w 2148512"/>
              <a:gd name="connsiteY3" fmla="*/ 6848395 h 6871448"/>
              <a:gd name="connsiteX4" fmla="*/ 1471215 w 2148512"/>
              <a:gd name="connsiteY4" fmla="*/ 6871448 h 6871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512" h="6871448">
                <a:moveTo>
                  <a:pt x="0" y="0"/>
                </a:moveTo>
                <a:lnTo>
                  <a:pt x="163014" y="252070"/>
                </a:lnTo>
                <a:lnTo>
                  <a:pt x="1639165" y="2808840"/>
                </a:lnTo>
                <a:cubicBezTo>
                  <a:pt x="2392802" y="4114176"/>
                  <a:pt x="2283307" y="5680988"/>
                  <a:pt x="1487764" y="6848395"/>
                </a:cubicBezTo>
                <a:lnTo>
                  <a:pt x="1471215" y="6871448"/>
                </a:lnTo>
              </a:path>
            </a:pathLst>
          </a:custGeom>
          <a:noFill/>
          <a:ln w="9525" cap="rnd" cmpd="sng" algn="ctr">
            <a:solidFill>
              <a:schemeClr val="tx2">
                <a:lumMod val="100000"/>
              </a:schemeClr>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sym typeface="+mn-lt"/>
            </a:endParaRPr>
          </a:p>
        </p:txBody>
      </p:sp>
      <p:sp>
        <p:nvSpPr>
          <p:cNvPr id="10" name="Freeform 43">
            <a:extLst>
              <a:ext uri="{FF2B5EF4-FFF2-40B4-BE49-F238E27FC236}">
                <a16:creationId xmlns:a16="http://schemas.microsoft.com/office/drawing/2014/main" id="{6649AC08-DB4C-456E-A9E8-1C95D750D8AF}"/>
              </a:ext>
              <a:ext uri="{C183D7F6-B498-43B3-948B-1728B52AA6E4}">
                <adec:decorative xmlns:adec="http://schemas.microsoft.com/office/drawing/2017/decorative" val="1"/>
              </a:ext>
            </a:extLst>
          </p:cNvPr>
          <p:cNvSpPr/>
          <p:nvPr/>
        </p:nvSpPr>
        <p:spPr>
          <a:xfrm>
            <a:off x="1572252" y="-13448"/>
            <a:ext cx="2157209" cy="6884896"/>
          </a:xfrm>
          <a:custGeom>
            <a:avLst/>
            <a:gdLst>
              <a:gd name="connsiteX0" fmla="*/ 0 w 3742907"/>
              <a:gd name="connsiteY0" fmla="*/ 0 h 6884896"/>
              <a:gd name="connsiteX1" fmla="*/ 3065610 w 3742907"/>
              <a:gd name="connsiteY1" fmla="*/ 0 h 6884896"/>
              <a:gd name="connsiteX2" fmla="*/ 3082159 w 3742907"/>
              <a:gd name="connsiteY2" fmla="*/ 23053 h 6884896"/>
              <a:gd name="connsiteX3" fmla="*/ 3233560 w 3742907"/>
              <a:gd name="connsiteY3" fmla="*/ 4062608 h 6884896"/>
              <a:gd name="connsiteX4" fmla="*/ 1757409 w 3742907"/>
              <a:gd name="connsiteY4" fmla="*/ 6619378 h 6884896"/>
              <a:gd name="connsiteX5" fmla="*/ 1585698 w 3742907"/>
              <a:gd name="connsiteY5" fmla="*/ 6884896 h 6884896"/>
              <a:gd name="connsiteX6" fmla="*/ 0 w 3742907"/>
              <a:gd name="connsiteY6" fmla="*/ 6884896 h 6884896"/>
              <a:gd name="connsiteX7" fmla="*/ 0 w 3742907"/>
              <a:gd name="connsiteY7" fmla="*/ 0 h 6884896"/>
              <a:gd name="connsiteX0" fmla="*/ 0 w 3742907"/>
              <a:gd name="connsiteY0" fmla="*/ 6884896 h 6884896"/>
              <a:gd name="connsiteX1" fmla="*/ 3065610 w 3742907"/>
              <a:gd name="connsiteY1" fmla="*/ 0 h 6884896"/>
              <a:gd name="connsiteX2" fmla="*/ 3082159 w 3742907"/>
              <a:gd name="connsiteY2" fmla="*/ 23053 h 6884896"/>
              <a:gd name="connsiteX3" fmla="*/ 3233560 w 3742907"/>
              <a:gd name="connsiteY3" fmla="*/ 4062608 h 6884896"/>
              <a:gd name="connsiteX4" fmla="*/ 1757409 w 3742907"/>
              <a:gd name="connsiteY4" fmla="*/ 6619378 h 6884896"/>
              <a:gd name="connsiteX5" fmla="*/ 1585698 w 3742907"/>
              <a:gd name="connsiteY5" fmla="*/ 6884896 h 6884896"/>
              <a:gd name="connsiteX6" fmla="*/ 0 w 3742907"/>
              <a:gd name="connsiteY6" fmla="*/ 6884896 h 6884896"/>
              <a:gd name="connsiteX0" fmla="*/ 0 w 3742907"/>
              <a:gd name="connsiteY0" fmla="*/ 6884896 h 6976336"/>
              <a:gd name="connsiteX1" fmla="*/ 3065610 w 3742907"/>
              <a:gd name="connsiteY1" fmla="*/ 0 h 6976336"/>
              <a:gd name="connsiteX2" fmla="*/ 3082159 w 3742907"/>
              <a:gd name="connsiteY2" fmla="*/ 23053 h 6976336"/>
              <a:gd name="connsiteX3" fmla="*/ 3233560 w 3742907"/>
              <a:gd name="connsiteY3" fmla="*/ 4062608 h 6976336"/>
              <a:gd name="connsiteX4" fmla="*/ 1757409 w 3742907"/>
              <a:gd name="connsiteY4" fmla="*/ 6619378 h 6976336"/>
              <a:gd name="connsiteX5" fmla="*/ 1585698 w 3742907"/>
              <a:gd name="connsiteY5" fmla="*/ 6884896 h 6976336"/>
              <a:gd name="connsiteX6" fmla="*/ 91440 w 3742907"/>
              <a:gd name="connsiteY6" fmla="*/ 6976336 h 6976336"/>
              <a:gd name="connsiteX0" fmla="*/ 0 w 3742907"/>
              <a:gd name="connsiteY0" fmla="*/ 6884896 h 6884896"/>
              <a:gd name="connsiteX1" fmla="*/ 3065610 w 3742907"/>
              <a:gd name="connsiteY1" fmla="*/ 0 h 6884896"/>
              <a:gd name="connsiteX2" fmla="*/ 3082159 w 3742907"/>
              <a:gd name="connsiteY2" fmla="*/ 23053 h 6884896"/>
              <a:gd name="connsiteX3" fmla="*/ 3233560 w 3742907"/>
              <a:gd name="connsiteY3" fmla="*/ 4062608 h 6884896"/>
              <a:gd name="connsiteX4" fmla="*/ 1757409 w 3742907"/>
              <a:gd name="connsiteY4" fmla="*/ 6619378 h 6884896"/>
              <a:gd name="connsiteX5" fmla="*/ 1585698 w 3742907"/>
              <a:gd name="connsiteY5" fmla="*/ 6884896 h 6884896"/>
              <a:gd name="connsiteX0" fmla="*/ 1479912 w 2157209"/>
              <a:gd name="connsiteY0" fmla="*/ 0 h 6884896"/>
              <a:gd name="connsiteX1" fmla="*/ 1496461 w 2157209"/>
              <a:gd name="connsiteY1" fmla="*/ 23053 h 6884896"/>
              <a:gd name="connsiteX2" fmla="*/ 1647862 w 2157209"/>
              <a:gd name="connsiteY2" fmla="*/ 4062608 h 6884896"/>
              <a:gd name="connsiteX3" fmla="*/ 171711 w 2157209"/>
              <a:gd name="connsiteY3" fmla="*/ 6619378 h 6884896"/>
              <a:gd name="connsiteX4" fmla="*/ 0 w 2157209"/>
              <a:gd name="connsiteY4" fmla="*/ 6884896 h 688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209" h="6884896">
                <a:moveTo>
                  <a:pt x="1479912" y="0"/>
                </a:moveTo>
                <a:lnTo>
                  <a:pt x="1496461" y="23053"/>
                </a:lnTo>
                <a:cubicBezTo>
                  <a:pt x="2292004" y="1190460"/>
                  <a:pt x="2401499" y="2757272"/>
                  <a:pt x="1647862" y="4062608"/>
                </a:cubicBezTo>
                <a:lnTo>
                  <a:pt x="171711" y="6619378"/>
                </a:lnTo>
                <a:lnTo>
                  <a:pt x="0" y="6884896"/>
                </a:lnTo>
              </a:path>
            </a:pathLst>
          </a:custGeom>
          <a:noFill/>
          <a:ln w="9525">
            <a:solidFill>
              <a:srgbClr val="2E35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spcAft>
                <a:spcPts val="1000"/>
              </a:spcAft>
            </a:pPr>
            <a:endParaRPr lang="en-US" sz="1200" dirty="0">
              <a:solidFill>
                <a:schemeClr val="bg1"/>
              </a:solidFill>
              <a:sym typeface="+mn-lt"/>
            </a:endParaRPr>
          </a:p>
        </p:txBody>
      </p:sp>
      <p:sp>
        <p:nvSpPr>
          <p:cNvPr id="11" name="Freeform 44">
            <a:extLst>
              <a:ext uri="{FF2B5EF4-FFF2-40B4-BE49-F238E27FC236}">
                <a16:creationId xmlns:a16="http://schemas.microsoft.com/office/drawing/2014/main" id="{C25750B9-931E-470A-9015-D3F0997D2E10}"/>
              </a:ext>
              <a:ext uri="{C183D7F6-B498-43B3-948B-1728B52AA6E4}">
                <adec:decorative xmlns:adec="http://schemas.microsoft.com/office/drawing/2017/decorative" val="1"/>
              </a:ext>
            </a:extLst>
          </p:cNvPr>
          <p:cNvSpPr/>
          <p:nvPr/>
        </p:nvSpPr>
        <p:spPr>
          <a:xfrm>
            <a:off x="2442547" y="-13448"/>
            <a:ext cx="548203" cy="6871448"/>
          </a:xfrm>
          <a:custGeom>
            <a:avLst/>
            <a:gdLst>
              <a:gd name="connsiteX0" fmla="*/ 0 w 2990749"/>
              <a:gd name="connsiteY0" fmla="*/ 0 h 6871448"/>
              <a:gd name="connsiteX1" fmla="*/ 2442546 w 2990749"/>
              <a:gd name="connsiteY1" fmla="*/ 0 h 6871448"/>
              <a:gd name="connsiteX2" fmla="*/ 2532461 w 2990749"/>
              <a:gd name="connsiteY2" fmla="*/ 156377 h 6871448"/>
              <a:gd name="connsiteX3" fmla="*/ 2990749 w 2990749"/>
              <a:gd name="connsiteY3" fmla="*/ 1966296 h 6871448"/>
              <a:gd name="connsiteX4" fmla="*/ 2990749 w 2990749"/>
              <a:gd name="connsiteY4" fmla="*/ 4918599 h 6871448"/>
              <a:gd name="connsiteX5" fmla="*/ 2532461 w 2990749"/>
              <a:gd name="connsiteY5" fmla="*/ 6728518 h 6871448"/>
              <a:gd name="connsiteX6" fmla="*/ 2450278 w 2990749"/>
              <a:gd name="connsiteY6" fmla="*/ 6871448 h 6871448"/>
              <a:gd name="connsiteX7" fmla="*/ 0 w 2990749"/>
              <a:gd name="connsiteY7" fmla="*/ 6871448 h 6871448"/>
              <a:gd name="connsiteX8" fmla="*/ 0 w 2990749"/>
              <a:gd name="connsiteY8" fmla="*/ 0 h 6871448"/>
              <a:gd name="connsiteX0" fmla="*/ 0 w 2990749"/>
              <a:gd name="connsiteY0" fmla="*/ 6871448 h 6871448"/>
              <a:gd name="connsiteX1" fmla="*/ 2442546 w 2990749"/>
              <a:gd name="connsiteY1" fmla="*/ 0 h 6871448"/>
              <a:gd name="connsiteX2" fmla="*/ 2532461 w 2990749"/>
              <a:gd name="connsiteY2" fmla="*/ 156377 h 6871448"/>
              <a:gd name="connsiteX3" fmla="*/ 2990749 w 2990749"/>
              <a:gd name="connsiteY3" fmla="*/ 1966296 h 6871448"/>
              <a:gd name="connsiteX4" fmla="*/ 2990749 w 2990749"/>
              <a:gd name="connsiteY4" fmla="*/ 4918599 h 6871448"/>
              <a:gd name="connsiteX5" fmla="*/ 2532461 w 2990749"/>
              <a:gd name="connsiteY5" fmla="*/ 6728518 h 6871448"/>
              <a:gd name="connsiteX6" fmla="*/ 2450278 w 2990749"/>
              <a:gd name="connsiteY6" fmla="*/ 6871448 h 6871448"/>
              <a:gd name="connsiteX7" fmla="*/ 0 w 2990749"/>
              <a:gd name="connsiteY7" fmla="*/ 6871448 h 6871448"/>
              <a:gd name="connsiteX0" fmla="*/ 0 w 2990749"/>
              <a:gd name="connsiteY0" fmla="*/ 6871448 h 6962888"/>
              <a:gd name="connsiteX1" fmla="*/ 2442546 w 2990749"/>
              <a:gd name="connsiteY1" fmla="*/ 0 h 6962888"/>
              <a:gd name="connsiteX2" fmla="*/ 2532461 w 2990749"/>
              <a:gd name="connsiteY2" fmla="*/ 156377 h 6962888"/>
              <a:gd name="connsiteX3" fmla="*/ 2990749 w 2990749"/>
              <a:gd name="connsiteY3" fmla="*/ 1966296 h 6962888"/>
              <a:gd name="connsiteX4" fmla="*/ 2990749 w 2990749"/>
              <a:gd name="connsiteY4" fmla="*/ 4918599 h 6962888"/>
              <a:gd name="connsiteX5" fmla="*/ 2532461 w 2990749"/>
              <a:gd name="connsiteY5" fmla="*/ 6728518 h 6962888"/>
              <a:gd name="connsiteX6" fmla="*/ 2450278 w 2990749"/>
              <a:gd name="connsiteY6" fmla="*/ 6871448 h 6962888"/>
              <a:gd name="connsiteX7" fmla="*/ 91440 w 2990749"/>
              <a:gd name="connsiteY7" fmla="*/ 6962888 h 6962888"/>
              <a:gd name="connsiteX0" fmla="*/ 0 w 2990749"/>
              <a:gd name="connsiteY0" fmla="*/ 6871448 h 6871448"/>
              <a:gd name="connsiteX1" fmla="*/ 2442546 w 2990749"/>
              <a:gd name="connsiteY1" fmla="*/ 0 h 6871448"/>
              <a:gd name="connsiteX2" fmla="*/ 2532461 w 2990749"/>
              <a:gd name="connsiteY2" fmla="*/ 156377 h 6871448"/>
              <a:gd name="connsiteX3" fmla="*/ 2990749 w 2990749"/>
              <a:gd name="connsiteY3" fmla="*/ 1966296 h 6871448"/>
              <a:gd name="connsiteX4" fmla="*/ 2990749 w 2990749"/>
              <a:gd name="connsiteY4" fmla="*/ 4918599 h 6871448"/>
              <a:gd name="connsiteX5" fmla="*/ 2532461 w 2990749"/>
              <a:gd name="connsiteY5" fmla="*/ 6728518 h 6871448"/>
              <a:gd name="connsiteX6" fmla="*/ 2450278 w 2990749"/>
              <a:gd name="connsiteY6" fmla="*/ 6871448 h 6871448"/>
              <a:gd name="connsiteX0" fmla="*/ 0 w 548203"/>
              <a:gd name="connsiteY0" fmla="*/ 0 h 6871448"/>
              <a:gd name="connsiteX1" fmla="*/ 89915 w 548203"/>
              <a:gd name="connsiteY1" fmla="*/ 156377 h 6871448"/>
              <a:gd name="connsiteX2" fmla="*/ 548203 w 548203"/>
              <a:gd name="connsiteY2" fmla="*/ 1966296 h 6871448"/>
              <a:gd name="connsiteX3" fmla="*/ 548203 w 548203"/>
              <a:gd name="connsiteY3" fmla="*/ 4918599 h 6871448"/>
              <a:gd name="connsiteX4" fmla="*/ 89915 w 548203"/>
              <a:gd name="connsiteY4" fmla="*/ 6728518 h 6871448"/>
              <a:gd name="connsiteX5" fmla="*/ 7732 w 548203"/>
              <a:gd name="connsiteY5" fmla="*/ 6871448 h 687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03" h="6871448">
                <a:moveTo>
                  <a:pt x="0" y="0"/>
                </a:moveTo>
                <a:lnTo>
                  <a:pt x="89915" y="156377"/>
                </a:lnTo>
                <a:cubicBezTo>
                  <a:pt x="382186" y="694400"/>
                  <a:pt x="548203" y="1310960"/>
                  <a:pt x="548203" y="1966296"/>
                </a:cubicBezTo>
                <a:lnTo>
                  <a:pt x="548203" y="4918599"/>
                </a:lnTo>
                <a:cubicBezTo>
                  <a:pt x="548203" y="5573935"/>
                  <a:pt x="382186" y="6190495"/>
                  <a:pt x="89915" y="6728518"/>
                </a:cubicBezTo>
                <a:lnTo>
                  <a:pt x="7732" y="6871448"/>
                </a:lnTo>
              </a:path>
            </a:pathLst>
          </a:custGeom>
          <a:noFill/>
          <a:ln w="9525">
            <a:solidFill>
              <a:schemeClr val="accent6">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spcAft>
                <a:spcPts val="1000"/>
              </a:spcAft>
            </a:pPr>
            <a:endParaRPr lang="en-US" sz="1200" dirty="0">
              <a:solidFill>
                <a:schemeClr val="bg1"/>
              </a:solidFill>
              <a:sym typeface="+mn-lt"/>
            </a:endParaRPr>
          </a:p>
        </p:txBody>
      </p:sp>
      <p:sp>
        <p:nvSpPr>
          <p:cNvPr id="12" name="Freeform 45">
            <a:extLst>
              <a:ext uri="{FF2B5EF4-FFF2-40B4-BE49-F238E27FC236}">
                <a16:creationId xmlns:a16="http://schemas.microsoft.com/office/drawing/2014/main" id="{6833EE52-335D-4B64-99FF-9AE66D507FBF}"/>
              </a:ext>
              <a:ext uri="{C183D7F6-B498-43B3-948B-1728B52AA6E4}">
                <adec:decorative xmlns:adec="http://schemas.microsoft.com/office/drawing/2017/decorative" val="1"/>
              </a:ext>
            </a:extLst>
          </p:cNvPr>
          <p:cNvSpPr/>
          <p:nvPr/>
        </p:nvSpPr>
        <p:spPr>
          <a:xfrm>
            <a:off x="2272232" y="-13447"/>
            <a:ext cx="2194675" cy="6871449"/>
          </a:xfrm>
          <a:custGeom>
            <a:avLst/>
            <a:gdLst>
              <a:gd name="connsiteX0" fmla="*/ 0 w 4453460"/>
              <a:gd name="connsiteY0" fmla="*/ 0 h 6871449"/>
              <a:gd name="connsiteX1" fmla="*/ 2258785 w 4453460"/>
              <a:gd name="connsiteY1" fmla="*/ 0 h 6871449"/>
              <a:gd name="connsiteX2" fmla="*/ 2302564 w 4453460"/>
              <a:gd name="connsiteY2" fmla="*/ 19792 h 6871449"/>
              <a:gd name="connsiteX3" fmla="*/ 4453460 w 4453460"/>
              <a:gd name="connsiteY3" fmla="*/ 3442450 h 6871449"/>
              <a:gd name="connsiteX4" fmla="*/ 2302564 w 4453460"/>
              <a:gd name="connsiteY4" fmla="*/ 6865107 h 6871449"/>
              <a:gd name="connsiteX5" fmla="*/ 2288536 w 4453460"/>
              <a:gd name="connsiteY5" fmla="*/ 6871449 h 6871449"/>
              <a:gd name="connsiteX6" fmla="*/ 0 w 4453460"/>
              <a:gd name="connsiteY6" fmla="*/ 6871449 h 6871449"/>
              <a:gd name="connsiteX7" fmla="*/ 0 w 4453460"/>
              <a:gd name="connsiteY7" fmla="*/ 0 h 6871449"/>
              <a:gd name="connsiteX0" fmla="*/ 0 w 4453460"/>
              <a:gd name="connsiteY0" fmla="*/ 6871449 h 6871449"/>
              <a:gd name="connsiteX1" fmla="*/ 2258785 w 4453460"/>
              <a:gd name="connsiteY1" fmla="*/ 0 h 6871449"/>
              <a:gd name="connsiteX2" fmla="*/ 2302564 w 4453460"/>
              <a:gd name="connsiteY2" fmla="*/ 19792 h 6871449"/>
              <a:gd name="connsiteX3" fmla="*/ 4453460 w 4453460"/>
              <a:gd name="connsiteY3" fmla="*/ 3442450 h 6871449"/>
              <a:gd name="connsiteX4" fmla="*/ 2302564 w 4453460"/>
              <a:gd name="connsiteY4" fmla="*/ 6865107 h 6871449"/>
              <a:gd name="connsiteX5" fmla="*/ 2288536 w 4453460"/>
              <a:gd name="connsiteY5" fmla="*/ 6871449 h 6871449"/>
              <a:gd name="connsiteX6" fmla="*/ 0 w 4453460"/>
              <a:gd name="connsiteY6" fmla="*/ 6871449 h 6871449"/>
              <a:gd name="connsiteX0" fmla="*/ 0 w 4453460"/>
              <a:gd name="connsiteY0" fmla="*/ 6871449 h 6962889"/>
              <a:gd name="connsiteX1" fmla="*/ 2258785 w 4453460"/>
              <a:gd name="connsiteY1" fmla="*/ 0 h 6962889"/>
              <a:gd name="connsiteX2" fmla="*/ 2302564 w 4453460"/>
              <a:gd name="connsiteY2" fmla="*/ 19792 h 6962889"/>
              <a:gd name="connsiteX3" fmla="*/ 4453460 w 4453460"/>
              <a:gd name="connsiteY3" fmla="*/ 3442450 h 6962889"/>
              <a:gd name="connsiteX4" fmla="*/ 2302564 w 4453460"/>
              <a:gd name="connsiteY4" fmla="*/ 6865107 h 6962889"/>
              <a:gd name="connsiteX5" fmla="*/ 2288536 w 4453460"/>
              <a:gd name="connsiteY5" fmla="*/ 6871449 h 6962889"/>
              <a:gd name="connsiteX6" fmla="*/ 91440 w 4453460"/>
              <a:gd name="connsiteY6" fmla="*/ 6962889 h 6962889"/>
              <a:gd name="connsiteX0" fmla="*/ 0 w 4453460"/>
              <a:gd name="connsiteY0" fmla="*/ 6871449 h 6871449"/>
              <a:gd name="connsiteX1" fmla="*/ 2258785 w 4453460"/>
              <a:gd name="connsiteY1" fmla="*/ 0 h 6871449"/>
              <a:gd name="connsiteX2" fmla="*/ 2302564 w 4453460"/>
              <a:gd name="connsiteY2" fmla="*/ 19792 h 6871449"/>
              <a:gd name="connsiteX3" fmla="*/ 4453460 w 4453460"/>
              <a:gd name="connsiteY3" fmla="*/ 3442450 h 6871449"/>
              <a:gd name="connsiteX4" fmla="*/ 2302564 w 4453460"/>
              <a:gd name="connsiteY4" fmla="*/ 6865107 h 6871449"/>
              <a:gd name="connsiteX5" fmla="*/ 2288536 w 4453460"/>
              <a:gd name="connsiteY5" fmla="*/ 6871449 h 6871449"/>
              <a:gd name="connsiteX0" fmla="*/ 0 w 2194675"/>
              <a:gd name="connsiteY0" fmla="*/ 0 h 6871449"/>
              <a:gd name="connsiteX1" fmla="*/ 43779 w 2194675"/>
              <a:gd name="connsiteY1" fmla="*/ 19792 h 6871449"/>
              <a:gd name="connsiteX2" fmla="*/ 2194675 w 2194675"/>
              <a:gd name="connsiteY2" fmla="*/ 3442450 h 6871449"/>
              <a:gd name="connsiteX3" fmla="*/ 43779 w 2194675"/>
              <a:gd name="connsiteY3" fmla="*/ 6865107 h 6871449"/>
              <a:gd name="connsiteX4" fmla="*/ 29751 w 2194675"/>
              <a:gd name="connsiteY4" fmla="*/ 6871449 h 68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675" h="6871449">
                <a:moveTo>
                  <a:pt x="0" y="0"/>
                </a:moveTo>
                <a:lnTo>
                  <a:pt x="43779" y="19792"/>
                </a:lnTo>
                <a:cubicBezTo>
                  <a:pt x="1316444" y="633025"/>
                  <a:pt x="2194675" y="1935178"/>
                  <a:pt x="2194675" y="3442450"/>
                </a:cubicBezTo>
                <a:cubicBezTo>
                  <a:pt x="2194675" y="4949722"/>
                  <a:pt x="1316443" y="6251874"/>
                  <a:pt x="43779" y="6865107"/>
                </a:cubicBezTo>
                <a:lnTo>
                  <a:pt x="29751" y="6871449"/>
                </a:lnTo>
              </a:path>
            </a:pathLst>
          </a:custGeom>
          <a:noFill/>
          <a:ln w="9525">
            <a:solidFill>
              <a:schemeClr val="accent4">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spcAft>
                <a:spcPts val="1000"/>
              </a:spcAft>
            </a:pPr>
            <a:endParaRPr lang="en-US" sz="1200" dirty="0">
              <a:solidFill>
                <a:schemeClr val="bg1"/>
              </a:solidFill>
              <a:sym typeface="+mn-lt"/>
            </a:endParaRPr>
          </a:p>
        </p:txBody>
      </p:sp>
      <p:sp>
        <p:nvSpPr>
          <p:cNvPr id="2" name="Title 1">
            <a:extLst>
              <a:ext uri="{FF2B5EF4-FFF2-40B4-BE49-F238E27FC236}">
                <a16:creationId xmlns:a16="http://schemas.microsoft.com/office/drawing/2014/main" id="{739D16E7-86F5-4018-AA4D-2E9CB436A0AC}"/>
              </a:ext>
              <a:ext uri="{C183D7F6-B498-43B3-948B-1728B52AA6E4}">
                <adec:decorative xmlns:adec="http://schemas.microsoft.com/office/drawing/2017/decorative" val="1"/>
              </a:ext>
            </a:extLst>
          </p:cNvPr>
          <p:cNvSpPr>
            <a:spLocks noGrp="1"/>
          </p:cNvSpPr>
          <p:nvPr>
            <p:ph type="title"/>
          </p:nvPr>
        </p:nvSpPr>
        <p:spPr>
          <a:xfrm>
            <a:off x="630000" y="-332399"/>
            <a:ext cx="10933350" cy="332399"/>
          </a:xfrm>
        </p:spPr>
        <p:txBody>
          <a:bodyPr vert="horz" wrap="square" lIns="0" tIns="0" rIns="0" bIns="0" rtlCol="0" anchor="b">
            <a:spAutoFit/>
          </a:bodyPr>
          <a:lstStyle/>
          <a:p>
            <a:pPr>
              <a:buSzPct val="100000"/>
              <a:buFont typeface="Trebuchet MS" panose="020B0603020202020204" pitchFamily="34" charset="0"/>
              <a:buChar char="​"/>
            </a:pPr>
            <a:r>
              <a:rPr lang="en-US" dirty="0"/>
              <a:t>5 </a:t>
            </a:r>
            <a:r>
              <a:rPr lang="en-US" dirty="0">
                <a:solidFill>
                  <a:schemeClr val="tx1">
                    <a:lumMod val="100000"/>
                  </a:schemeClr>
                </a:solidFill>
                <a:sym typeface="+mn-lt"/>
              </a:rPr>
              <a:t>principles to </a:t>
            </a:r>
            <a:r>
              <a:rPr lang="en-US" dirty="0" err="1">
                <a:solidFill>
                  <a:schemeClr val="tx1">
                    <a:lumMod val="100000"/>
                  </a:schemeClr>
                </a:solidFill>
                <a:sym typeface="+mn-lt"/>
              </a:rPr>
              <a:t>realise</a:t>
            </a:r>
            <a:r>
              <a:rPr lang="en-US" dirty="0">
                <a:solidFill>
                  <a:schemeClr val="tx1">
                    <a:lumMod val="100000"/>
                  </a:schemeClr>
                </a:solidFill>
                <a:sym typeface="+mn-lt"/>
              </a:rPr>
              <a:t> change</a:t>
            </a:r>
            <a:endParaRPr lang="en-US" dirty="0"/>
          </a:p>
        </p:txBody>
      </p:sp>
      <p:grpSp>
        <p:nvGrpSpPr>
          <p:cNvPr id="16" name="Group 7" descr="5 principles to realise change">
            <a:extLst>
              <a:ext uri="{FF2B5EF4-FFF2-40B4-BE49-F238E27FC236}">
                <a16:creationId xmlns:a16="http://schemas.microsoft.com/office/drawing/2014/main" id="{CE346553-6EE0-4678-A6FE-BDAF10E36D0F}"/>
              </a:ext>
              <a:ext uri="{C183D7F6-B498-43B3-948B-1728B52AA6E4}">
                <adec:decorative xmlns:adec="http://schemas.microsoft.com/office/drawing/2017/decorative" val="0"/>
              </a:ext>
            </a:extLst>
          </p:cNvPr>
          <p:cNvGrpSpPr/>
          <p:nvPr/>
        </p:nvGrpSpPr>
        <p:grpSpPr>
          <a:xfrm>
            <a:off x="475113" y="1913861"/>
            <a:ext cx="1836077" cy="2735604"/>
            <a:chOff x="954878" y="1198793"/>
            <a:chExt cx="1817912" cy="2735419"/>
          </a:xfrm>
        </p:grpSpPr>
        <p:sp>
          <p:nvSpPr>
            <p:cNvPr id="17" name="TextBox 16">
              <a:extLst>
                <a:ext uri="{FF2B5EF4-FFF2-40B4-BE49-F238E27FC236}">
                  <a16:creationId xmlns:a16="http://schemas.microsoft.com/office/drawing/2014/main" id="{7D10A68C-525F-44ED-9ABC-59C7F6F9348C}"/>
                </a:ext>
              </a:extLst>
            </p:cNvPr>
            <p:cNvSpPr txBox="1"/>
            <p:nvPr/>
          </p:nvSpPr>
          <p:spPr>
            <a:xfrm>
              <a:off x="1068316" y="2641550"/>
              <a:ext cx="1704474" cy="1292662"/>
            </a:xfrm>
            <a:prstGeom prst="rect">
              <a:avLst/>
            </a:prstGeom>
            <a:noFill/>
          </p:spPr>
          <p:txBody>
            <a:bodyPr wrap="square" lIns="0" tIns="0" rIns="0" bIns="0" rtlCol="0" anchor="ctr">
              <a:spAutoFit/>
            </a:bodyPr>
            <a:lstStyle/>
            <a:p>
              <a:pPr>
                <a:buSzPct val="100000"/>
                <a:buFont typeface="Trebuchet MS" panose="020B0603020202020204" pitchFamily="34" charset="0"/>
                <a:buChar char="​"/>
              </a:pPr>
              <a:r>
                <a:rPr lang="en-US" sz="2800" dirty="0">
                  <a:solidFill>
                    <a:schemeClr val="tx1">
                      <a:lumMod val="100000"/>
                    </a:schemeClr>
                  </a:solidFill>
                  <a:sym typeface="+mn-lt"/>
                </a:rPr>
                <a:t>principles to realise</a:t>
              </a:r>
            </a:p>
            <a:p>
              <a:pPr>
                <a:buSzPct val="100000"/>
                <a:buFont typeface="Trebuchet MS" panose="020B0603020202020204" pitchFamily="34" charset="0"/>
                <a:buChar char="​"/>
              </a:pPr>
              <a:r>
                <a:rPr lang="en-US" sz="2800" dirty="0">
                  <a:solidFill>
                    <a:schemeClr val="tx1">
                      <a:lumMod val="100000"/>
                    </a:schemeClr>
                  </a:solidFill>
                  <a:sym typeface="+mn-lt"/>
                </a:rPr>
                <a:t>change</a:t>
              </a:r>
            </a:p>
          </p:txBody>
        </p:sp>
        <p:sp>
          <p:nvSpPr>
            <p:cNvPr id="18" name="Rectangle 17">
              <a:extLst>
                <a:ext uri="{FF2B5EF4-FFF2-40B4-BE49-F238E27FC236}">
                  <a16:creationId xmlns:a16="http://schemas.microsoft.com/office/drawing/2014/main" id="{A1C4928A-A827-430D-99F9-03B5E28E5EFF}"/>
                </a:ext>
              </a:extLst>
            </p:cNvPr>
            <p:cNvSpPr/>
            <p:nvPr/>
          </p:nvSpPr>
          <p:spPr>
            <a:xfrm>
              <a:off x="954878" y="1198793"/>
              <a:ext cx="922047" cy="1569660"/>
            </a:xfrm>
            <a:prstGeom prst="rect">
              <a:avLst/>
            </a:prstGeom>
          </p:spPr>
          <p:txBody>
            <a:bodyPr wrap="none">
              <a:spAutoFit/>
            </a:bodyPr>
            <a:lstStyle/>
            <a:p>
              <a:pPr>
                <a:buSzPct val="100000"/>
                <a:buFont typeface="Trebuchet MS" panose="020B0603020202020204" pitchFamily="34" charset="0"/>
                <a:buChar char="​"/>
              </a:pPr>
              <a:r>
                <a:rPr lang="en-US" sz="9600" b="1" dirty="0">
                  <a:solidFill>
                    <a:schemeClr val="tx2">
                      <a:lumMod val="100000"/>
                    </a:schemeClr>
                  </a:solidFill>
                  <a:sym typeface="+mn-lt"/>
                </a:rPr>
                <a:t>5</a:t>
              </a:r>
            </a:p>
          </p:txBody>
        </p:sp>
      </p:grpSp>
      <p:sp>
        <p:nvSpPr>
          <p:cNvPr id="21" name="TextBox 20">
            <a:extLst>
              <a:ext uri="{FF2B5EF4-FFF2-40B4-BE49-F238E27FC236}">
                <a16:creationId xmlns:a16="http://schemas.microsoft.com/office/drawing/2014/main" id="{7186E8B7-81EC-4470-872C-24037A173096}"/>
              </a:ext>
            </a:extLst>
          </p:cNvPr>
          <p:cNvSpPr txBox="1"/>
          <p:nvPr/>
        </p:nvSpPr>
        <p:spPr>
          <a:xfrm>
            <a:off x="4925700" y="636890"/>
            <a:ext cx="6719266" cy="1047979"/>
          </a:xfrm>
          <a:prstGeom prst="rect">
            <a:avLst/>
          </a:prstGeom>
          <a:noFill/>
        </p:spPr>
        <p:txBody>
          <a:bodyPr wrap="square" lIns="108000" tIns="0" rIns="0" bIns="0" rtlCol="0" anchor="ctr" anchorCtr="0">
            <a:spAutoFit/>
          </a:bodyPr>
          <a:lstStyle/>
          <a:p>
            <a:pPr>
              <a:lnSpc>
                <a:spcPct val="95000"/>
              </a:lnSpc>
            </a:pPr>
            <a:r>
              <a:rPr lang="en-GB" dirty="0"/>
              <a:t>Update guidelines using </a:t>
            </a:r>
            <a:r>
              <a:rPr lang="en-GB" sz="2000" dirty="0">
                <a:solidFill>
                  <a:schemeClr val="accent1">
                    <a:lumMod val="75000"/>
                    <a:lumOff val="25000"/>
                  </a:schemeClr>
                </a:solidFill>
              </a:rPr>
              <a:t>behavioural language</a:t>
            </a:r>
            <a:r>
              <a:rPr lang="en-GB" sz="2000" dirty="0"/>
              <a:t> </a:t>
            </a:r>
            <a:r>
              <a:rPr lang="en-GB" dirty="0"/>
              <a:t>(use defaults, clear rules e.g. if X then Y) where discretion is not desirable. </a:t>
            </a:r>
          </a:p>
          <a:p>
            <a:pPr marL="628650" lvl="2" indent="-323850">
              <a:buClr>
                <a:srgbClr val="275D38">
                  <a:lumMod val="100000"/>
                </a:srgbClr>
              </a:buClr>
              <a:buSzPct val="100000"/>
              <a:buFont typeface="Trebuchet MS" panose="020B0603020202020204" pitchFamily="34" charset="0"/>
              <a:buChar char="–"/>
            </a:pPr>
            <a:r>
              <a:rPr lang="en-GB" sz="1600" dirty="0">
                <a:solidFill>
                  <a:srgbClr val="000000">
                    <a:lumMod val="100000"/>
                  </a:srgbClr>
                </a:solidFill>
              </a:rPr>
              <a:t>This could be supported by the </a:t>
            </a:r>
            <a:r>
              <a:rPr lang="en-AU" sz="1600" dirty="0">
                <a:solidFill>
                  <a:srgbClr val="000000">
                    <a:lumMod val="100000"/>
                  </a:srgbClr>
                </a:solidFill>
              </a:rPr>
              <a:t>Behavioural Economics Team of the Australian Government (BETA)</a:t>
            </a:r>
            <a:endParaRPr lang="en-GB" sz="1600" dirty="0">
              <a:solidFill>
                <a:srgbClr val="000000">
                  <a:lumMod val="100000"/>
                </a:srgbClr>
              </a:solidFill>
            </a:endParaRPr>
          </a:p>
        </p:txBody>
      </p:sp>
      <p:sp>
        <p:nvSpPr>
          <p:cNvPr id="15" name="TextBox 14">
            <a:extLst>
              <a:ext uri="{FF2B5EF4-FFF2-40B4-BE49-F238E27FC236}">
                <a16:creationId xmlns:a16="http://schemas.microsoft.com/office/drawing/2014/main" id="{BD1BACAE-DEF0-4474-92B5-27B2D3A0A7A8}"/>
              </a:ext>
            </a:extLst>
          </p:cNvPr>
          <p:cNvSpPr txBox="1"/>
          <p:nvPr/>
        </p:nvSpPr>
        <p:spPr>
          <a:xfrm>
            <a:off x="4929808" y="2069160"/>
            <a:ext cx="6719265" cy="555537"/>
          </a:xfrm>
          <a:prstGeom prst="rect">
            <a:avLst/>
          </a:prstGeom>
          <a:noFill/>
        </p:spPr>
        <p:txBody>
          <a:bodyPr wrap="square" lIns="108000" tIns="0" rIns="0" bIns="0" rtlCol="0" anchor="ctr" anchorCtr="0">
            <a:spAutoFit/>
          </a:bodyPr>
          <a:lstStyle/>
          <a:p>
            <a:pPr>
              <a:lnSpc>
                <a:spcPct val="95000"/>
              </a:lnSpc>
            </a:pPr>
            <a:r>
              <a:rPr lang="en-GB" sz="2000" dirty="0">
                <a:solidFill>
                  <a:schemeClr val="accent1">
                    <a:lumMod val="75000"/>
                    <a:lumOff val="25000"/>
                  </a:schemeClr>
                </a:solidFill>
              </a:rPr>
              <a:t>Test</a:t>
            </a:r>
            <a:r>
              <a:rPr lang="en-GB" dirty="0">
                <a:solidFill>
                  <a:srgbClr val="78BE20"/>
                </a:solidFill>
              </a:rPr>
              <a:t> </a:t>
            </a:r>
            <a:r>
              <a:rPr lang="en-GB" dirty="0"/>
              <a:t>changes to guidelines and behavioural nudges before implementation. This can be done quickly e.g. 2 days</a:t>
            </a:r>
            <a:endParaRPr lang="en-US" dirty="0"/>
          </a:p>
        </p:txBody>
      </p:sp>
      <p:sp>
        <p:nvSpPr>
          <p:cNvPr id="14" name="TextBox 13">
            <a:extLst>
              <a:ext uri="{FF2B5EF4-FFF2-40B4-BE49-F238E27FC236}">
                <a16:creationId xmlns:a16="http://schemas.microsoft.com/office/drawing/2014/main" id="{38C9F14C-AC69-4F5C-BEA0-FAB0E08ADD16}"/>
              </a:ext>
            </a:extLst>
          </p:cNvPr>
          <p:cNvSpPr txBox="1"/>
          <p:nvPr/>
        </p:nvSpPr>
        <p:spPr>
          <a:xfrm>
            <a:off x="4929809" y="3205938"/>
            <a:ext cx="6719266" cy="555537"/>
          </a:xfrm>
          <a:prstGeom prst="rect">
            <a:avLst/>
          </a:prstGeom>
          <a:noFill/>
        </p:spPr>
        <p:txBody>
          <a:bodyPr wrap="square" lIns="108000" tIns="0" rIns="0" bIns="0" rtlCol="0" anchor="ctr" anchorCtr="0">
            <a:spAutoFit/>
          </a:bodyPr>
          <a:lstStyle/>
          <a:p>
            <a:pPr>
              <a:lnSpc>
                <a:spcPct val="95000"/>
              </a:lnSpc>
            </a:pPr>
            <a:r>
              <a:rPr lang="en-GB" sz="2000" dirty="0">
                <a:solidFill>
                  <a:schemeClr val="accent1">
                    <a:lumMod val="75000"/>
                    <a:lumOff val="25000"/>
                  </a:schemeClr>
                </a:solidFill>
              </a:rPr>
              <a:t>Create</a:t>
            </a:r>
            <a:r>
              <a:rPr lang="en-GB" dirty="0">
                <a:solidFill>
                  <a:srgbClr val="FF9221"/>
                </a:solidFill>
              </a:rPr>
              <a:t> </a:t>
            </a:r>
            <a:r>
              <a:rPr lang="en-GB" dirty="0">
                <a:solidFill>
                  <a:srgbClr val="000000"/>
                </a:solidFill>
              </a:rPr>
              <a:t>behavioural incentives, for example "nudging" outlier assessors</a:t>
            </a:r>
            <a:endParaRPr lang="en-US" dirty="0">
              <a:solidFill>
                <a:srgbClr val="000000"/>
              </a:solidFill>
            </a:endParaRPr>
          </a:p>
        </p:txBody>
      </p:sp>
      <p:sp>
        <p:nvSpPr>
          <p:cNvPr id="13" name="TextBox 12">
            <a:extLst>
              <a:ext uri="{FF2B5EF4-FFF2-40B4-BE49-F238E27FC236}">
                <a16:creationId xmlns:a16="http://schemas.microsoft.com/office/drawing/2014/main" id="{2C1DEC79-DE43-4C0E-9978-4CC0C48C237D}"/>
              </a:ext>
            </a:extLst>
          </p:cNvPr>
          <p:cNvSpPr txBox="1">
            <a:spLocks/>
          </p:cNvSpPr>
          <p:nvPr/>
        </p:nvSpPr>
        <p:spPr>
          <a:xfrm>
            <a:off x="4929808" y="4503270"/>
            <a:ext cx="6719266" cy="292388"/>
          </a:xfrm>
          <a:prstGeom prst="rect">
            <a:avLst/>
          </a:prstGeom>
          <a:noFill/>
        </p:spPr>
        <p:txBody>
          <a:bodyPr wrap="square" lIns="108000" tIns="0" rIns="0" bIns="0" rtlCol="0" anchor="ctr" anchorCtr="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1">
                    <a:lumMod val="75000"/>
                    <a:lumOff val="25000"/>
                  </a:schemeClr>
                </a:solidFill>
                <a:effectLst/>
                <a:uLnTx/>
                <a:uFillTx/>
                <a:latin typeface="+mn-lt"/>
                <a:ea typeface="+mn-ea"/>
                <a:cs typeface="+mn-cs"/>
              </a:rPr>
              <a:t>Reinforce</a:t>
            </a:r>
            <a:r>
              <a:rPr kumimoji="0" lang="en-GB" sz="2000" b="0" i="0" u="none" strike="noStrike" kern="1200" cap="none" spc="0" normalizeH="0" baseline="0" noProof="0" dirty="0">
                <a:ln>
                  <a:noFill/>
                </a:ln>
                <a:solidFill>
                  <a:srgbClr val="78BE20"/>
                </a:solidFill>
                <a:effectLst/>
                <a:uLnTx/>
                <a:uFillTx/>
                <a:latin typeface="+mn-lt"/>
                <a:ea typeface="+mn-ea"/>
                <a:cs typeface="+mn-cs"/>
              </a:rPr>
              <a:t> </a:t>
            </a:r>
            <a:r>
              <a:rPr kumimoji="0" lang="en-GB" sz="1800" b="0" i="0" u="none" strike="noStrike" kern="1200" cap="none" spc="0" normalizeH="0" baseline="0" noProof="0" dirty="0">
                <a:ln>
                  <a:noFill/>
                </a:ln>
                <a:solidFill>
                  <a:srgbClr val="000000"/>
                </a:solidFill>
                <a:effectLst/>
                <a:uLnTx/>
                <a:uFillTx/>
                <a:latin typeface="+mn-lt"/>
                <a:ea typeface="+mn-ea"/>
                <a:cs typeface="+mn-cs"/>
              </a:rPr>
              <a:t>changes</a:t>
            </a:r>
            <a:r>
              <a:rPr kumimoji="0" lang="en-GB" sz="1800" b="0" i="0" u="none" strike="noStrike" kern="1200" cap="none" spc="0" normalizeH="0" baseline="0" noProof="0" dirty="0">
                <a:ln>
                  <a:noFill/>
                </a:ln>
                <a:solidFill>
                  <a:srgbClr val="78BE20"/>
                </a:solidFill>
                <a:effectLst/>
                <a:uLnTx/>
                <a:uFillTx/>
                <a:latin typeface="+mn-lt"/>
                <a:ea typeface="+mn-ea"/>
                <a:cs typeface="+mn-cs"/>
              </a:rPr>
              <a:t> </a:t>
            </a:r>
            <a:r>
              <a:rPr kumimoji="0" lang="en-GB" sz="1800" b="0" i="0" u="none" strike="noStrike" kern="1200" cap="none" spc="0" normalizeH="0" baseline="0" noProof="0" dirty="0">
                <a:ln>
                  <a:noFill/>
                </a:ln>
                <a:solidFill>
                  <a:schemeClr val="tx1"/>
                </a:solidFill>
                <a:effectLst/>
                <a:uLnTx/>
                <a:uFillTx/>
                <a:latin typeface="+mn-lt"/>
                <a:ea typeface="+mn-ea"/>
                <a:cs typeface="+mn-cs"/>
              </a:rPr>
              <a:t>through feedback and quality assurances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TextBox 19">
            <a:extLst>
              <a:ext uri="{FF2B5EF4-FFF2-40B4-BE49-F238E27FC236}">
                <a16:creationId xmlns:a16="http://schemas.microsoft.com/office/drawing/2014/main" id="{7ECF7BB9-A5F6-407D-A782-9117DD2468EC}"/>
              </a:ext>
            </a:extLst>
          </p:cNvPr>
          <p:cNvSpPr txBox="1"/>
          <p:nvPr/>
        </p:nvSpPr>
        <p:spPr>
          <a:xfrm>
            <a:off x="4929808" y="5405879"/>
            <a:ext cx="6719266" cy="818686"/>
          </a:xfrm>
          <a:prstGeom prst="rect">
            <a:avLst/>
          </a:prstGeom>
          <a:noFill/>
        </p:spPr>
        <p:txBody>
          <a:bodyPr wrap="square" lIns="108000" tIns="0" rIns="0" bIns="0" rtlCol="0" anchor="ctr" anchorCtr="0">
            <a:spAutoFit/>
          </a:bodyPr>
          <a:lstStyle/>
          <a:p>
            <a:pPr>
              <a:lnSpc>
                <a:spcPct val="95000"/>
              </a:lnSpc>
            </a:pPr>
            <a:r>
              <a:rPr lang="en-GB" sz="2000" dirty="0">
                <a:solidFill>
                  <a:schemeClr val="accent1">
                    <a:lumMod val="75000"/>
                    <a:lumOff val="25000"/>
                  </a:schemeClr>
                </a:solidFill>
              </a:rPr>
              <a:t>Target feedback</a:t>
            </a:r>
            <a:r>
              <a:rPr lang="en-GB" sz="2000" dirty="0"/>
              <a:t> </a:t>
            </a:r>
            <a:r>
              <a:rPr lang="en-GB" dirty="0"/>
              <a:t>based on desired outcomes. For example,  target all assessors if consistency is desirable, specific segments if a particular outcome is undesirable</a:t>
            </a:r>
            <a:endParaRPr lang="en-US" sz="2000" dirty="0"/>
          </a:p>
        </p:txBody>
      </p:sp>
      <p:sp>
        <p:nvSpPr>
          <p:cNvPr id="19" name="Freeform 31">
            <a:extLst>
              <a:ext uri="{FF2B5EF4-FFF2-40B4-BE49-F238E27FC236}">
                <a16:creationId xmlns:a16="http://schemas.microsoft.com/office/drawing/2014/main" id="{39D8CA53-0D38-4365-99D3-A3CC140566EF}"/>
              </a:ext>
              <a:ext uri="{C183D7F6-B498-43B3-948B-1728B52AA6E4}">
                <adec:decorative xmlns:adec="http://schemas.microsoft.com/office/drawing/2017/decorative" val="1"/>
              </a:ext>
            </a:extLst>
          </p:cNvPr>
          <p:cNvSpPr/>
          <p:nvPr/>
        </p:nvSpPr>
        <p:spPr>
          <a:xfrm>
            <a:off x="848642" y="-13449"/>
            <a:ext cx="3421130" cy="6871448"/>
          </a:xfrm>
          <a:custGeom>
            <a:avLst/>
            <a:gdLst>
              <a:gd name="connsiteX0" fmla="*/ 0 w 4269772"/>
              <a:gd name="connsiteY0" fmla="*/ 0 h 6871448"/>
              <a:gd name="connsiteX1" fmla="*/ 3137318 w 4269772"/>
              <a:gd name="connsiteY1" fmla="*/ 0 h 6871448"/>
              <a:gd name="connsiteX2" fmla="*/ 3182422 w 4269772"/>
              <a:gd name="connsiteY2" fmla="*/ 43781 h 6871448"/>
              <a:gd name="connsiteX3" fmla="*/ 3760425 w 4269772"/>
              <a:gd name="connsiteY3" fmla="*/ 805826 h 6871448"/>
              <a:gd name="connsiteX4" fmla="*/ 2370594 w 4269772"/>
              <a:gd name="connsiteY4" fmla="*/ 5992749 h 6871448"/>
              <a:gd name="connsiteX5" fmla="*/ 848642 w 4269772"/>
              <a:gd name="connsiteY5" fmla="*/ 6871448 h 6871448"/>
              <a:gd name="connsiteX6" fmla="*/ 0 w 4269772"/>
              <a:gd name="connsiteY6" fmla="*/ 6871448 h 6871448"/>
              <a:gd name="connsiteX7" fmla="*/ 0 w 4269772"/>
              <a:gd name="connsiteY7" fmla="*/ 0 h 6871448"/>
              <a:gd name="connsiteX0" fmla="*/ 0 w 4269772"/>
              <a:gd name="connsiteY0" fmla="*/ 6871448 h 6871448"/>
              <a:gd name="connsiteX1" fmla="*/ 3137318 w 4269772"/>
              <a:gd name="connsiteY1" fmla="*/ 0 h 6871448"/>
              <a:gd name="connsiteX2" fmla="*/ 3182422 w 4269772"/>
              <a:gd name="connsiteY2" fmla="*/ 43781 h 6871448"/>
              <a:gd name="connsiteX3" fmla="*/ 3760425 w 4269772"/>
              <a:gd name="connsiteY3" fmla="*/ 805826 h 6871448"/>
              <a:gd name="connsiteX4" fmla="*/ 2370594 w 4269772"/>
              <a:gd name="connsiteY4" fmla="*/ 5992749 h 6871448"/>
              <a:gd name="connsiteX5" fmla="*/ 848642 w 4269772"/>
              <a:gd name="connsiteY5" fmla="*/ 6871448 h 6871448"/>
              <a:gd name="connsiteX6" fmla="*/ 0 w 4269772"/>
              <a:gd name="connsiteY6" fmla="*/ 6871448 h 6871448"/>
              <a:gd name="connsiteX0" fmla="*/ 0 w 4269772"/>
              <a:gd name="connsiteY0" fmla="*/ 6871448 h 6962888"/>
              <a:gd name="connsiteX1" fmla="*/ 3137318 w 4269772"/>
              <a:gd name="connsiteY1" fmla="*/ 0 h 6962888"/>
              <a:gd name="connsiteX2" fmla="*/ 3182422 w 4269772"/>
              <a:gd name="connsiteY2" fmla="*/ 43781 h 6962888"/>
              <a:gd name="connsiteX3" fmla="*/ 3760425 w 4269772"/>
              <a:gd name="connsiteY3" fmla="*/ 805826 h 6962888"/>
              <a:gd name="connsiteX4" fmla="*/ 2370594 w 4269772"/>
              <a:gd name="connsiteY4" fmla="*/ 5992749 h 6962888"/>
              <a:gd name="connsiteX5" fmla="*/ 848642 w 4269772"/>
              <a:gd name="connsiteY5" fmla="*/ 6871448 h 6962888"/>
              <a:gd name="connsiteX6" fmla="*/ 91440 w 4269772"/>
              <a:gd name="connsiteY6" fmla="*/ 6962888 h 6962888"/>
              <a:gd name="connsiteX0" fmla="*/ 0 w 4269772"/>
              <a:gd name="connsiteY0" fmla="*/ 6871448 h 6871448"/>
              <a:gd name="connsiteX1" fmla="*/ 3137318 w 4269772"/>
              <a:gd name="connsiteY1" fmla="*/ 0 h 6871448"/>
              <a:gd name="connsiteX2" fmla="*/ 3182422 w 4269772"/>
              <a:gd name="connsiteY2" fmla="*/ 43781 h 6871448"/>
              <a:gd name="connsiteX3" fmla="*/ 3760425 w 4269772"/>
              <a:gd name="connsiteY3" fmla="*/ 805826 h 6871448"/>
              <a:gd name="connsiteX4" fmla="*/ 2370594 w 4269772"/>
              <a:gd name="connsiteY4" fmla="*/ 5992749 h 6871448"/>
              <a:gd name="connsiteX5" fmla="*/ 848642 w 4269772"/>
              <a:gd name="connsiteY5" fmla="*/ 6871448 h 6871448"/>
              <a:gd name="connsiteX0" fmla="*/ 2288676 w 3421130"/>
              <a:gd name="connsiteY0" fmla="*/ 0 h 6871448"/>
              <a:gd name="connsiteX1" fmla="*/ 2333780 w 3421130"/>
              <a:gd name="connsiteY1" fmla="*/ 43781 h 6871448"/>
              <a:gd name="connsiteX2" fmla="*/ 2911783 w 3421130"/>
              <a:gd name="connsiteY2" fmla="*/ 805826 h 6871448"/>
              <a:gd name="connsiteX3" fmla="*/ 1521952 w 3421130"/>
              <a:gd name="connsiteY3" fmla="*/ 5992749 h 6871448"/>
              <a:gd name="connsiteX4" fmla="*/ 0 w 3421130"/>
              <a:gd name="connsiteY4" fmla="*/ 6871448 h 6871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1130" h="6871448">
                <a:moveTo>
                  <a:pt x="2288676" y="0"/>
                </a:moveTo>
                <a:lnTo>
                  <a:pt x="2333780" y="43781"/>
                </a:lnTo>
                <a:cubicBezTo>
                  <a:pt x="2553018" y="267436"/>
                  <a:pt x="2747949" y="522057"/>
                  <a:pt x="2911783" y="805826"/>
                </a:cubicBezTo>
                <a:cubicBezTo>
                  <a:pt x="3960321" y="2621946"/>
                  <a:pt x="3338072" y="4944211"/>
                  <a:pt x="1521952" y="5992749"/>
                </a:cubicBezTo>
                <a:lnTo>
                  <a:pt x="0" y="6871448"/>
                </a:lnTo>
              </a:path>
            </a:pathLst>
          </a:custGeom>
          <a:noFill/>
          <a:ln w="9525">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spcAft>
                <a:spcPts val="1000"/>
              </a:spcAft>
            </a:pPr>
            <a:endParaRPr lang="en-US" sz="1200" dirty="0">
              <a:solidFill>
                <a:schemeClr val="bg1"/>
              </a:solidFill>
              <a:sym typeface="+mn-lt"/>
            </a:endParaRPr>
          </a:p>
        </p:txBody>
      </p:sp>
      <p:cxnSp>
        <p:nvCxnSpPr>
          <p:cNvPr id="22" name="Straight Connector 21">
            <a:extLst>
              <a:ext uri="{FF2B5EF4-FFF2-40B4-BE49-F238E27FC236}">
                <a16:creationId xmlns:a16="http://schemas.microsoft.com/office/drawing/2014/main" id="{E4607EDD-870E-4578-964B-27F2C6744E4A}"/>
              </a:ext>
              <a:ext uri="{C183D7F6-B498-43B3-948B-1728B52AA6E4}">
                <adec:decorative xmlns:adec="http://schemas.microsoft.com/office/drawing/2017/decorative" val="1"/>
              </a:ext>
            </a:extLst>
          </p:cNvPr>
          <p:cNvCxnSpPr>
            <a:cxnSpLocks/>
          </p:cNvCxnSpPr>
          <p:nvPr/>
        </p:nvCxnSpPr>
        <p:spPr>
          <a:xfrm flipH="1">
            <a:off x="4269772" y="4649464"/>
            <a:ext cx="660036" cy="0"/>
          </a:xfrm>
          <a:prstGeom prst="line">
            <a:avLst/>
          </a:prstGeom>
          <a:ln w="9525">
            <a:solidFill>
              <a:schemeClr val="accent4">
                <a:lumMod val="10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8F7747-ECC8-40F6-8FFE-A5BC20C7BD49}"/>
              </a:ext>
              <a:ext uri="{C183D7F6-B498-43B3-948B-1728B52AA6E4}">
                <adec:decorative xmlns:adec="http://schemas.microsoft.com/office/drawing/2017/decorative" val="1"/>
              </a:ext>
            </a:extLst>
          </p:cNvPr>
          <p:cNvCxnSpPr>
            <a:cxnSpLocks/>
          </p:cNvCxnSpPr>
          <p:nvPr/>
        </p:nvCxnSpPr>
        <p:spPr>
          <a:xfrm flipH="1">
            <a:off x="2990754" y="3483706"/>
            <a:ext cx="1939054" cy="0"/>
          </a:xfrm>
          <a:prstGeom prst="line">
            <a:avLst/>
          </a:prstGeom>
          <a:ln w="9525">
            <a:solidFill>
              <a:schemeClr val="accent6">
                <a:lumMod val="10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76C015-8501-4F22-8A16-9F40DD612B9D}"/>
              </a:ext>
              <a:ext uri="{C183D7F6-B498-43B3-948B-1728B52AA6E4}">
                <adec:decorative xmlns:adec="http://schemas.microsoft.com/office/drawing/2017/decorative" val="1"/>
              </a:ext>
            </a:extLst>
          </p:cNvPr>
          <p:cNvCxnSpPr>
            <a:cxnSpLocks/>
          </p:cNvCxnSpPr>
          <p:nvPr/>
        </p:nvCxnSpPr>
        <p:spPr>
          <a:xfrm flipH="1">
            <a:off x="2263774" y="1152187"/>
            <a:ext cx="2666034" cy="0"/>
          </a:xfrm>
          <a:prstGeom prst="line">
            <a:avLst/>
          </a:prstGeom>
          <a:ln w="9525">
            <a:solidFill>
              <a:schemeClr val="tx2">
                <a:lumMod val="10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AC106E-0BAB-4338-A6A6-E9A762451919}"/>
              </a:ext>
              <a:ext uri="{C183D7F6-B498-43B3-948B-1728B52AA6E4}">
                <adec:decorative xmlns:adec="http://schemas.microsoft.com/office/drawing/2017/decorative" val="1"/>
              </a:ext>
            </a:extLst>
          </p:cNvPr>
          <p:cNvCxnSpPr>
            <a:cxnSpLocks/>
          </p:cNvCxnSpPr>
          <p:nvPr/>
        </p:nvCxnSpPr>
        <p:spPr>
          <a:xfrm flipH="1">
            <a:off x="2628900" y="5815224"/>
            <a:ext cx="2296800" cy="0"/>
          </a:xfrm>
          <a:prstGeom prst="line">
            <a:avLst/>
          </a:prstGeom>
          <a:ln w="9525">
            <a:solidFill>
              <a:schemeClr val="accent1">
                <a:lumMod val="10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237C70-630D-43F7-9A85-78F05BC457F2}"/>
              </a:ext>
              <a:ext uri="{C183D7F6-B498-43B3-948B-1728B52AA6E4}">
                <adec:decorative xmlns:adec="http://schemas.microsoft.com/office/drawing/2017/decorative" val="1"/>
              </a:ext>
            </a:extLst>
          </p:cNvPr>
          <p:cNvCxnSpPr>
            <a:cxnSpLocks/>
          </p:cNvCxnSpPr>
          <p:nvPr/>
        </p:nvCxnSpPr>
        <p:spPr>
          <a:xfrm flipH="1">
            <a:off x="3729036" y="2317946"/>
            <a:ext cx="1200772" cy="0"/>
          </a:xfrm>
          <a:prstGeom prst="line">
            <a:avLst/>
          </a:prstGeom>
          <a:ln w="9525">
            <a:solidFill>
              <a:srgbClr val="2E3558"/>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 name="NavigationTriangle">
            <a:extLst>
              <a:ext uri="{FF2B5EF4-FFF2-40B4-BE49-F238E27FC236}">
                <a16:creationId xmlns:a16="http://schemas.microsoft.com/office/drawing/2014/main" id="{A6E67D93-CBC3-42C0-AC0E-9D21C68B8E81}"/>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8" name="NavigationIcon">
            <a:extLst>
              <a:ext uri="{FF2B5EF4-FFF2-40B4-BE49-F238E27FC236}">
                <a16:creationId xmlns:a16="http://schemas.microsoft.com/office/drawing/2014/main" id="{5E182065-2571-475F-B526-2CEC9E2F6FE4}"/>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3.2</a:t>
            </a:r>
          </a:p>
        </p:txBody>
      </p:sp>
    </p:spTree>
    <p:extLst>
      <p:ext uri="{BB962C8B-B14F-4D97-AF65-F5344CB8AC3E}">
        <p14:creationId xmlns:p14="http://schemas.microsoft.com/office/powerpoint/2010/main" val="1531719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899" name="think-cell Slide" r:id="rId7" imgW="286" imgH="286" progId="TCLayout.ActiveDocument.1">
                  <p:embed/>
                </p:oleObj>
              </mc:Choice>
              <mc:Fallback>
                <p:oleObj name="think-cell Slide" r:id="rId7"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4" name="Oval 33">
            <a:extLst>
              <a:ext uri="{FF2B5EF4-FFF2-40B4-BE49-F238E27FC236}">
                <a16:creationId xmlns:a16="http://schemas.microsoft.com/office/drawing/2014/main" id="{7F5069C0-772C-4AC7-A843-AE5AA217DA1F}"/>
              </a:ext>
              <a:ext uri="{C183D7F6-B498-43B3-948B-1728B52AA6E4}">
                <adec:decorative xmlns:adec="http://schemas.microsoft.com/office/drawing/2017/decorative" val="1"/>
              </a:ext>
            </a:extLst>
          </p:cNvPr>
          <p:cNvSpPr/>
          <p:nvPr/>
        </p:nvSpPr>
        <p:spPr>
          <a:xfrm>
            <a:off x="4551980" y="1161061"/>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ym typeface="Georgia" panose="02040502050405020303" pitchFamily="18" charset="0"/>
            </a:endParaRPr>
          </a:p>
        </p:txBody>
      </p:sp>
      <p:sp>
        <p:nvSpPr>
          <p:cNvPr id="48" name="Oval 47">
            <a:extLst>
              <a:ext uri="{FF2B5EF4-FFF2-40B4-BE49-F238E27FC236}">
                <a16:creationId xmlns:a16="http://schemas.microsoft.com/office/drawing/2014/main" id="{4FC94F2F-5175-4CB6-9640-1688235EFA1B}"/>
              </a:ext>
              <a:ext uri="{C183D7F6-B498-43B3-948B-1728B52AA6E4}">
                <adec:decorative xmlns:adec="http://schemas.microsoft.com/office/drawing/2017/decorative" val="1"/>
              </a:ext>
            </a:extLst>
          </p:cNvPr>
          <p:cNvSpPr/>
          <p:nvPr/>
        </p:nvSpPr>
        <p:spPr>
          <a:xfrm>
            <a:off x="4551980" y="4245649"/>
            <a:ext cx="869363" cy="869363"/>
          </a:xfrm>
          <a:prstGeom prst="ellipse">
            <a:avLst/>
          </a:prstGeom>
          <a:solidFill>
            <a:schemeClr val="bg1"/>
          </a:solidFill>
          <a:ln w="38100" cap="flat" cmpd="sng" algn="ctr">
            <a:gradFill flip="none" rotWithShape="1">
              <a:gsLst>
                <a:gs pos="0">
                  <a:srgbClr val="204C2E"/>
                </a:gs>
                <a:gs pos="100000">
                  <a:srgbClr val="275D38"/>
                </a:gs>
              </a:gsLst>
              <a:lin ang="2700000" scaled="1"/>
              <a:tileRect/>
            </a:gradFill>
            <a:prstDash val="solid"/>
          </a:ln>
          <a:effectLst/>
        </p:spPr>
        <p:txBody>
          <a:bodyPr lIns="0" tIns="0" rIns="0" bIns="0" rtlCol="0" anchor="ctr"/>
          <a:lstStyle/>
          <a:p>
            <a:pPr algn="ctr">
              <a:lnSpc>
                <a:spcPct val="95000"/>
              </a:lnSpc>
            </a:pPr>
            <a:endParaRPr lang="en-US" kern="0" dirty="0">
              <a:sym typeface="Georgia" panose="02040502050405020303" pitchFamily="18" charset="0"/>
            </a:endParaRPr>
          </a:p>
        </p:txBody>
      </p:sp>
      <p:sp>
        <p:nvSpPr>
          <p:cNvPr id="3" name="Title 2"/>
          <p:cNvSpPr>
            <a:spLocks noGrp="1"/>
          </p:cNvSpPr>
          <p:nvPr>
            <p:ph type="title"/>
          </p:nvPr>
        </p:nvSpPr>
        <p:spPr>
          <a:xfrm>
            <a:off x="630000" y="2681103"/>
            <a:ext cx="3127881" cy="1495794"/>
          </a:xfrm>
        </p:spPr>
        <p:txBody>
          <a:bodyPr vert="horz"/>
          <a:lstStyle/>
          <a:p>
            <a:r>
              <a:rPr lang="en-US" sz="2800" dirty="0">
                <a:solidFill>
                  <a:srgbClr val="FF9221"/>
                </a:solidFill>
                <a:latin typeface="+mj-lt"/>
                <a:sym typeface="Georgia" panose="02040502050405020303" pitchFamily="18" charset="0"/>
              </a:rPr>
              <a:t>Section 3.3</a:t>
            </a:r>
            <a:br>
              <a:rPr lang="en-US" sz="2800" dirty="0">
                <a:latin typeface="+mj-lt"/>
                <a:sym typeface="Georgia" panose="02040502050405020303" pitchFamily="18" charset="0"/>
              </a:rPr>
            </a:br>
            <a:r>
              <a:rPr lang="en-US" sz="2800" dirty="0">
                <a:latin typeface="+mj-lt"/>
                <a:sym typeface="Georgia" panose="02040502050405020303" pitchFamily="18" charset="0"/>
              </a:rPr>
              <a:t>Enforcement of ESAt results</a:t>
            </a:r>
          </a:p>
        </p:txBody>
      </p:sp>
      <p:sp>
        <p:nvSpPr>
          <p:cNvPr id="15" name="TextBox 14">
            <a:extLst>
              <a:ext uri="{FF2B5EF4-FFF2-40B4-BE49-F238E27FC236}">
                <a16:creationId xmlns:a16="http://schemas.microsoft.com/office/drawing/2014/main" id="{0A661C2D-EB3E-41AA-88F3-7C03A9B71264}"/>
              </a:ext>
            </a:extLst>
          </p:cNvPr>
          <p:cNvSpPr txBox="1"/>
          <p:nvPr/>
        </p:nvSpPr>
        <p:spPr>
          <a:xfrm>
            <a:off x="5670748" y="1161061"/>
            <a:ext cx="6003798" cy="2318583"/>
          </a:xfrm>
          <a:prstGeom prst="rect">
            <a:avLst/>
          </a:prstGeom>
          <a:noFill/>
        </p:spPr>
        <p:txBody>
          <a:bodyPr wrap="square" lIns="0" tIns="0" rIns="0" bIns="0" rtlCol="0" anchor="t">
            <a:spAutoFit/>
          </a:bodyPr>
          <a:lstStyle/>
          <a:p>
            <a:r>
              <a:rPr lang="en-US" dirty="0">
                <a:solidFill>
                  <a:srgbClr val="275D38"/>
                </a:solidFill>
                <a:sym typeface="Georgia" panose="02040502050405020303" pitchFamily="18" charset="0"/>
              </a:rPr>
              <a:t>Observations</a:t>
            </a:r>
          </a:p>
          <a:p>
            <a:r>
              <a:rPr lang="en-US" sz="1400" dirty="0">
                <a:solidFill>
                  <a:srgbClr val="275D38"/>
                </a:solidFill>
                <a:sym typeface="Georgia" panose="02040502050405020303" pitchFamily="18" charset="0"/>
              </a:rPr>
              <a:t>ESAt referrals have not always been strictly enforced according to DES Grant Agreement Guidelines</a:t>
            </a:r>
          </a:p>
          <a:p>
            <a:pPr marL="324000" lvl="1" indent="-216000">
              <a:spcBef>
                <a:spcPts val="200"/>
              </a:spcBef>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Guidelines specify that </a:t>
            </a:r>
            <a:r>
              <a:rPr lang="en-US" sz="1400" dirty="0">
                <a:solidFill>
                  <a:srgbClr val="000000">
                    <a:lumMod val="100000"/>
                  </a:srgbClr>
                </a:solidFill>
                <a:sym typeface="Georgia" panose="02040502050405020303" pitchFamily="18" charset="0"/>
              </a:rPr>
              <a:t>providers have the responsibility to exit participants if program services are no longer appropriate</a:t>
            </a:r>
          </a:p>
          <a:p>
            <a:pPr marL="324000" lvl="1" indent="-216000">
              <a:spcBef>
                <a:spcPts val="200"/>
              </a:spcBef>
              <a:buClr>
                <a:srgbClr val="275D38">
                  <a:lumMod val="100000"/>
                </a:srgbClr>
              </a:buClr>
              <a:buSzPct val="100000"/>
              <a:buFont typeface="Trebuchet MS" panose="020B0603020202020204" pitchFamily="34" charset="0"/>
              <a:buChar char="•"/>
            </a:pPr>
            <a:r>
              <a:rPr lang="en-AU" sz="1400" dirty="0">
                <a:solidFill>
                  <a:srgbClr val="000000">
                    <a:lumMod val="100000"/>
                  </a:srgbClr>
                </a:solidFill>
                <a:sym typeface="Georgia" panose="02040502050405020303" pitchFamily="18" charset="0"/>
              </a:rPr>
              <a:t>There is no automatic actioning of an ESAt referral or system checks, </a:t>
            </a:r>
            <a:r>
              <a:rPr lang="en-US" sz="1400" dirty="0">
                <a:solidFill>
                  <a:srgbClr val="000000">
                    <a:lumMod val="100000"/>
                  </a:srgbClr>
                </a:solidFill>
                <a:sym typeface="Georgia" panose="02040502050405020303" pitchFamily="18" charset="0"/>
              </a:rPr>
              <a:t>enforcement ESAt referrals requires provider action</a:t>
            </a:r>
          </a:p>
          <a:p>
            <a:pPr marL="324000" lvl="1" indent="-216000">
              <a:spcBef>
                <a:spcPts val="200"/>
              </a:spcBef>
              <a:buClr>
                <a:srgbClr val="275D38">
                  <a:lumMod val="100000"/>
                </a:srgbClr>
              </a:buClr>
              <a:buSzPct val="100000"/>
              <a:buFont typeface="Trebuchet MS" panose="020B0603020202020204" pitchFamily="34" charset="0"/>
              <a:buChar char="•"/>
            </a:pPr>
            <a:r>
              <a:rPr lang="en-US" sz="1400" dirty="0">
                <a:solidFill>
                  <a:srgbClr val="000000">
                    <a:lumMod val="100000"/>
                  </a:srgbClr>
                </a:solidFill>
                <a:sym typeface="Georgia" panose="02040502050405020303" pitchFamily="18" charset="0"/>
              </a:rPr>
              <a:t>Providers do not always choose to action referrals to another program </a:t>
            </a:r>
          </a:p>
          <a:p>
            <a:pPr marL="324000" lvl="1" indent="-216000">
              <a:spcBef>
                <a:spcPts val="200"/>
              </a:spcBef>
              <a:buClr>
                <a:srgbClr val="275D38">
                  <a:lumMod val="100000"/>
                </a:srgbClr>
              </a:buClr>
              <a:buSzPct val="100000"/>
              <a:buFont typeface="Trebuchet MS" panose="020B0603020202020204" pitchFamily="34" charset="0"/>
              <a:buChar char="•"/>
            </a:pPr>
            <a:r>
              <a:rPr lang="en-US" sz="1400" dirty="0">
                <a:solidFill>
                  <a:srgbClr val="000000">
                    <a:lumMod val="100000"/>
                  </a:srgbClr>
                </a:solidFill>
                <a:sym typeface="Georgia" panose="02040502050405020303" pitchFamily="18" charset="0"/>
              </a:rPr>
              <a:t>A preliminary estimate is that $5-8m could be saved annually if all non-DES ESAt outcomes were actioned by providers</a:t>
            </a:r>
          </a:p>
        </p:txBody>
      </p:sp>
      <p:sp>
        <p:nvSpPr>
          <p:cNvPr id="14" name="TextBox 13">
            <a:extLst>
              <a:ext uri="{FF2B5EF4-FFF2-40B4-BE49-F238E27FC236}">
                <a16:creationId xmlns:a16="http://schemas.microsoft.com/office/drawing/2014/main" id="{4FCB5294-3FE5-4A33-AB66-D31016E0F74A}"/>
              </a:ext>
            </a:extLst>
          </p:cNvPr>
          <p:cNvSpPr txBox="1"/>
          <p:nvPr/>
        </p:nvSpPr>
        <p:spPr>
          <a:xfrm>
            <a:off x="5670748" y="4245649"/>
            <a:ext cx="6003798" cy="707886"/>
          </a:xfrm>
          <a:prstGeom prst="rect">
            <a:avLst/>
          </a:prstGeom>
          <a:noFill/>
        </p:spPr>
        <p:txBody>
          <a:bodyPr wrap="square" lIns="0" tIns="0" rIns="0" bIns="0" rtlCol="0" anchor="t">
            <a:spAutoFit/>
          </a:bodyPr>
          <a:lstStyle/>
          <a:p>
            <a:r>
              <a:rPr lang="en-US" dirty="0">
                <a:solidFill>
                  <a:srgbClr val="275D38"/>
                </a:solidFill>
                <a:sym typeface="Georgia" panose="02040502050405020303" pitchFamily="18" charset="0"/>
              </a:rPr>
              <a:t>Recommendations</a:t>
            </a:r>
          </a:p>
          <a:p>
            <a:pPr marL="450900" lvl="1" indent="-342900">
              <a:buClr>
                <a:srgbClr val="275D38">
                  <a:lumMod val="100000"/>
                </a:srgbClr>
              </a:buClr>
              <a:buSzPct val="100000"/>
              <a:buFont typeface="+mj-lt"/>
              <a:buAutoNum type="arabicPeriod" startAt="14"/>
            </a:pPr>
            <a:r>
              <a:rPr lang="en-AU" sz="1400" dirty="0">
                <a:solidFill>
                  <a:srgbClr val="000000"/>
                </a:solidFill>
                <a:sym typeface="Trebuchet MS" panose="020B0603020202020204" pitchFamily="34" charset="0"/>
              </a:rPr>
              <a:t>Examine opportunities to enforce Grant Agreement clauses regarding DES exits following an ESAt recommendation to another program</a:t>
            </a:r>
          </a:p>
        </p:txBody>
      </p:sp>
      <p:sp>
        <p:nvSpPr>
          <p:cNvPr id="8" name="ee4pFootnotes">
            <a:extLst>
              <a:ext uri="{FF2B5EF4-FFF2-40B4-BE49-F238E27FC236}">
                <a16:creationId xmlns:a16="http://schemas.microsoft.com/office/drawing/2014/main" id="{2B97A072-4B3D-414D-951B-255D00F1D789}"/>
              </a:ext>
            </a:extLst>
          </p:cNvPr>
          <p:cNvSpPr>
            <a:spLocks noChangeArrowheads="1"/>
          </p:cNvSpPr>
          <p:nvPr/>
        </p:nvSpPr>
        <p:spPr bwMode="auto">
          <a:xfrm>
            <a:off x="4551980" y="6282941"/>
            <a:ext cx="61200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As of August 2020, this excludes pending and suspended participants</a:t>
            </a:r>
          </a:p>
          <a:p>
            <a:pPr>
              <a:lnSpc>
                <a:spcPct val="90000"/>
              </a:lnSpc>
            </a:pPr>
            <a:r>
              <a:rPr lang="en-US" sz="1000" dirty="0">
                <a:solidFill>
                  <a:srgbClr val="7F7F7F">
                    <a:lumMod val="100000"/>
                  </a:srgbClr>
                </a:solidFill>
                <a:sym typeface="Georgia" panose="02040502050405020303" pitchFamily="18" charset="0"/>
              </a:rPr>
              <a:t>Source: BCG analysis</a:t>
            </a:r>
          </a:p>
        </p:txBody>
      </p:sp>
      <p:grpSp>
        <p:nvGrpSpPr>
          <p:cNvPr id="23" name="Group 22">
            <a:extLst>
              <a:ext uri="{FF2B5EF4-FFF2-40B4-BE49-F238E27FC236}">
                <a16:creationId xmlns:a16="http://schemas.microsoft.com/office/drawing/2014/main" id="{4B039237-B926-4808-B30C-41F003BE14ED}"/>
              </a:ext>
              <a:ext uri="{C183D7F6-B498-43B3-948B-1728B52AA6E4}">
                <adec:decorative xmlns:adec="http://schemas.microsoft.com/office/drawing/2017/decorative" val="1"/>
              </a:ext>
            </a:extLst>
          </p:cNvPr>
          <p:cNvGrpSpPr/>
          <p:nvPr/>
        </p:nvGrpSpPr>
        <p:grpSpPr>
          <a:xfrm>
            <a:off x="5681091" y="3711949"/>
            <a:ext cx="5760720" cy="306171"/>
            <a:chOff x="5916168" y="3940591"/>
            <a:chExt cx="5760720" cy="306171"/>
          </a:xfrm>
        </p:grpSpPr>
        <p:cxnSp>
          <p:nvCxnSpPr>
            <p:cNvPr id="24" name="Straight Connector 23">
              <a:extLst>
                <a:ext uri="{FF2B5EF4-FFF2-40B4-BE49-F238E27FC236}">
                  <a16:creationId xmlns:a16="http://schemas.microsoft.com/office/drawing/2014/main" id="{79D94F68-0EDC-4056-A06D-06AFAE1CF3AB}"/>
                </a:ext>
              </a:extLst>
            </p:cNvPr>
            <p:cNvCxnSpPr/>
            <p:nvPr/>
          </p:nvCxnSpPr>
          <p:spPr>
            <a:xfrm rot="5400000">
              <a:off x="8796528" y="1213317"/>
              <a:ext cx="0" cy="5760720"/>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5E57A7-3E6E-452E-8B3B-70AE53697F92}"/>
                </a:ext>
              </a:extLst>
            </p:cNvPr>
            <p:cNvGrpSpPr/>
            <p:nvPr/>
          </p:nvGrpSpPr>
          <p:grpSpPr>
            <a:xfrm rot="5400000">
              <a:off x="8643443" y="3940222"/>
              <a:ext cx="306171" cy="306910"/>
              <a:chOff x="5937564" y="3833745"/>
              <a:chExt cx="306171" cy="306910"/>
            </a:xfrm>
          </p:grpSpPr>
          <p:sp>
            <p:nvSpPr>
              <p:cNvPr id="26" name="Freeform 94">
                <a:extLst>
                  <a:ext uri="{FF2B5EF4-FFF2-40B4-BE49-F238E27FC236}">
                    <a16:creationId xmlns:a16="http://schemas.microsoft.com/office/drawing/2014/main" id="{97C63B22-0686-40D5-93A9-6C5BB1D2CAC8}"/>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27" name="Freeform 95">
                <a:extLst>
                  <a:ext uri="{FF2B5EF4-FFF2-40B4-BE49-F238E27FC236}">
                    <a16:creationId xmlns:a16="http://schemas.microsoft.com/office/drawing/2014/main" id="{E35AA0DB-F559-4358-B893-21712FE49E27}"/>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grpSp>
        <p:nvGrpSpPr>
          <p:cNvPr id="33" name="bcgIcons_MagnifyingGlassSearch">
            <a:extLst>
              <a:ext uri="{FF2B5EF4-FFF2-40B4-BE49-F238E27FC236}">
                <a16:creationId xmlns:a16="http://schemas.microsoft.com/office/drawing/2014/main" id="{0B89F7FF-1BF6-47B8-BF21-445C4027515B}"/>
              </a:ext>
              <a:ext uri="{C183D7F6-B498-43B3-948B-1728B52AA6E4}">
                <adec:decorative xmlns:adec="http://schemas.microsoft.com/office/drawing/2017/decorative" val="1"/>
              </a:ext>
            </a:extLst>
          </p:cNvPr>
          <p:cNvGrpSpPr>
            <a:grpSpLocks noChangeAspect="1"/>
          </p:cNvGrpSpPr>
          <p:nvPr/>
        </p:nvGrpSpPr>
        <p:grpSpPr bwMode="auto">
          <a:xfrm>
            <a:off x="4675886" y="1284679"/>
            <a:ext cx="621551" cy="622127"/>
            <a:chOff x="1682" y="0"/>
            <a:chExt cx="4316" cy="4320"/>
          </a:xfrm>
        </p:grpSpPr>
        <p:sp>
          <p:nvSpPr>
            <p:cNvPr id="43" name="AutoShape 8">
              <a:extLst>
                <a:ext uri="{FF2B5EF4-FFF2-40B4-BE49-F238E27FC236}">
                  <a16:creationId xmlns:a16="http://schemas.microsoft.com/office/drawing/2014/main" id="{BF78952A-3C56-47FF-B159-FB453980CB4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4" name="Freeform 10">
              <a:extLst>
                <a:ext uri="{FF2B5EF4-FFF2-40B4-BE49-F238E27FC236}">
                  <a16:creationId xmlns:a16="http://schemas.microsoft.com/office/drawing/2014/main" id="{42415A35-2E4B-4D5C-96D8-D89ABE27DAE4}"/>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45" name="Freeform 11">
              <a:extLst>
                <a:ext uri="{FF2B5EF4-FFF2-40B4-BE49-F238E27FC236}">
                  <a16:creationId xmlns:a16="http://schemas.microsoft.com/office/drawing/2014/main" id="{41E9D22D-20C0-4B4E-AEA9-4B0FD1198B3F}"/>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grpSp>
        <p:nvGrpSpPr>
          <p:cNvPr id="47" name="bcgIcons_Scalable">
            <a:extLst>
              <a:ext uri="{FF2B5EF4-FFF2-40B4-BE49-F238E27FC236}">
                <a16:creationId xmlns:a16="http://schemas.microsoft.com/office/drawing/2014/main" id="{67E82124-A3AB-419C-B94E-BD779D2987F7}"/>
              </a:ext>
              <a:ext uri="{C183D7F6-B498-43B3-948B-1728B52AA6E4}">
                <adec:decorative xmlns:adec="http://schemas.microsoft.com/office/drawing/2017/decorative" val="1"/>
              </a:ext>
            </a:extLst>
          </p:cNvPr>
          <p:cNvGrpSpPr>
            <a:grpSpLocks noChangeAspect="1"/>
          </p:cNvGrpSpPr>
          <p:nvPr/>
        </p:nvGrpSpPr>
        <p:grpSpPr bwMode="auto">
          <a:xfrm>
            <a:off x="4675886" y="4369266"/>
            <a:ext cx="621552" cy="622128"/>
            <a:chOff x="1682" y="0"/>
            <a:chExt cx="4316" cy="4320"/>
          </a:xfrm>
        </p:grpSpPr>
        <p:sp>
          <p:nvSpPr>
            <p:cNvPr id="49" name="AutoShape 18">
              <a:extLst>
                <a:ext uri="{FF2B5EF4-FFF2-40B4-BE49-F238E27FC236}">
                  <a16:creationId xmlns:a16="http://schemas.microsoft.com/office/drawing/2014/main" id="{18B3042A-9E71-40F6-B0F3-B7BA1F64B97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50" name="Freeform 20">
              <a:extLst>
                <a:ext uri="{FF2B5EF4-FFF2-40B4-BE49-F238E27FC236}">
                  <a16:creationId xmlns:a16="http://schemas.microsoft.com/office/drawing/2014/main" id="{358F5E40-1D94-46F2-A614-24070D496144}"/>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51" name="Freeform 21">
              <a:extLst>
                <a:ext uri="{FF2B5EF4-FFF2-40B4-BE49-F238E27FC236}">
                  <a16:creationId xmlns:a16="http://schemas.microsoft.com/office/drawing/2014/main" id="{7BC51FEF-C56E-4EBF-A97F-3A887A48240D}"/>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sp>
        <p:nvSpPr>
          <p:cNvPr id="28" name="NavigationTriangle">
            <a:extLst>
              <a:ext uri="{FF2B5EF4-FFF2-40B4-BE49-F238E27FC236}">
                <a16:creationId xmlns:a16="http://schemas.microsoft.com/office/drawing/2014/main" id="{23F0A67A-3949-4B64-B4CC-30C093C2DD37}"/>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sym typeface="Georgia" panose="02040502050405020303" pitchFamily="18" charset="0"/>
            </a:endParaRPr>
          </a:p>
        </p:txBody>
      </p:sp>
      <p:sp>
        <p:nvSpPr>
          <p:cNvPr id="29" name="NavigationIcon">
            <a:extLst>
              <a:ext uri="{FF2B5EF4-FFF2-40B4-BE49-F238E27FC236}">
                <a16:creationId xmlns:a16="http://schemas.microsoft.com/office/drawing/2014/main" id="{3A62847A-418A-4508-A5AB-AC58A7C32CB3}"/>
              </a:ext>
              <a:ext uri="{C183D7F6-B498-43B3-948B-1728B52AA6E4}">
                <adec:decorative xmlns:adec="http://schemas.microsoft.com/office/drawing/2017/decorative" val="1"/>
              </a:ext>
            </a:extLst>
          </p:cNvPr>
          <p:cNvSpPr>
            <a:spLocks noChangeAspect="1" noChangeArrowheads="1"/>
          </p:cNvSpPr>
          <p:nvPr>
            <p:custDataLst>
              <p:tags r:id="rId4"/>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de-DE" sz="1600" dirty="0">
                <a:solidFill>
                  <a:srgbClr val="275D38">
                    <a:lumMod val="100000"/>
                  </a:srgbClr>
                </a:solidFill>
                <a:sym typeface="Georgia" panose="02040502050405020303" pitchFamily="18" charset="0"/>
              </a:rPr>
              <a:t>3.3</a:t>
            </a:r>
          </a:p>
        </p:txBody>
      </p:sp>
    </p:spTree>
    <p:custDataLst>
      <p:tags r:id="rId2"/>
    </p:custDataLst>
    <p:extLst>
      <p:ext uri="{BB962C8B-B14F-4D97-AF65-F5344CB8AC3E}">
        <p14:creationId xmlns:p14="http://schemas.microsoft.com/office/powerpoint/2010/main" val="3552836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A8C334EF-8A85-46F0-91FD-FBC91AD31BBC}"/>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923" name="think-cell Slide" r:id="rId6" imgW="395" imgH="394" progId="TCLayout.ActiveDocument.1">
                  <p:embed/>
                </p:oleObj>
              </mc:Choice>
              <mc:Fallback>
                <p:oleObj name="think-cell Slide" r:id="rId6" imgW="395" imgH="394" progId="TCLayout.ActiveDocument.1">
                  <p:embed/>
                  <p:pic>
                    <p:nvPicPr>
                      <p:cNvPr id="27" name="Object 26" hidden="1">
                        <a:extLst>
                          <a:ext uri="{FF2B5EF4-FFF2-40B4-BE49-F238E27FC236}">
                            <a16:creationId xmlns:a16="http://schemas.microsoft.com/office/drawing/2014/main" id="{A8C334EF-8A85-46F0-91FD-FBC91AD31BBC}"/>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CB120E-B093-46AF-B9DC-44FFCB709DBB}"/>
              </a:ext>
            </a:extLst>
          </p:cNvPr>
          <p:cNvSpPr>
            <a:spLocks noGrp="1"/>
          </p:cNvSpPr>
          <p:nvPr>
            <p:ph type="title"/>
          </p:nvPr>
        </p:nvSpPr>
        <p:spPr>
          <a:xfrm>
            <a:off x="630000" y="622800"/>
            <a:ext cx="10933350" cy="664797"/>
          </a:xfrm>
        </p:spPr>
        <p:txBody>
          <a:bodyPr vert="horz"/>
          <a:lstStyle/>
          <a:p>
            <a:r>
              <a:rPr lang="en-AU" dirty="0">
                <a:latin typeface="+mj-lt"/>
              </a:rPr>
              <a:t>While </a:t>
            </a:r>
            <a:r>
              <a:rPr lang="en-AU" dirty="0">
                <a:latin typeface="+mj-lt"/>
                <a:sym typeface="Georgia" panose="02040502050405020303" pitchFamily="18" charset="0"/>
              </a:rPr>
              <a:t>ESAts during a period of service are binding under the Grant Agreement, provider action is required to enforce exits from DES</a:t>
            </a:r>
            <a:endParaRPr lang="en-US" dirty="0">
              <a:solidFill>
                <a:srgbClr val="575757">
                  <a:lumMod val="100000"/>
                </a:srgbClr>
              </a:solidFill>
              <a:latin typeface="+mj-lt"/>
              <a:sym typeface="Georgia" panose="02040502050405020303" pitchFamily="18" charset="0"/>
            </a:endParaRPr>
          </a:p>
        </p:txBody>
      </p:sp>
      <p:sp>
        <p:nvSpPr>
          <p:cNvPr id="41" name="TextBox 40">
            <a:extLst>
              <a:ext uri="{FF2B5EF4-FFF2-40B4-BE49-F238E27FC236}">
                <a16:creationId xmlns:a16="http://schemas.microsoft.com/office/drawing/2014/main" id="{82406753-9595-4554-BB35-C3B7A68D0C76}"/>
              </a:ext>
            </a:extLst>
          </p:cNvPr>
          <p:cNvSpPr txBox="1"/>
          <p:nvPr/>
        </p:nvSpPr>
        <p:spPr>
          <a:xfrm>
            <a:off x="630000" y="1653839"/>
            <a:ext cx="8495712" cy="276999"/>
          </a:xfrm>
          <a:prstGeom prst="rect">
            <a:avLst/>
          </a:prstGeom>
          <a:noFill/>
          <a:ln w="9525" cap="rnd">
            <a:noFill/>
            <a:prstDash val="solid"/>
            <a:round/>
          </a:ln>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275D38"/>
                </a:solidFill>
                <a:sym typeface="Georgia" panose="02040502050405020303" pitchFamily="18" charset="0"/>
              </a:rPr>
              <a:t>Rules surrounding ESAts and DES entry/exit:</a:t>
            </a:r>
          </a:p>
        </p:txBody>
      </p:sp>
      <p:sp>
        <p:nvSpPr>
          <p:cNvPr id="32" name="Rectangle 31">
            <a:extLst>
              <a:ext uri="{FF2B5EF4-FFF2-40B4-BE49-F238E27FC236}">
                <a16:creationId xmlns:a16="http://schemas.microsoft.com/office/drawing/2014/main" id="{F0D75657-B70E-4598-923F-FE2C6ECDE907}"/>
              </a:ext>
              <a:ext uri="{C183D7F6-B498-43B3-948B-1728B52AA6E4}">
                <adec:decorative xmlns:adec="http://schemas.microsoft.com/office/drawing/2017/decorative" val="0"/>
              </a:ext>
            </a:extLst>
          </p:cNvPr>
          <p:cNvSpPr/>
          <p:nvPr/>
        </p:nvSpPr>
        <p:spPr>
          <a:xfrm>
            <a:off x="630001" y="2126178"/>
            <a:ext cx="2347116" cy="3765361"/>
          </a:xfrm>
          <a:prstGeom prst="rect">
            <a:avLst/>
          </a:prstGeom>
          <a:solidFill>
            <a:srgbClr val="F2F2F2"/>
          </a:solidFill>
        </p:spPr>
        <p:txBody>
          <a:bodyPr wrap="square">
            <a:noAutofit/>
          </a:bodyPr>
          <a:lstStyle/>
          <a:p>
            <a:endParaRPr lang="en-AU" sz="1600" dirty="0">
              <a:solidFill>
                <a:srgbClr val="275D38"/>
              </a:solidFill>
              <a:sym typeface="Georgia" panose="02040502050405020303" pitchFamily="18" charset="0"/>
            </a:endParaRPr>
          </a:p>
          <a:p>
            <a:endParaRPr lang="en-AU" sz="1600" dirty="0">
              <a:solidFill>
                <a:srgbClr val="275D38"/>
              </a:solidFill>
              <a:sym typeface="Georgia" panose="02040502050405020303" pitchFamily="18" charset="0"/>
            </a:endParaRPr>
          </a:p>
          <a:p>
            <a:endParaRPr lang="en-AU" sz="1600" dirty="0">
              <a:solidFill>
                <a:srgbClr val="275D38"/>
              </a:solidFill>
              <a:sym typeface="Georgia" panose="02040502050405020303" pitchFamily="18" charset="0"/>
            </a:endParaRPr>
          </a:p>
          <a:p>
            <a:endParaRPr lang="en-AU" sz="1600" dirty="0">
              <a:solidFill>
                <a:srgbClr val="275D38"/>
              </a:solidFill>
              <a:sym typeface="Georgia" panose="02040502050405020303" pitchFamily="18" charset="0"/>
            </a:endParaRPr>
          </a:p>
          <a:p>
            <a:endParaRPr lang="en-AU" sz="1600" dirty="0">
              <a:solidFill>
                <a:srgbClr val="275D38"/>
              </a:solidFill>
              <a:sym typeface="Georgia" panose="02040502050405020303" pitchFamily="18" charset="0"/>
            </a:endParaRPr>
          </a:p>
          <a:p>
            <a:r>
              <a:rPr lang="en-AU" sz="1600" dirty="0">
                <a:solidFill>
                  <a:srgbClr val="275D38"/>
                </a:solidFill>
                <a:sym typeface="Georgia" panose="02040502050405020303" pitchFamily="18" charset="0"/>
              </a:rPr>
              <a:t>During a period of service, there is no automatic actioning of an ESAt referral or system checks, </a:t>
            </a:r>
            <a:r>
              <a:rPr lang="en-US" sz="1600" dirty="0">
                <a:solidFill>
                  <a:srgbClr val="275D38"/>
                </a:solidFill>
                <a:sym typeface="Georgia" panose="02040502050405020303" pitchFamily="18" charset="0"/>
              </a:rPr>
              <a:t>providers have the responsibility to action</a:t>
            </a:r>
          </a:p>
        </p:txBody>
      </p:sp>
      <p:sp>
        <p:nvSpPr>
          <p:cNvPr id="10" name="Rectangle 9">
            <a:extLst>
              <a:ext uri="{FF2B5EF4-FFF2-40B4-BE49-F238E27FC236}">
                <a16:creationId xmlns:a16="http://schemas.microsoft.com/office/drawing/2014/main" id="{20AE01DF-4EC3-477D-81A1-0A5F98C37BB4}"/>
              </a:ext>
            </a:extLst>
          </p:cNvPr>
          <p:cNvSpPr/>
          <p:nvPr/>
        </p:nvSpPr>
        <p:spPr>
          <a:xfrm>
            <a:off x="3452583" y="2040388"/>
            <a:ext cx="7987512" cy="984885"/>
          </a:xfrm>
          <a:prstGeom prst="rect">
            <a:avLst/>
          </a:prstGeom>
          <a:noFill/>
          <a:ln w="9525" cap="flat" cmpd="sng" algn="ctr">
            <a:noFill/>
            <a:prstDash val="solid"/>
          </a:ln>
          <a:effectLst>
            <a:outerShdw sx="0" sy="0" rotWithShape="0">
              <a:scrgbClr r="0" g="0" b="0"/>
            </a:outerShdw>
          </a:effectLst>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cap="flat" cmpd="sng" algn="ctr">
                <a:solidFill>
                  <a:schemeClr val="accent1"/>
                </a:solidFill>
                <a:prstDash val="solid"/>
              </a14:hiddenLine>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1600" dirty="0">
                <a:solidFill>
                  <a:srgbClr val="000000"/>
                </a:solidFill>
                <a:sym typeface="Georgia" panose="02040502050405020303" pitchFamily="18" charset="0"/>
              </a:rPr>
              <a:t>A </a:t>
            </a:r>
            <a:r>
              <a:rPr lang="en-US" sz="1600" b="1" dirty="0">
                <a:solidFill>
                  <a:schemeClr val="accent1">
                    <a:lumMod val="75000"/>
                    <a:lumOff val="25000"/>
                  </a:schemeClr>
                </a:solidFill>
                <a:sym typeface="Georgia" panose="02040502050405020303" pitchFamily="18" charset="0"/>
              </a:rPr>
              <a:t>valid ESAt is required upon entry into an Employment Services Program</a:t>
            </a:r>
            <a:r>
              <a:rPr lang="en-US" sz="1600" dirty="0">
                <a:solidFill>
                  <a:srgbClr val="78BE20"/>
                </a:solidFill>
                <a:sym typeface="Georgia" panose="02040502050405020303" pitchFamily="18" charset="0"/>
              </a:rPr>
              <a:t> </a:t>
            </a:r>
            <a:r>
              <a:rPr lang="en-US" sz="1600" dirty="0">
                <a:solidFill>
                  <a:srgbClr val="000000"/>
                </a:solidFill>
                <a:sym typeface="Georgia" panose="02040502050405020303" pitchFamily="18" charset="0"/>
              </a:rPr>
              <a:t>and participants will be granted entry to the program recommended by the ESAt assessment at the time. ESAts are valid for 2 years for the purposes of "assessing eligibility" however, are ongoing for the purposes of assessing work capacity</a:t>
            </a:r>
            <a:endParaRPr lang="en-AU" sz="1600" dirty="0">
              <a:solidFill>
                <a:srgbClr val="000000"/>
              </a:solidFill>
              <a:ea typeface="Gulim" pitchFamily="34" charset="-127"/>
              <a:sym typeface="Georgia" panose="02040502050405020303" pitchFamily="18" charset="0"/>
            </a:endParaRPr>
          </a:p>
        </p:txBody>
      </p:sp>
      <p:sp>
        <p:nvSpPr>
          <p:cNvPr id="6" name="Rectangle 5">
            <a:extLst>
              <a:ext uri="{FF2B5EF4-FFF2-40B4-BE49-F238E27FC236}">
                <a16:creationId xmlns:a16="http://schemas.microsoft.com/office/drawing/2014/main" id="{21FDB31D-5AF1-40C1-9A65-5F2B033171D0}"/>
              </a:ext>
            </a:extLst>
          </p:cNvPr>
          <p:cNvSpPr/>
          <p:nvPr/>
        </p:nvSpPr>
        <p:spPr>
          <a:xfrm>
            <a:off x="3452583" y="3244015"/>
            <a:ext cx="4777017" cy="1231106"/>
          </a:xfrm>
          <a:prstGeom prst="rect">
            <a:avLst/>
          </a:prstGeom>
          <a:noFill/>
          <a:ln w="9525" cap="flat" cmpd="sng" algn="ctr">
            <a:noFill/>
            <a:prstDash val="solid"/>
          </a:ln>
          <a:effectLst>
            <a:outerShdw sx="0" sy="0" rotWithShape="0">
              <a:scrgbClr r="0" g="0" b="0"/>
            </a:outerShdw>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D2E0E6"/>
                </a:solidFill>
                <a:prstDash val="solid"/>
              </a14:hiddenLine>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AU" sz="1600" dirty="0">
                <a:solidFill>
                  <a:srgbClr val="000000"/>
                </a:solidFill>
                <a:ea typeface="Gulim" pitchFamily="34" charset="-127"/>
                <a:sym typeface="Georgia" panose="02040502050405020303" pitchFamily="18" charset="0"/>
              </a:rPr>
              <a:t>If an </a:t>
            </a:r>
            <a:r>
              <a:rPr lang="en-AU" sz="1600" b="1" dirty="0">
                <a:solidFill>
                  <a:schemeClr val="accent1">
                    <a:lumMod val="75000"/>
                    <a:lumOff val="25000"/>
                  </a:schemeClr>
                </a:solidFill>
                <a:ea typeface="Gulim" pitchFamily="34" charset="-127"/>
                <a:sym typeface="Georgia" panose="02040502050405020303" pitchFamily="18" charset="0"/>
              </a:rPr>
              <a:t>ESAt for a DES 18-Month Review</a:t>
            </a:r>
            <a:r>
              <a:rPr lang="en-AU" sz="1600" b="1" dirty="0">
                <a:solidFill>
                  <a:srgbClr val="78BE20"/>
                </a:solidFill>
                <a:ea typeface="Gulim" pitchFamily="34" charset="-127"/>
                <a:sym typeface="Georgia" panose="02040502050405020303" pitchFamily="18" charset="0"/>
              </a:rPr>
              <a:t> </a:t>
            </a:r>
            <a:r>
              <a:rPr lang="en-US" sz="1600" dirty="0">
                <a:solidFill>
                  <a:srgbClr val="000000"/>
                </a:solidFill>
                <a:ea typeface="Gulim" pitchFamily="34" charset="-127"/>
                <a:sym typeface="Georgia" panose="02040502050405020303" pitchFamily="18" charset="0"/>
              </a:rPr>
              <a:t>r</a:t>
            </a:r>
            <a:r>
              <a:rPr lang="en-US" sz="1600" dirty="0">
                <a:solidFill>
                  <a:srgbClr val="000000"/>
                </a:solidFill>
                <a:sym typeface="Georgia" panose="02040502050405020303" pitchFamily="18" charset="0"/>
              </a:rPr>
              <a:t>ecommends "that the Participant does not receive Extended Employment Assistance, then the Provider must perform a Provider Exit of the Participant" (DES Grant Agreement)</a:t>
            </a:r>
          </a:p>
        </p:txBody>
      </p:sp>
      <p:grpSp>
        <p:nvGrpSpPr>
          <p:cNvPr id="51" name="Group 50" descr="Arrow to the right">
            <a:extLst>
              <a:ext uri="{FF2B5EF4-FFF2-40B4-BE49-F238E27FC236}">
                <a16:creationId xmlns:a16="http://schemas.microsoft.com/office/drawing/2014/main" id="{AD00FBE3-76E5-4663-A1CD-E2A9D1F1A517}"/>
              </a:ext>
              <a:ext uri="{C183D7F6-B498-43B3-948B-1728B52AA6E4}">
                <adec:decorative xmlns:adec="http://schemas.microsoft.com/office/drawing/2017/decorative" val="0"/>
              </a:ext>
            </a:extLst>
          </p:cNvPr>
          <p:cNvGrpSpPr>
            <a:grpSpLocks noChangeAspect="1"/>
          </p:cNvGrpSpPr>
          <p:nvPr/>
        </p:nvGrpSpPr>
        <p:grpSpPr>
          <a:xfrm>
            <a:off x="8374258" y="3706113"/>
            <a:ext cx="306910" cy="306910"/>
            <a:chOff x="982662" y="1847850"/>
            <a:chExt cx="269875" cy="269875"/>
          </a:xfrm>
        </p:grpSpPr>
        <p:sp>
          <p:nvSpPr>
            <p:cNvPr id="52" name="Oval 50">
              <a:extLst>
                <a:ext uri="{FF2B5EF4-FFF2-40B4-BE49-F238E27FC236}">
                  <a16:creationId xmlns:a16="http://schemas.microsoft.com/office/drawing/2014/main" id="{23845D07-6609-42E7-B50D-CC1C6D9590EF}"/>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sym typeface="Georgia" panose="02040502050405020303" pitchFamily="18" charset="0"/>
              </a:endParaRPr>
            </a:p>
          </p:txBody>
        </p:sp>
        <p:sp>
          <p:nvSpPr>
            <p:cNvPr id="53" name="Freeform 51">
              <a:extLst>
                <a:ext uri="{FF2B5EF4-FFF2-40B4-BE49-F238E27FC236}">
                  <a16:creationId xmlns:a16="http://schemas.microsoft.com/office/drawing/2014/main" id="{2AEB6A45-7CA6-4E11-8E7A-785F327F5939}"/>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sym typeface="Georgia" panose="02040502050405020303" pitchFamily="18" charset="0"/>
              </a:endParaRPr>
            </a:p>
          </p:txBody>
        </p:sp>
      </p:grpSp>
      <p:sp>
        <p:nvSpPr>
          <p:cNvPr id="54" name="Rectangle 53">
            <a:extLst>
              <a:ext uri="{FF2B5EF4-FFF2-40B4-BE49-F238E27FC236}">
                <a16:creationId xmlns:a16="http://schemas.microsoft.com/office/drawing/2014/main" id="{4926D3DF-48B6-446B-9F99-3DC543090293}"/>
              </a:ext>
            </a:extLst>
          </p:cNvPr>
          <p:cNvSpPr/>
          <p:nvPr/>
        </p:nvSpPr>
        <p:spPr>
          <a:xfrm>
            <a:off x="8915623" y="3527170"/>
            <a:ext cx="2207725" cy="664797"/>
          </a:xfrm>
          <a:prstGeom prst="rect">
            <a:avLst/>
          </a:prstGeom>
          <a:noFill/>
          <a:ln w="9525" cap="flat" cmpd="sng" algn="ctr">
            <a:noFill/>
            <a:prstDash val="solid"/>
          </a:ln>
          <a:effectLst>
            <a:outerShdw sx="0" sy="0" rotWithShape="0">
              <a:scrgbClr r="0" g="0" b="0"/>
            </a:outerShdw>
          </a:effectLst>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cap="flat" cmpd="sng" algn="ctr">
                <a:solidFill>
                  <a:schemeClr val="accent1"/>
                </a:solidFill>
                <a:prstDash val="solid"/>
              </a14:hiddenLine>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nSpc>
                <a:spcPct val="90000"/>
              </a:lnSpc>
              <a:spcAft>
                <a:spcPts val="600"/>
              </a:spcAft>
            </a:pPr>
            <a:r>
              <a:rPr lang="en-US" sz="1600" dirty="0">
                <a:solidFill>
                  <a:srgbClr val="000000"/>
                </a:solidFill>
                <a:sym typeface="Georgia" panose="02040502050405020303" pitchFamily="18" charset="0"/>
              </a:rPr>
              <a:t>The outcome of </a:t>
            </a:r>
            <a:br>
              <a:rPr lang="en-US" sz="1600" dirty="0">
                <a:solidFill>
                  <a:srgbClr val="000000"/>
                </a:solidFill>
                <a:sym typeface="Georgia" panose="02040502050405020303" pitchFamily="18" charset="0"/>
              </a:rPr>
            </a:br>
            <a:r>
              <a:rPr lang="en-US" sz="1600" dirty="0">
                <a:solidFill>
                  <a:srgbClr val="000000"/>
                </a:solidFill>
                <a:sym typeface="Georgia" panose="02040502050405020303" pitchFamily="18" charset="0"/>
              </a:rPr>
              <a:t>this ESAt generally enforced</a:t>
            </a:r>
          </a:p>
        </p:txBody>
      </p:sp>
      <p:sp>
        <p:nvSpPr>
          <p:cNvPr id="7" name="Rectangle 6">
            <a:extLst>
              <a:ext uri="{FF2B5EF4-FFF2-40B4-BE49-F238E27FC236}">
                <a16:creationId xmlns:a16="http://schemas.microsoft.com/office/drawing/2014/main" id="{5EB0BF2B-62B5-4E56-BBA0-08D61F06F6A5}"/>
              </a:ext>
            </a:extLst>
          </p:cNvPr>
          <p:cNvSpPr/>
          <p:nvPr/>
        </p:nvSpPr>
        <p:spPr>
          <a:xfrm>
            <a:off x="3452583" y="4829676"/>
            <a:ext cx="4777017" cy="984885"/>
          </a:xfrm>
          <a:prstGeom prst="rect">
            <a:avLst/>
          </a:prstGeom>
          <a:noFill/>
          <a:ln w="9525" cap="flat" cmpd="sng" algn="ctr">
            <a:noFill/>
            <a:prstDash val="solid"/>
          </a:ln>
          <a:effectLst>
            <a:outerShdw sx="0" sy="0" rotWithShape="0">
              <a:scrgbClr r="0" g="0" b="0"/>
            </a:outerShdw>
          </a:effectLst>
          <a:extLst>
            <a:ext uri="{909E8E84-426E-40DD-AFC4-6F175D3DCCD1}">
              <a14:hiddenFill xmlns:a14="http://schemas.microsoft.com/office/drawing/2010/main">
                <a:solidFill>
                  <a:srgbClr val="ACC6D0"/>
                </a:solidFill>
              </a14:hiddenFill>
            </a:ext>
            <a:ext uri="{91240B29-F687-4F45-9708-019B960494DF}">
              <a14:hiddenLine xmlns:a14="http://schemas.microsoft.com/office/drawing/2010/main" w="9525" cap="flat" cmpd="sng" algn="ctr">
                <a:solidFill>
                  <a:srgbClr val="ACC6D0"/>
                </a:solidFill>
                <a:prstDash val="solid"/>
              </a14:hiddenLine>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AU" sz="1600" dirty="0">
                <a:solidFill>
                  <a:srgbClr val="000000"/>
                </a:solidFill>
                <a:ea typeface="Gulim" pitchFamily="34" charset="-127"/>
                <a:sym typeface="Georgia" panose="02040502050405020303" pitchFamily="18" charset="0"/>
              </a:rPr>
              <a:t>If an</a:t>
            </a:r>
            <a:r>
              <a:rPr lang="en-AU" sz="1600" dirty="0">
                <a:solidFill>
                  <a:schemeClr val="accent1">
                    <a:lumMod val="75000"/>
                    <a:lumOff val="25000"/>
                  </a:schemeClr>
                </a:solidFill>
                <a:ea typeface="Gulim" pitchFamily="34" charset="-127"/>
                <a:sym typeface="Georgia" panose="02040502050405020303" pitchFamily="18" charset="0"/>
              </a:rPr>
              <a:t> </a:t>
            </a:r>
            <a:r>
              <a:rPr lang="en-AU" sz="1600" b="1" dirty="0">
                <a:solidFill>
                  <a:schemeClr val="accent1">
                    <a:lumMod val="75000"/>
                    <a:lumOff val="25000"/>
                  </a:schemeClr>
                </a:solidFill>
                <a:ea typeface="Gulim" pitchFamily="34" charset="-127"/>
                <a:sym typeface="Georgia" panose="02040502050405020303" pitchFamily="18" charset="0"/>
              </a:rPr>
              <a:t>ESAt for a COCR</a:t>
            </a:r>
            <a:r>
              <a:rPr lang="en-AU" sz="1600" b="1" dirty="0">
                <a:solidFill>
                  <a:srgbClr val="78BE20"/>
                </a:solidFill>
                <a:ea typeface="Gulim" pitchFamily="34" charset="-127"/>
                <a:sym typeface="Georgia" panose="02040502050405020303" pitchFamily="18" charset="0"/>
              </a:rPr>
              <a:t> </a:t>
            </a:r>
            <a:r>
              <a:rPr lang="en-AU" sz="1600" dirty="0">
                <a:solidFill>
                  <a:srgbClr val="000000"/>
                </a:solidFill>
                <a:ea typeface="Gulim" pitchFamily="34" charset="-127"/>
                <a:sym typeface="Georgia" panose="02040502050405020303" pitchFamily="18" charset="0"/>
              </a:rPr>
              <a:t>recommends "</a:t>
            </a:r>
            <a:r>
              <a:rPr lang="en-US" sz="1600" dirty="0">
                <a:solidFill>
                  <a:srgbClr val="000000"/>
                </a:solidFill>
                <a:sym typeface="Georgia" panose="02040502050405020303" pitchFamily="18" charset="0"/>
              </a:rPr>
              <a:t>that Program Services are no longer an appropriate service for a Participant, the Provider must perform a Provider Exit of the Participant</a:t>
            </a:r>
            <a:r>
              <a:rPr lang="en-AU" sz="1600" dirty="0">
                <a:solidFill>
                  <a:srgbClr val="000000"/>
                </a:solidFill>
                <a:ea typeface="Gulim" pitchFamily="34" charset="-127"/>
                <a:sym typeface="Georgia" panose="02040502050405020303" pitchFamily="18" charset="0"/>
              </a:rPr>
              <a:t>" </a:t>
            </a:r>
            <a:r>
              <a:rPr lang="en-US" sz="1600" dirty="0">
                <a:solidFill>
                  <a:srgbClr val="000000"/>
                </a:solidFill>
                <a:sym typeface="Georgia" panose="02040502050405020303" pitchFamily="18" charset="0"/>
              </a:rPr>
              <a:t>(DES Grant Agreement)</a:t>
            </a:r>
            <a:endParaRPr lang="en-AU" sz="1600" dirty="0">
              <a:solidFill>
                <a:srgbClr val="000000"/>
              </a:solidFill>
              <a:ea typeface="Gulim" pitchFamily="34" charset="-127"/>
              <a:sym typeface="Georgia" panose="02040502050405020303" pitchFamily="18" charset="0"/>
            </a:endParaRPr>
          </a:p>
        </p:txBody>
      </p:sp>
      <p:grpSp>
        <p:nvGrpSpPr>
          <p:cNvPr id="47" name="Group 46" descr="Arrow to the right">
            <a:extLst>
              <a:ext uri="{FF2B5EF4-FFF2-40B4-BE49-F238E27FC236}">
                <a16:creationId xmlns:a16="http://schemas.microsoft.com/office/drawing/2014/main" id="{514887D0-860F-4D89-86ED-E2195F0660DA}"/>
              </a:ext>
              <a:ext uri="{C183D7F6-B498-43B3-948B-1728B52AA6E4}">
                <adec:decorative xmlns:adec="http://schemas.microsoft.com/office/drawing/2017/decorative" val="0"/>
              </a:ext>
            </a:extLst>
          </p:cNvPr>
          <p:cNvGrpSpPr>
            <a:grpSpLocks noChangeAspect="1"/>
          </p:cNvGrpSpPr>
          <p:nvPr/>
        </p:nvGrpSpPr>
        <p:grpSpPr>
          <a:xfrm>
            <a:off x="8374258" y="5168664"/>
            <a:ext cx="306910" cy="306910"/>
            <a:chOff x="982662" y="1847850"/>
            <a:chExt cx="269875" cy="269875"/>
          </a:xfrm>
        </p:grpSpPr>
        <p:sp>
          <p:nvSpPr>
            <p:cNvPr id="48" name="Oval 50">
              <a:extLst>
                <a:ext uri="{FF2B5EF4-FFF2-40B4-BE49-F238E27FC236}">
                  <a16:creationId xmlns:a16="http://schemas.microsoft.com/office/drawing/2014/main" id="{9E5A2EE1-D0D6-41D1-935C-EE1727439865}"/>
                </a:ext>
              </a:extLst>
            </p:cNvPr>
            <p:cNvSpPr>
              <a:spLocks noChangeArrowheads="1"/>
            </p:cNvSpPr>
            <p:nvPr/>
          </p:nvSpPr>
          <p:spPr bwMode="auto">
            <a:xfrm>
              <a:off x="982662" y="1847850"/>
              <a:ext cx="269875" cy="269875"/>
            </a:xfrm>
            <a:prstGeom prst="ellipse">
              <a:avLst/>
            </a:prstGeom>
            <a:solidFill>
              <a:srgbClr val="275D38">
                <a:lumMod val="100000"/>
              </a:srgbClr>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sym typeface="Georgia" panose="02040502050405020303" pitchFamily="18" charset="0"/>
              </a:endParaRPr>
            </a:p>
          </p:txBody>
        </p:sp>
        <p:sp>
          <p:nvSpPr>
            <p:cNvPr id="49" name="Freeform 51">
              <a:extLst>
                <a:ext uri="{FF2B5EF4-FFF2-40B4-BE49-F238E27FC236}">
                  <a16:creationId xmlns:a16="http://schemas.microsoft.com/office/drawing/2014/main" id="{68D0A228-0D61-498B-B8B9-8B58D4E248CE}"/>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sz="2000" dirty="0">
                <a:solidFill>
                  <a:schemeClr val="bg1"/>
                </a:solidFill>
                <a:sym typeface="Georgia" panose="02040502050405020303" pitchFamily="18" charset="0"/>
              </a:endParaRPr>
            </a:p>
          </p:txBody>
        </p:sp>
      </p:grpSp>
      <p:sp>
        <p:nvSpPr>
          <p:cNvPr id="50" name="Rectangle 49">
            <a:extLst>
              <a:ext uri="{FF2B5EF4-FFF2-40B4-BE49-F238E27FC236}">
                <a16:creationId xmlns:a16="http://schemas.microsoft.com/office/drawing/2014/main" id="{CA37C6C6-9D41-4100-8FA3-21B7F2BE4FCD}"/>
              </a:ext>
            </a:extLst>
          </p:cNvPr>
          <p:cNvSpPr/>
          <p:nvPr/>
        </p:nvSpPr>
        <p:spPr>
          <a:xfrm>
            <a:off x="8915623" y="4657322"/>
            <a:ext cx="2588460" cy="1329595"/>
          </a:xfrm>
          <a:prstGeom prst="rect">
            <a:avLst/>
          </a:prstGeom>
          <a:noFill/>
          <a:ln w="9525" cap="flat" cmpd="sng" algn="ctr">
            <a:noFill/>
            <a:prstDash val="solid"/>
          </a:ln>
          <a:effectLst>
            <a:outerShdw sx="0" sy="0" rotWithShape="0">
              <a:scrgbClr r="0" g="0" b="0"/>
            </a:outerShdw>
          </a:effectLst>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cap="flat" cmpd="sng" algn="ctr">
                <a:solidFill>
                  <a:schemeClr val="accent1"/>
                </a:solidFill>
                <a:prstDash val="solid"/>
              </a14:hiddenLine>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nSpc>
                <a:spcPct val="90000"/>
              </a:lnSpc>
              <a:spcAft>
                <a:spcPts val="600"/>
              </a:spcAft>
            </a:pPr>
            <a:r>
              <a:rPr lang="en-US" sz="1600" dirty="0">
                <a:solidFill>
                  <a:srgbClr val="000000"/>
                </a:solidFill>
                <a:sym typeface="Georgia" panose="02040502050405020303" pitchFamily="18" charset="0"/>
              </a:rPr>
              <a:t>Exit only happens when provider chooses to action. Currently, 0.61 per cent of DES caseload</a:t>
            </a:r>
            <a:r>
              <a:rPr lang="en-US" sz="1600" baseline="30000" dirty="0">
                <a:solidFill>
                  <a:srgbClr val="000000"/>
                </a:solidFill>
                <a:sym typeface="Georgia" panose="02040502050405020303" pitchFamily="18" charset="0"/>
              </a:rPr>
              <a:t>1</a:t>
            </a:r>
            <a:r>
              <a:rPr lang="en-US" sz="1600" dirty="0">
                <a:solidFill>
                  <a:srgbClr val="000000"/>
                </a:solidFill>
                <a:sym typeface="Georgia" panose="02040502050405020303" pitchFamily="18" charset="0"/>
              </a:rPr>
              <a:t> have an ESAt referral to another program</a:t>
            </a:r>
          </a:p>
        </p:txBody>
      </p:sp>
      <p:sp>
        <p:nvSpPr>
          <p:cNvPr id="39" name="ee4pFootnotes">
            <a:extLst>
              <a:ext uri="{FF2B5EF4-FFF2-40B4-BE49-F238E27FC236}">
                <a16:creationId xmlns:a16="http://schemas.microsoft.com/office/drawing/2014/main" id="{26B9C303-F93D-428F-8B69-7861C44A3C27}"/>
              </a:ext>
            </a:extLst>
          </p:cNvPr>
          <p:cNvSpPr>
            <a:spLocks noChangeArrowheads="1"/>
          </p:cNvSpPr>
          <p:nvPr/>
        </p:nvSpPr>
        <p:spPr bwMode="auto">
          <a:xfrm>
            <a:off x="630000" y="6282941"/>
            <a:ext cx="1041265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As of August 2020, this excludes pending and suspended participants</a:t>
            </a:r>
          </a:p>
          <a:p>
            <a:pPr>
              <a:lnSpc>
                <a:spcPct val="90000"/>
              </a:lnSpc>
            </a:pPr>
            <a:r>
              <a:rPr lang="en-US" sz="1000" dirty="0">
                <a:solidFill>
                  <a:srgbClr val="7F7F7F">
                    <a:lumMod val="100000"/>
                  </a:srgbClr>
                </a:solidFill>
                <a:sym typeface="Georgia" panose="02040502050405020303" pitchFamily="18" charset="0"/>
              </a:rPr>
              <a:t>Source: DSS, DES Grant Agreement</a:t>
            </a:r>
          </a:p>
        </p:txBody>
      </p:sp>
      <p:grpSp>
        <p:nvGrpSpPr>
          <p:cNvPr id="13" name="Group 21">
            <a:extLst>
              <a:ext uri="{FF2B5EF4-FFF2-40B4-BE49-F238E27FC236}">
                <a16:creationId xmlns:a16="http://schemas.microsoft.com/office/drawing/2014/main" id="{D2A6E0DB-62AE-4EE2-8118-3900010BFD2D}"/>
              </a:ext>
              <a:ext uri="{C183D7F6-B498-43B3-948B-1728B52AA6E4}">
                <adec:decorative xmlns:adec="http://schemas.microsoft.com/office/drawing/2017/decorative" val="1"/>
              </a:ext>
            </a:extLst>
          </p:cNvPr>
          <p:cNvGrpSpPr>
            <a:grpSpLocks noChangeAspect="1"/>
          </p:cNvGrpSpPr>
          <p:nvPr/>
        </p:nvGrpSpPr>
        <p:grpSpPr bwMode="auto">
          <a:xfrm>
            <a:off x="751905" y="2340418"/>
            <a:ext cx="564831" cy="773324"/>
            <a:chOff x="2645" y="309"/>
            <a:chExt cx="2682" cy="3672"/>
          </a:xfrm>
        </p:grpSpPr>
        <p:sp>
          <p:nvSpPr>
            <p:cNvPr id="15" name="Freeform 22">
              <a:extLst>
                <a:ext uri="{FF2B5EF4-FFF2-40B4-BE49-F238E27FC236}">
                  <a16:creationId xmlns:a16="http://schemas.microsoft.com/office/drawing/2014/main" id="{9DEB1906-EC1E-4905-A0D9-088839269F34}"/>
                </a:ext>
              </a:extLst>
            </p:cNvPr>
            <p:cNvSpPr>
              <a:spLocks/>
            </p:cNvSpPr>
            <p:nvPr/>
          </p:nvSpPr>
          <p:spPr bwMode="auto">
            <a:xfrm>
              <a:off x="3016" y="1395"/>
              <a:ext cx="1644" cy="83"/>
            </a:xfrm>
            <a:custGeom>
              <a:avLst/>
              <a:gdLst>
                <a:gd name="T0" fmla="*/ 856 w 878"/>
                <a:gd name="T1" fmla="*/ 44 h 44"/>
                <a:gd name="T2" fmla="*/ 22 w 878"/>
                <a:gd name="T3" fmla="*/ 44 h 44"/>
                <a:gd name="T4" fmla="*/ 0 w 878"/>
                <a:gd name="T5" fmla="*/ 22 h 44"/>
                <a:gd name="T6" fmla="*/ 22 w 878"/>
                <a:gd name="T7" fmla="*/ 0 h 44"/>
                <a:gd name="T8" fmla="*/ 856 w 878"/>
                <a:gd name="T9" fmla="*/ 0 h 44"/>
                <a:gd name="T10" fmla="*/ 878 w 878"/>
                <a:gd name="T11" fmla="*/ 22 h 44"/>
                <a:gd name="T12" fmla="*/ 856 w 87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78" h="44">
                  <a:moveTo>
                    <a:pt x="856" y="44"/>
                  </a:moveTo>
                  <a:cubicBezTo>
                    <a:pt x="22" y="44"/>
                    <a:pt x="22" y="44"/>
                    <a:pt x="22" y="44"/>
                  </a:cubicBezTo>
                  <a:cubicBezTo>
                    <a:pt x="9" y="44"/>
                    <a:pt x="0" y="34"/>
                    <a:pt x="0" y="22"/>
                  </a:cubicBezTo>
                  <a:cubicBezTo>
                    <a:pt x="0" y="10"/>
                    <a:pt x="9" y="0"/>
                    <a:pt x="22" y="0"/>
                  </a:cubicBezTo>
                  <a:cubicBezTo>
                    <a:pt x="856" y="0"/>
                    <a:pt x="856" y="0"/>
                    <a:pt x="856" y="0"/>
                  </a:cubicBezTo>
                  <a:cubicBezTo>
                    <a:pt x="869" y="0"/>
                    <a:pt x="878" y="10"/>
                    <a:pt x="878" y="22"/>
                  </a:cubicBezTo>
                  <a:cubicBezTo>
                    <a:pt x="878" y="34"/>
                    <a:pt x="869" y="44"/>
                    <a:pt x="856"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16" name="Freeform 23">
              <a:extLst>
                <a:ext uri="{FF2B5EF4-FFF2-40B4-BE49-F238E27FC236}">
                  <a16:creationId xmlns:a16="http://schemas.microsoft.com/office/drawing/2014/main" id="{AC6A2FC7-EB2A-424C-98A7-0CD42A88AAE0}"/>
                </a:ext>
              </a:extLst>
            </p:cNvPr>
            <p:cNvSpPr>
              <a:spLocks/>
            </p:cNvSpPr>
            <p:nvPr/>
          </p:nvSpPr>
          <p:spPr bwMode="auto">
            <a:xfrm>
              <a:off x="3016" y="1701"/>
              <a:ext cx="1644" cy="82"/>
            </a:xfrm>
            <a:custGeom>
              <a:avLst/>
              <a:gdLst>
                <a:gd name="T0" fmla="*/ 856 w 878"/>
                <a:gd name="T1" fmla="*/ 44 h 44"/>
                <a:gd name="T2" fmla="*/ 22 w 878"/>
                <a:gd name="T3" fmla="*/ 44 h 44"/>
                <a:gd name="T4" fmla="*/ 0 w 878"/>
                <a:gd name="T5" fmla="*/ 22 h 44"/>
                <a:gd name="T6" fmla="*/ 22 w 878"/>
                <a:gd name="T7" fmla="*/ 0 h 44"/>
                <a:gd name="T8" fmla="*/ 856 w 878"/>
                <a:gd name="T9" fmla="*/ 0 h 44"/>
                <a:gd name="T10" fmla="*/ 878 w 878"/>
                <a:gd name="T11" fmla="*/ 22 h 44"/>
                <a:gd name="T12" fmla="*/ 856 w 87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78" h="44">
                  <a:moveTo>
                    <a:pt x="856" y="44"/>
                  </a:moveTo>
                  <a:cubicBezTo>
                    <a:pt x="22" y="44"/>
                    <a:pt x="22" y="44"/>
                    <a:pt x="22" y="44"/>
                  </a:cubicBezTo>
                  <a:cubicBezTo>
                    <a:pt x="9" y="44"/>
                    <a:pt x="0" y="34"/>
                    <a:pt x="0" y="22"/>
                  </a:cubicBezTo>
                  <a:cubicBezTo>
                    <a:pt x="0" y="9"/>
                    <a:pt x="9" y="0"/>
                    <a:pt x="22" y="0"/>
                  </a:cubicBezTo>
                  <a:cubicBezTo>
                    <a:pt x="856" y="0"/>
                    <a:pt x="856" y="0"/>
                    <a:pt x="856" y="0"/>
                  </a:cubicBezTo>
                  <a:cubicBezTo>
                    <a:pt x="869" y="0"/>
                    <a:pt x="878" y="9"/>
                    <a:pt x="878" y="22"/>
                  </a:cubicBezTo>
                  <a:cubicBezTo>
                    <a:pt x="878" y="34"/>
                    <a:pt x="869" y="44"/>
                    <a:pt x="856"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17" name="Freeform 24">
              <a:extLst>
                <a:ext uri="{FF2B5EF4-FFF2-40B4-BE49-F238E27FC236}">
                  <a16:creationId xmlns:a16="http://schemas.microsoft.com/office/drawing/2014/main" id="{77BB8C13-436E-4BE6-9AB3-151CD5506BC8}"/>
                </a:ext>
              </a:extLst>
            </p:cNvPr>
            <p:cNvSpPr>
              <a:spLocks/>
            </p:cNvSpPr>
            <p:nvPr/>
          </p:nvSpPr>
          <p:spPr bwMode="auto">
            <a:xfrm>
              <a:off x="3016" y="2004"/>
              <a:ext cx="1644" cy="83"/>
            </a:xfrm>
            <a:custGeom>
              <a:avLst/>
              <a:gdLst>
                <a:gd name="T0" fmla="*/ 856 w 878"/>
                <a:gd name="T1" fmla="*/ 44 h 44"/>
                <a:gd name="T2" fmla="*/ 22 w 878"/>
                <a:gd name="T3" fmla="*/ 44 h 44"/>
                <a:gd name="T4" fmla="*/ 0 w 878"/>
                <a:gd name="T5" fmla="*/ 22 h 44"/>
                <a:gd name="T6" fmla="*/ 22 w 878"/>
                <a:gd name="T7" fmla="*/ 0 h 44"/>
                <a:gd name="T8" fmla="*/ 856 w 878"/>
                <a:gd name="T9" fmla="*/ 0 h 44"/>
                <a:gd name="T10" fmla="*/ 878 w 878"/>
                <a:gd name="T11" fmla="*/ 22 h 44"/>
                <a:gd name="T12" fmla="*/ 856 w 87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78" h="44">
                  <a:moveTo>
                    <a:pt x="856" y="44"/>
                  </a:moveTo>
                  <a:cubicBezTo>
                    <a:pt x="22" y="44"/>
                    <a:pt x="22" y="44"/>
                    <a:pt x="22" y="44"/>
                  </a:cubicBezTo>
                  <a:cubicBezTo>
                    <a:pt x="9" y="44"/>
                    <a:pt x="0" y="34"/>
                    <a:pt x="0" y="22"/>
                  </a:cubicBezTo>
                  <a:cubicBezTo>
                    <a:pt x="0" y="10"/>
                    <a:pt x="9" y="0"/>
                    <a:pt x="22" y="0"/>
                  </a:cubicBezTo>
                  <a:cubicBezTo>
                    <a:pt x="856" y="0"/>
                    <a:pt x="856" y="0"/>
                    <a:pt x="856" y="0"/>
                  </a:cubicBezTo>
                  <a:cubicBezTo>
                    <a:pt x="869" y="0"/>
                    <a:pt x="878" y="10"/>
                    <a:pt x="878" y="22"/>
                  </a:cubicBezTo>
                  <a:cubicBezTo>
                    <a:pt x="878" y="34"/>
                    <a:pt x="869" y="44"/>
                    <a:pt x="856"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18" name="Freeform 25">
              <a:extLst>
                <a:ext uri="{FF2B5EF4-FFF2-40B4-BE49-F238E27FC236}">
                  <a16:creationId xmlns:a16="http://schemas.microsoft.com/office/drawing/2014/main" id="{EFBE1719-838B-4E3A-B289-1681E7441754}"/>
                </a:ext>
              </a:extLst>
            </p:cNvPr>
            <p:cNvSpPr>
              <a:spLocks/>
            </p:cNvSpPr>
            <p:nvPr/>
          </p:nvSpPr>
          <p:spPr bwMode="auto">
            <a:xfrm>
              <a:off x="3016" y="2308"/>
              <a:ext cx="1644" cy="83"/>
            </a:xfrm>
            <a:custGeom>
              <a:avLst/>
              <a:gdLst>
                <a:gd name="T0" fmla="*/ 856 w 878"/>
                <a:gd name="T1" fmla="*/ 44 h 44"/>
                <a:gd name="T2" fmla="*/ 22 w 878"/>
                <a:gd name="T3" fmla="*/ 44 h 44"/>
                <a:gd name="T4" fmla="*/ 0 w 878"/>
                <a:gd name="T5" fmla="*/ 22 h 44"/>
                <a:gd name="T6" fmla="*/ 22 w 878"/>
                <a:gd name="T7" fmla="*/ 0 h 44"/>
                <a:gd name="T8" fmla="*/ 856 w 878"/>
                <a:gd name="T9" fmla="*/ 0 h 44"/>
                <a:gd name="T10" fmla="*/ 878 w 878"/>
                <a:gd name="T11" fmla="*/ 22 h 44"/>
                <a:gd name="T12" fmla="*/ 856 w 87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78" h="44">
                  <a:moveTo>
                    <a:pt x="856" y="44"/>
                  </a:moveTo>
                  <a:cubicBezTo>
                    <a:pt x="22" y="44"/>
                    <a:pt x="22" y="44"/>
                    <a:pt x="22" y="44"/>
                  </a:cubicBezTo>
                  <a:cubicBezTo>
                    <a:pt x="9" y="44"/>
                    <a:pt x="0" y="34"/>
                    <a:pt x="0" y="22"/>
                  </a:cubicBezTo>
                  <a:cubicBezTo>
                    <a:pt x="0" y="10"/>
                    <a:pt x="9" y="0"/>
                    <a:pt x="22" y="0"/>
                  </a:cubicBezTo>
                  <a:cubicBezTo>
                    <a:pt x="856" y="0"/>
                    <a:pt x="856" y="0"/>
                    <a:pt x="856" y="0"/>
                  </a:cubicBezTo>
                  <a:cubicBezTo>
                    <a:pt x="869" y="0"/>
                    <a:pt x="878" y="10"/>
                    <a:pt x="878" y="22"/>
                  </a:cubicBezTo>
                  <a:cubicBezTo>
                    <a:pt x="878" y="34"/>
                    <a:pt x="869" y="44"/>
                    <a:pt x="856"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19" name="Freeform 26">
              <a:extLst>
                <a:ext uri="{FF2B5EF4-FFF2-40B4-BE49-F238E27FC236}">
                  <a16:creationId xmlns:a16="http://schemas.microsoft.com/office/drawing/2014/main" id="{B177492E-B701-4F9F-88A4-13A43453AED8}"/>
                </a:ext>
              </a:extLst>
            </p:cNvPr>
            <p:cNvSpPr>
              <a:spLocks/>
            </p:cNvSpPr>
            <p:nvPr/>
          </p:nvSpPr>
          <p:spPr bwMode="auto">
            <a:xfrm>
              <a:off x="3016" y="2612"/>
              <a:ext cx="1644" cy="82"/>
            </a:xfrm>
            <a:custGeom>
              <a:avLst/>
              <a:gdLst>
                <a:gd name="T0" fmla="*/ 856 w 878"/>
                <a:gd name="T1" fmla="*/ 44 h 44"/>
                <a:gd name="T2" fmla="*/ 22 w 878"/>
                <a:gd name="T3" fmla="*/ 44 h 44"/>
                <a:gd name="T4" fmla="*/ 0 w 878"/>
                <a:gd name="T5" fmla="*/ 22 h 44"/>
                <a:gd name="T6" fmla="*/ 22 w 878"/>
                <a:gd name="T7" fmla="*/ 0 h 44"/>
                <a:gd name="T8" fmla="*/ 856 w 878"/>
                <a:gd name="T9" fmla="*/ 0 h 44"/>
                <a:gd name="T10" fmla="*/ 878 w 878"/>
                <a:gd name="T11" fmla="*/ 22 h 44"/>
                <a:gd name="T12" fmla="*/ 856 w 87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78" h="44">
                  <a:moveTo>
                    <a:pt x="856" y="44"/>
                  </a:moveTo>
                  <a:cubicBezTo>
                    <a:pt x="22" y="44"/>
                    <a:pt x="22" y="44"/>
                    <a:pt x="22" y="44"/>
                  </a:cubicBezTo>
                  <a:cubicBezTo>
                    <a:pt x="9" y="44"/>
                    <a:pt x="0" y="35"/>
                    <a:pt x="0" y="22"/>
                  </a:cubicBezTo>
                  <a:cubicBezTo>
                    <a:pt x="0" y="10"/>
                    <a:pt x="9" y="0"/>
                    <a:pt x="22" y="0"/>
                  </a:cubicBezTo>
                  <a:cubicBezTo>
                    <a:pt x="856" y="0"/>
                    <a:pt x="856" y="0"/>
                    <a:pt x="856" y="0"/>
                  </a:cubicBezTo>
                  <a:cubicBezTo>
                    <a:pt x="869" y="0"/>
                    <a:pt x="878" y="10"/>
                    <a:pt x="878" y="22"/>
                  </a:cubicBezTo>
                  <a:cubicBezTo>
                    <a:pt x="878" y="35"/>
                    <a:pt x="869" y="44"/>
                    <a:pt x="856"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0" name="Freeform 27">
              <a:extLst>
                <a:ext uri="{FF2B5EF4-FFF2-40B4-BE49-F238E27FC236}">
                  <a16:creationId xmlns:a16="http://schemas.microsoft.com/office/drawing/2014/main" id="{FB024D42-F472-4FD5-AEAF-71B9999CFFFA}"/>
                </a:ext>
              </a:extLst>
            </p:cNvPr>
            <p:cNvSpPr>
              <a:spLocks noEditPoints="1"/>
            </p:cNvSpPr>
            <p:nvPr/>
          </p:nvSpPr>
          <p:spPr bwMode="auto">
            <a:xfrm>
              <a:off x="3452" y="309"/>
              <a:ext cx="772" cy="516"/>
            </a:xfrm>
            <a:custGeom>
              <a:avLst/>
              <a:gdLst>
                <a:gd name="T0" fmla="*/ 402 w 412"/>
                <a:gd name="T1" fmla="*/ 94 h 275"/>
                <a:gd name="T2" fmla="*/ 332 w 412"/>
                <a:gd name="T3" fmla="*/ 94 h 275"/>
                <a:gd name="T4" fmla="*/ 206 w 412"/>
                <a:gd name="T5" fmla="*/ 0 h 275"/>
                <a:gd name="T6" fmla="*/ 80 w 412"/>
                <a:gd name="T7" fmla="*/ 94 h 275"/>
                <a:gd name="T8" fmla="*/ 10 w 412"/>
                <a:gd name="T9" fmla="*/ 94 h 275"/>
                <a:gd name="T10" fmla="*/ 0 w 412"/>
                <a:gd name="T11" fmla="*/ 104 h 275"/>
                <a:gd name="T12" fmla="*/ 0 w 412"/>
                <a:gd name="T13" fmla="*/ 253 h 275"/>
                <a:gd name="T14" fmla="*/ 22 w 412"/>
                <a:gd name="T15" fmla="*/ 275 h 275"/>
                <a:gd name="T16" fmla="*/ 390 w 412"/>
                <a:gd name="T17" fmla="*/ 275 h 275"/>
                <a:gd name="T18" fmla="*/ 412 w 412"/>
                <a:gd name="T19" fmla="*/ 253 h 275"/>
                <a:gd name="T20" fmla="*/ 412 w 412"/>
                <a:gd name="T21" fmla="*/ 104 h 275"/>
                <a:gd name="T22" fmla="*/ 402 w 412"/>
                <a:gd name="T23" fmla="*/ 94 h 275"/>
                <a:gd name="T24" fmla="*/ 206 w 412"/>
                <a:gd name="T25" fmla="*/ 44 h 275"/>
                <a:gd name="T26" fmla="*/ 285 w 412"/>
                <a:gd name="T27" fmla="*/ 94 h 275"/>
                <a:gd name="T28" fmla="*/ 127 w 412"/>
                <a:gd name="T29" fmla="*/ 94 h 275"/>
                <a:gd name="T30" fmla="*/ 206 w 412"/>
                <a:gd name="T3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2" h="275">
                  <a:moveTo>
                    <a:pt x="402" y="94"/>
                  </a:moveTo>
                  <a:cubicBezTo>
                    <a:pt x="332" y="94"/>
                    <a:pt x="332" y="94"/>
                    <a:pt x="332" y="94"/>
                  </a:cubicBezTo>
                  <a:cubicBezTo>
                    <a:pt x="316" y="39"/>
                    <a:pt x="265" y="0"/>
                    <a:pt x="206" y="0"/>
                  </a:cubicBezTo>
                  <a:cubicBezTo>
                    <a:pt x="147" y="0"/>
                    <a:pt x="96" y="39"/>
                    <a:pt x="80" y="94"/>
                  </a:cubicBezTo>
                  <a:cubicBezTo>
                    <a:pt x="10" y="94"/>
                    <a:pt x="10" y="94"/>
                    <a:pt x="10" y="94"/>
                  </a:cubicBezTo>
                  <a:cubicBezTo>
                    <a:pt x="4" y="94"/>
                    <a:pt x="0" y="98"/>
                    <a:pt x="0" y="104"/>
                  </a:cubicBezTo>
                  <a:cubicBezTo>
                    <a:pt x="0" y="253"/>
                    <a:pt x="0" y="253"/>
                    <a:pt x="0" y="253"/>
                  </a:cubicBezTo>
                  <a:cubicBezTo>
                    <a:pt x="0" y="265"/>
                    <a:pt x="10" y="275"/>
                    <a:pt x="22" y="275"/>
                  </a:cubicBezTo>
                  <a:cubicBezTo>
                    <a:pt x="390" y="275"/>
                    <a:pt x="390" y="275"/>
                    <a:pt x="390" y="275"/>
                  </a:cubicBezTo>
                  <a:cubicBezTo>
                    <a:pt x="402" y="275"/>
                    <a:pt x="412" y="265"/>
                    <a:pt x="412" y="253"/>
                  </a:cubicBezTo>
                  <a:cubicBezTo>
                    <a:pt x="412" y="104"/>
                    <a:pt x="412" y="104"/>
                    <a:pt x="412" y="104"/>
                  </a:cubicBezTo>
                  <a:cubicBezTo>
                    <a:pt x="412" y="98"/>
                    <a:pt x="408" y="94"/>
                    <a:pt x="402" y="94"/>
                  </a:cubicBezTo>
                  <a:close/>
                  <a:moveTo>
                    <a:pt x="206" y="44"/>
                  </a:moveTo>
                  <a:cubicBezTo>
                    <a:pt x="241" y="44"/>
                    <a:pt x="271" y="64"/>
                    <a:pt x="285" y="94"/>
                  </a:cubicBezTo>
                  <a:cubicBezTo>
                    <a:pt x="127" y="94"/>
                    <a:pt x="127" y="94"/>
                    <a:pt x="127" y="94"/>
                  </a:cubicBezTo>
                  <a:cubicBezTo>
                    <a:pt x="141" y="64"/>
                    <a:pt x="171" y="44"/>
                    <a:pt x="206"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1" name="Freeform 28">
              <a:extLst>
                <a:ext uri="{FF2B5EF4-FFF2-40B4-BE49-F238E27FC236}">
                  <a16:creationId xmlns:a16="http://schemas.microsoft.com/office/drawing/2014/main" id="{F88B7203-2217-42A8-8EA9-EC335621820B}"/>
                </a:ext>
              </a:extLst>
            </p:cNvPr>
            <p:cNvSpPr>
              <a:spLocks/>
            </p:cNvSpPr>
            <p:nvPr/>
          </p:nvSpPr>
          <p:spPr bwMode="auto">
            <a:xfrm>
              <a:off x="4306" y="613"/>
              <a:ext cx="725" cy="2331"/>
            </a:xfrm>
            <a:custGeom>
              <a:avLst/>
              <a:gdLst>
                <a:gd name="T0" fmla="*/ 343 w 387"/>
                <a:gd name="T1" fmla="*/ 1226 h 1243"/>
                <a:gd name="T2" fmla="*/ 387 w 387"/>
                <a:gd name="T3" fmla="*/ 1243 h 1243"/>
                <a:gd name="T4" fmla="*/ 387 w 387"/>
                <a:gd name="T5" fmla="*/ 22 h 1243"/>
                <a:gd name="T6" fmla="*/ 365 w 387"/>
                <a:gd name="T7" fmla="*/ 0 h 1243"/>
                <a:gd name="T8" fmla="*/ 0 w 387"/>
                <a:gd name="T9" fmla="*/ 0 h 1243"/>
                <a:gd name="T10" fmla="*/ 0 w 387"/>
                <a:gd name="T11" fmla="*/ 44 h 1243"/>
                <a:gd name="T12" fmla="*/ 343 w 387"/>
                <a:gd name="T13" fmla="*/ 44 h 1243"/>
                <a:gd name="T14" fmla="*/ 343 w 387"/>
                <a:gd name="T15" fmla="*/ 1226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1243">
                  <a:moveTo>
                    <a:pt x="343" y="1226"/>
                  </a:moveTo>
                  <a:cubicBezTo>
                    <a:pt x="358" y="1231"/>
                    <a:pt x="372" y="1237"/>
                    <a:pt x="387" y="1243"/>
                  </a:cubicBezTo>
                  <a:cubicBezTo>
                    <a:pt x="387" y="22"/>
                    <a:pt x="387" y="22"/>
                    <a:pt x="387" y="22"/>
                  </a:cubicBezTo>
                  <a:cubicBezTo>
                    <a:pt x="387" y="10"/>
                    <a:pt x="377" y="0"/>
                    <a:pt x="365" y="0"/>
                  </a:cubicBezTo>
                  <a:cubicBezTo>
                    <a:pt x="0" y="0"/>
                    <a:pt x="0" y="0"/>
                    <a:pt x="0" y="0"/>
                  </a:cubicBezTo>
                  <a:cubicBezTo>
                    <a:pt x="0" y="44"/>
                    <a:pt x="0" y="44"/>
                    <a:pt x="0" y="44"/>
                  </a:cubicBezTo>
                  <a:cubicBezTo>
                    <a:pt x="343" y="44"/>
                    <a:pt x="343" y="44"/>
                    <a:pt x="343" y="44"/>
                  </a:cubicBezTo>
                  <a:lnTo>
                    <a:pt x="343" y="122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2" name="Freeform 29">
              <a:extLst>
                <a:ext uri="{FF2B5EF4-FFF2-40B4-BE49-F238E27FC236}">
                  <a16:creationId xmlns:a16="http://schemas.microsoft.com/office/drawing/2014/main" id="{9DD51577-A203-4AA0-BE4A-F6094464E29A}"/>
                </a:ext>
              </a:extLst>
            </p:cNvPr>
            <p:cNvSpPr>
              <a:spLocks/>
            </p:cNvSpPr>
            <p:nvPr/>
          </p:nvSpPr>
          <p:spPr bwMode="auto">
            <a:xfrm>
              <a:off x="2645" y="613"/>
              <a:ext cx="1628" cy="3169"/>
            </a:xfrm>
            <a:custGeom>
              <a:avLst/>
              <a:gdLst>
                <a:gd name="T0" fmla="*/ 847 w 869"/>
                <a:gd name="T1" fmla="*/ 1646 h 1690"/>
                <a:gd name="T2" fmla="*/ 44 w 869"/>
                <a:gd name="T3" fmla="*/ 1646 h 1690"/>
                <a:gd name="T4" fmla="*/ 44 w 869"/>
                <a:gd name="T5" fmla="*/ 44 h 1690"/>
                <a:gd name="T6" fmla="*/ 387 w 869"/>
                <a:gd name="T7" fmla="*/ 44 h 1690"/>
                <a:gd name="T8" fmla="*/ 387 w 869"/>
                <a:gd name="T9" fmla="*/ 0 h 1690"/>
                <a:gd name="T10" fmla="*/ 22 w 869"/>
                <a:gd name="T11" fmla="*/ 0 h 1690"/>
                <a:gd name="T12" fmla="*/ 0 w 869"/>
                <a:gd name="T13" fmla="*/ 22 h 1690"/>
                <a:gd name="T14" fmla="*/ 0 w 869"/>
                <a:gd name="T15" fmla="*/ 1668 h 1690"/>
                <a:gd name="T16" fmla="*/ 22 w 869"/>
                <a:gd name="T17" fmla="*/ 1690 h 1690"/>
                <a:gd name="T18" fmla="*/ 869 w 869"/>
                <a:gd name="T19" fmla="*/ 1690 h 1690"/>
                <a:gd name="T20" fmla="*/ 847 w 869"/>
                <a:gd name="T21" fmla="*/ 1646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1690">
                  <a:moveTo>
                    <a:pt x="847" y="1646"/>
                  </a:move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869" y="1690"/>
                    <a:pt x="869" y="1690"/>
                    <a:pt x="869" y="1690"/>
                  </a:cubicBezTo>
                  <a:cubicBezTo>
                    <a:pt x="860" y="1675"/>
                    <a:pt x="853" y="1661"/>
                    <a:pt x="847" y="16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3" name="Freeform 30">
              <a:extLst>
                <a:ext uri="{FF2B5EF4-FFF2-40B4-BE49-F238E27FC236}">
                  <a16:creationId xmlns:a16="http://schemas.microsoft.com/office/drawing/2014/main" id="{43A45A33-BB48-4CF3-8996-E945C6E8B92B}"/>
                </a:ext>
              </a:extLst>
            </p:cNvPr>
            <p:cNvSpPr>
              <a:spLocks noEditPoints="1"/>
            </p:cNvSpPr>
            <p:nvPr/>
          </p:nvSpPr>
          <p:spPr bwMode="auto">
            <a:xfrm>
              <a:off x="4217" y="2968"/>
              <a:ext cx="1110" cy="1013"/>
            </a:xfrm>
            <a:custGeom>
              <a:avLst/>
              <a:gdLst>
                <a:gd name="T0" fmla="*/ 492 w 593"/>
                <a:gd name="T1" fmla="*/ 83 h 540"/>
                <a:gd name="T2" fmla="*/ 298 w 593"/>
                <a:gd name="T3" fmla="*/ 0 h 540"/>
                <a:gd name="T4" fmla="*/ 111 w 593"/>
                <a:gd name="T5" fmla="*/ 76 h 540"/>
                <a:gd name="T6" fmla="*/ 103 w 593"/>
                <a:gd name="T7" fmla="*/ 458 h 540"/>
                <a:gd name="T8" fmla="*/ 298 w 593"/>
                <a:gd name="T9" fmla="*/ 540 h 540"/>
                <a:gd name="T10" fmla="*/ 462 w 593"/>
                <a:gd name="T11" fmla="*/ 484 h 540"/>
                <a:gd name="T12" fmla="*/ 463 w 593"/>
                <a:gd name="T13" fmla="*/ 484 h 540"/>
                <a:gd name="T14" fmla="*/ 485 w 593"/>
                <a:gd name="T15" fmla="*/ 465 h 540"/>
                <a:gd name="T16" fmla="*/ 508 w 593"/>
                <a:gd name="T17" fmla="*/ 440 h 540"/>
                <a:gd name="T18" fmla="*/ 492 w 593"/>
                <a:gd name="T19" fmla="*/ 83 h 540"/>
                <a:gd name="T20" fmla="*/ 480 w 593"/>
                <a:gd name="T21" fmla="*/ 197 h 540"/>
                <a:gd name="T22" fmla="*/ 253 w 593"/>
                <a:gd name="T23" fmla="*/ 414 h 540"/>
                <a:gd name="T24" fmla="*/ 238 w 593"/>
                <a:gd name="T25" fmla="*/ 420 h 540"/>
                <a:gd name="T26" fmla="*/ 223 w 593"/>
                <a:gd name="T27" fmla="*/ 414 h 540"/>
                <a:gd name="T28" fmla="*/ 112 w 593"/>
                <a:gd name="T29" fmla="*/ 303 h 540"/>
                <a:gd name="T30" fmla="*/ 112 w 593"/>
                <a:gd name="T31" fmla="*/ 272 h 540"/>
                <a:gd name="T32" fmla="*/ 143 w 593"/>
                <a:gd name="T33" fmla="*/ 272 h 540"/>
                <a:gd name="T34" fmla="*/ 239 w 593"/>
                <a:gd name="T35" fmla="*/ 368 h 540"/>
                <a:gd name="T36" fmla="*/ 450 w 593"/>
                <a:gd name="T37" fmla="*/ 165 h 540"/>
                <a:gd name="T38" fmla="*/ 481 w 593"/>
                <a:gd name="T39" fmla="*/ 166 h 540"/>
                <a:gd name="T40" fmla="*/ 480 w 593"/>
                <a:gd name="T41" fmla="*/ 19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3" h="540">
                  <a:moveTo>
                    <a:pt x="492" y="83"/>
                  </a:moveTo>
                  <a:cubicBezTo>
                    <a:pt x="441" y="30"/>
                    <a:pt x="372" y="0"/>
                    <a:pt x="298" y="0"/>
                  </a:cubicBezTo>
                  <a:cubicBezTo>
                    <a:pt x="228" y="0"/>
                    <a:pt x="161" y="27"/>
                    <a:pt x="111" y="76"/>
                  </a:cubicBezTo>
                  <a:cubicBezTo>
                    <a:pt x="3" y="179"/>
                    <a:pt x="0" y="350"/>
                    <a:pt x="103" y="458"/>
                  </a:cubicBezTo>
                  <a:cubicBezTo>
                    <a:pt x="155" y="511"/>
                    <a:pt x="224" y="540"/>
                    <a:pt x="298" y="540"/>
                  </a:cubicBezTo>
                  <a:cubicBezTo>
                    <a:pt x="357" y="540"/>
                    <a:pt x="416" y="520"/>
                    <a:pt x="462" y="484"/>
                  </a:cubicBezTo>
                  <a:cubicBezTo>
                    <a:pt x="463" y="484"/>
                    <a:pt x="463" y="484"/>
                    <a:pt x="463" y="484"/>
                  </a:cubicBezTo>
                  <a:cubicBezTo>
                    <a:pt x="470" y="479"/>
                    <a:pt x="476" y="473"/>
                    <a:pt x="485" y="465"/>
                  </a:cubicBezTo>
                  <a:cubicBezTo>
                    <a:pt x="493" y="457"/>
                    <a:pt x="501" y="449"/>
                    <a:pt x="508" y="440"/>
                  </a:cubicBezTo>
                  <a:cubicBezTo>
                    <a:pt x="593" y="335"/>
                    <a:pt x="587" y="181"/>
                    <a:pt x="492" y="83"/>
                  </a:cubicBezTo>
                  <a:close/>
                  <a:moveTo>
                    <a:pt x="480" y="197"/>
                  </a:moveTo>
                  <a:cubicBezTo>
                    <a:pt x="253" y="414"/>
                    <a:pt x="253" y="414"/>
                    <a:pt x="253" y="414"/>
                  </a:cubicBezTo>
                  <a:cubicBezTo>
                    <a:pt x="249" y="418"/>
                    <a:pt x="244" y="420"/>
                    <a:pt x="238" y="420"/>
                  </a:cubicBezTo>
                  <a:cubicBezTo>
                    <a:pt x="233" y="420"/>
                    <a:pt x="227" y="418"/>
                    <a:pt x="223" y="414"/>
                  </a:cubicBezTo>
                  <a:cubicBezTo>
                    <a:pt x="112" y="303"/>
                    <a:pt x="112" y="303"/>
                    <a:pt x="112" y="303"/>
                  </a:cubicBezTo>
                  <a:cubicBezTo>
                    <a:pt x="103" y="294"/>
                    <a:pt x="103" y="280"/>
                    <a:pt x="112" y="272"/>
                  </a:cubicBezTo>
                  <a:cubicBezTo>
                    <a:pt x="120" y="263"/>
                    <a:pt x="134" y="263"/>
                    <a:pt x="143" y="272"/>
                  </a:cubicBezTo>
                  <a:cubicBezTo>
                    <a:pt x="239" y="368"/>
                    <a:pt x="239" y="368"/>
                    <a:pt x="239" y="368"/>
                  </a:cubicBezTo>
                  <a:cubicBezTo>
                    <a:pt x="450" y="165"/>
                    <a:pt x="450" y="165"/>
                    <a:pt x="450" y="165"/>
                  </a:cubicBezTo>
                  <a:cubicBezTo>
                    <a:pt x="459" y="157"/>
                    <a:pt x="473" y="157"/>
                    <a:pt x="481" y="166"/>
                  </a:cubicBezTo>
                  <a:cubicBezTo>
                    <a:pt x="489" y="175"/>
                    <a:pt x="489" y="189"/>
                    <a:pt x="480" y="19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4" name="Freeform 31">
              <a:extLst>
                <a:ext uri="{FF2B5EF4-FFF2-40B4-BE49-F238E27FC236}">
                  <a16:creationId xmlns:a16="http://schemas.microsoft.com/office/drawing/2014/main" id="{35EC072C-82C4-4E1C-A070-14E33AD47C3A}"/>
                </a:ext>
              </a:extLst>
            </p:cNvPr>
            <p:cNvSpPr>
              <a:spLocks/>
            </p:cNvSpPr>
            <p:nvPr/>
          </p:nvSpPr>
          <p:spPr bwMode="auto">
            <a:xfrm>
              <a:off x="3016" y="2918"/>
              <a:ext cx="1571" cy="82"/>
            </a:xfrm>
            <a:custGeom>
              <a:avLst/>
              <a:gdLst>
                <a:gd name="T0" fmla="*/ 839 w 839"/>
                <a:gd name="T1" fmla="*/ 0 h 44"/>
                <a:gd name="T2" fmla="*/ 22 w 839"/>
                <a:gd name="T3" fmla="*/ 0 h 44"/>
                <a:gd name="T4" fmla="*/ 0 w 839"/>
                <a:gd name="T5" fmla="*/ 22 h 44"/>
                <a:gd name="T6" fmla="*/ 22 w 839"/>
                <a:gd name="T7" fmla="*/ 44 h 44"/>
                <a:gd name="T8" fmla="*/ 754 w 839"/>
                <a:gd name="T9" fmla="*/ 44 h 44"/>
                <a:gd name="T10" fmla="*/ 839 w 839"/>
                <a:gd name="T11" fmla="*/ 0 h 44"/>
              </a:gdLst>
              <a:ahLst/>
              <a:cxnLst>
                <a:cxn ang="0">
                  <a:pos x="T0" y="T1"/>
                </a:cxn>
                <a:cxn ang="0">
                  <a:pos x="T2" y="T3"/>
                </a:cxn>
                <a:cxn ang="0">
                  <a:pos x="T4" y="T5"/>
                </a:cxn>
                <a:cxn ang="0">
                  <a:pos x="T6" y="T7"/>
                </a:cxn>
                <a:cxn ang="0">
                  <a:pos x="T8" y="T9"/>
                </a:cxn>
                <a:cxn ang="0">
                  <a:pos x="T10" y="T11"/>
                </a:cxn>
              </a:cxnLst>
              <a:rect l="0" t="0" r="r" b="b"/>
              <a:pathLst>
                <a:path w="839" h="44">
                  <a:moveTo>
                    <a:pt x="839" y="0"/>
                  </a:moveTo>
                  <a:cubicBezTo>
                    <a:pt x="22" y="0"/>
                    <a:pt x="22" y="0"/>
                    <a:pt x="22" y="0"/>
                  </a:cubicBezTo>
                  <a:cubicBezTo>
                    <a:pt x="9" y="0"/>
                    <a:pt x="0" y="10"/>
                    <a:pt x="0" y="22"/>
                  </a:cubicBezTo>
                  <a:cubicBezTo>
                    <a:pt x="0" y="34"/>
                    <a:pt x="9" y="44"/>
                    <a:pt x="22" y="44"/>
                  </a:cubicBezTo>
                  <a:cubicBezTo>
                    <a:pt x="754" y="44"/>
                    <a:pt x="754" y="44"/>
                    <a:pt x="754" y="44"/>
                  </a:cubicBezTo>
                  <a:cubicBezTo>
                    <a:pt x="780" y="25"/>
                    <a:pt x="808" y="10"/>
                    <a:pt x="83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sp>
          <p:nvSpPr>
            <p:cNvPr id="25" name="Freeform 32">
              <a:extLst>
                <a:ext uri="{FF2B5EF4-FFF2-40B4-BE49-F238E27FC236}">
                  <a16:creationId xmlns:a16="http://schemas.microsoft.com/office/drawing/2014/main" id="{413D58D4-D857-4E9F-9170-CFE6ACC63E13}"/>
                </a:ext>
              </a:extLst>
            </p:cNvPr>
            <p:cNvSpPr>
              <a:spLocks/>
            </p:cNvSpPr>
            <p:nvPr/>
          </p:nvSpPr>
          <p:spPr bwMode="auto">
            <a:xfrm>
              <a:off x="3016" y="3221"/>
              <a:ext cx="1229" cy="83"/>
            </a:xfrm>
            <a:custGeom>
              <a:avLst/>
              <a:gdLst>
                <a:gd name="T0" fmla="*/ 656 w 656"/>
                <a:gd name="T1" fmla="*/ 0 h 44"/>
                <a:gd name="T2" fmla="*/ 22 w 656"/>
                <a:gd name="T3" fmla="*/ 0 h 44"/>
                <a:gd name="T4" fmla="*/ 0 w 656"/>
                <a:gd name="T5" fmla="*/ 22 h 44"/>
                <a:gd name="T6" fmla="*/ 22 w 656"/>
                <a:gd name="T7" fmla="*/ 44 h 44"/>
                <a:gd name="T8" fmla="*/ 639 w 656"/>
                <a:gd name="T9" fmla="*/ 44 h 44"/>
                <a:gd name="T10" fmla="*/ 656 w 656"/>
                <a:gd name="T11" fmla="*/ 0 h 44"/>
              </a:gdLst>
              <a:ahLst/>
              <a:cxnLst>
                <a:cxn ang="0">
                  <a:pos x="T0" y="T1"/>
                </a:cxn>
                <a:cxn ang="0">
                  <a:pos x="T2" y="T3"/>
                </a:cxn>
                <a:cxn ang="0">
                  <a:pos x="T4" y="T5"/>
                </a:cxn>
                <a:cxn ang="0">
                  <a:pos x="T6" y="T7"/>
                </a:cxn>
                <a:cxn ang="0">
                  <a:pos x="T8" y="T9"/>
                </a:cxn>
                <a:cxn ang="0">
                  <a:pos x="T10" y="T11"/>
                </a:cxn>
              </a:cxnLst>
              <a:rect l="0" t="0" r="r" b="b"/>
              <a:pathLst>
                <a:path w="656" h="44">
                  <a:moveTo>
                    <a:pt x="656" y="0"/>
                  </a:moveTo>
                  <a:cubicBezTo>
                    <a:pt x="22" y="0"/>
                    <a:pt x="22" y="0"/>
                    <a:pt x="22" y="0"/>
                  </a:cubicBezTo>
                  <a:cubicBezTo>
                    <a:pt x="9" y="0"/>
                    <a:pt x="0" y="10"/>
                    <a:pt x="0" y="22"/>
                  </a:cubicBezTo>
                  <a:cubicBezTo>
                    <a:pt x="0" y="34"/>
                    <a:pt x="9" y="44"/>
                    <a:pt x="22" y="44"/>
                  </a:cubicBezTo>
                  <a:cubicBezTo>
                    <a:pt x="639" y="44"/>
                    <a:pt x="639" y="44"/>
                    <a:pt x="639" y="44"/>
                  </a:cubicBezTo>
                  <a:cubicBezTo>
                    <a:pt x="643" y="29"/>
                    <a:pt x="649" y="14"/>
                    <a:pt x="65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ym typeface="Georgia" panose="02040502050405020303" pitchFamily="18" charset="0"/>
              </a:endParaRPr>
            </a:p>
          </p:txBody>
        </p:sp>
      </p:grpSp>
      <p:cxnSp>
        <p:nvCxnSpPr>
          <p:cNvPr id="30" name="Straight Connector 29">
            <a:extLst>
              <a:ext uri="{FF2B5EF4-FFF2-40B4-BE49-F238E27FC236}">
                <a16:creationId xmlns:a16="http://schemas.microsoft.com/office/drawing/2014/main" id="{1A2E5CC3-B2DE-4282-A2D5-5362981BC98D}"/>
              </a:ext>
              <a:ext uri="{C183D7F6-B498-43B3-948B-1728B52AA6E4}">
                <adec:decorative xmlns:adec="http://schemas.microsoft.com/office/drawing/2017/decorative" val="1"/>
              </a:ext>
            </a:extLst>
          </p:cNvPr>
          <p:cNvCxnSpPr/>
          <p:nvPr/>
        </p:nvCxnSpPr>
        <p:spPr>
          <a:xfrm>
            <a:off x="3431329" y="4601598"/>
            <a:ext cx="8018170" cy="0"/>
          </a:xfrm>
          <a:prstGeom prst="line">
            <a:avLst/>
          </a:prstGeom>
          <a:ln w="9525">
            <a:solidFill>
              <a:schemeClr val="accent5"/>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F6CA41E-60AD-4452-AA01-27490F5CB781}"/>
              </a:ext>
              <a:ext uri="{C183D7F6-B498-43B3-948B-1728B52AA6E4}">
                <adec:decorative xmlns:adec="http://schemas.microsoft.com/office/drawing/2017/decorative" val="1"/>
              </a:ext>
            </a:extLst>
          </p:cNvPr>
          <p:cNvCxnSpPr/>
          <p:nvPr/>
        </p:nvCxnSpPr>
        <p:spPr>
          <a:xfrm>
            <a:off x="3431329" y="3104838"/>
            <a:ext cx="8018170" cy="0"/>
          </a:xfrm>
          <a:prstGeom prst="line">
            <a:avLst/>
          </a:prstGeom>
          <a:ln w="9525">
            <a:solidFill>
              <a:schemeClr val="accent5"/>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3" name="NavigationTriangle">
            <a:extLst>
              <a:ext uri="{FF2B5EF4-FFF2-40B4-BE49-F238E27FC236}">
                <a16:creationId xmlns:a16="http://schemas.microsoft.com/office/drawing/2014/main" id="{06562AB6-8239-4B04-8214-26EC5266ECA3}"/>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sym typeface="Georgia" panose="02040502050405020303" pitchFamily="18" charset="0"/>
            </a:endParaRPr>
          </a:p>
        </p:txBody>
      </p:sp>
      <p:sp>
        <p:nvSpPr>
          <p:cNvPr id="44" name="NavigationIcon">
            <a:extLst>
              <a:ext uri="{FF2B5EF4-FFF2-40B4-BE49-F238E27FC236}">
                <a16:creationId xmlns:a16="http://schemas.microsoft.com/office/drawing/2014/main" id="{C0721290-E911-45EA-87AC-E380E8CE20DF}"/>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de-DE" sz="1600" dirty="0">
                <a:solidFill>
                  <a:srgbClr val="275D38">
                    <a:lumMod val="100000"/>
                  </a:srgbClr>
                </a:solidFill>
                <a:sym typeface="Georgia" panose="02040502050405020303" pitchFamily="18" charset="0"/>
              </a:rPr>
              <a:t>3.3</a:t>
            </a:r>
          </a:p>
        </p:txBody>
      </p:sp>
    </p:spTree>
    <p:extLst>
      <p:ext uri="{BB962C8B-B14F-4D97-AF65-F5344CB8AC3E}">
        <p14:creationId xmlns:p14="http://schemas.microsoft.com/office/powerpoint/2010/main" val="3080308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DE6F95-ABEF-42C9-8124-0627F1FC0546}"/>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947"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B2DE6F95-ABEF-42C9-8124-0627F1FC0546}"/>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10" name="Straight Connector 109">
            <a:extLst>
              <a:ext uri="{FF2B5EF4-FFF2-40B4-BE49-F238E27FC236}">
                <a16:creationId xmlns:a16="http://schemas.microsoft.com/office/drawing/2014/main" id="{1D84F47C-98DE-48F0-B69F-6EEFC5338C67}"/>
              </a:ext>
              <a:ext uri="{C183D7F6-B498-43B3-948B-1728B52AA6E4}">
                <adec:decorative xmlns:adec="http://schemas.microsoft.com/office/drawing/2017/decorative" val="1"/>
              </a:ext>
            </a:extLst>
          </p:cNvPr>
          <p:cNvCxnSpPr>
            <a:cxnSpLocks/>
          </p:cNvCxnSpPr>
          <p:nvPr/>
        </p:nvCxnSpPr>
        <p:spPr>
          <a:xfrm flipV="1">
            <a:off x="5842962" y="3614220"/>
            <a:ext cx="0" cy="1808398"/>
          </a:xfrm>
          <a:prstGeom prst="line">
            <a:avLst/>
          </a:prstGeom>
          <a:ln w="19050" cap="rnd">
            <a:solidFill>
              <a:schemeClr val="accent5"/>
            </a:solidFill>
            <a:headEnd type="oval" w="med" len="med"/>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DA679B42-38B1-4955-9FCB-A4D5E58B7B39}"/>
              </a:ext>
              <a:ext uri="{C183D7F6-B498-43B3-948B-1728B52AA6E4}">
                <adec:decorative xmlns:adec="http://schemas.microsoft.com/office/drawing/2017/decorative" val="1"/>
              </a:ext>
            </a:extLst>
          </p:cNvPr>
          <p:cNvSpPr/>
          <p:nvPr/>
        </p:nvSpPr>
        <p:spPr>
          <a:xfrm>
            <a:off x="8181411" y="1946473"/>
            <a:ext cx="3297072" cy="4024538"/>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2C8ECE45-39D6-42FD-8158-B032B0C1E5E2}"/>
              </a:ext>
            </a:extLst>
          </p:cNvPr>
          <p:cNvSpPr>
            <a:spLocks noGrp="1"/>
          </p:cNvSpPr>
          <p:nvPr>
            <p:ph type="title"/>
          </p:nvPr>
        </p:nvSpPr>
        <p:spPr>
          <a:xfrm>
            <a:off x="630000" y="622800"/>
            <a:ext cx="10933350" cy="664797"/>
          </a:xfrm>
        </p:spPr>
        <p:txBody>
          <a:bodyPr vert="horz"/>
          <a:lstStyle/>
          <a:p>
            <a:r>
              <a:rPr lang="en-US" dirty="0">
                <a:latin typeface="+mj-lt"/>
              </a:rPr>
              <a:t>Preliminary estimate suggests savings of ~$5-8m annually in outcome and service fees if all follow-up ESAt referrals were enforced</a:t>
            </a:r>
          </a:p>
        </p:txBody>
      </p:sp>
      <p:sp>
        <p:nvSpPr>
          <p:cNvPr id="59" name="Rectangle 58">
            <a:extLst>
              <a:ext uri="{FF2B5EF4-FFF2-40B4-BE49-F238E27FC236}">
                <a16:creationId xmlns:a16="http://schemas.microsoft.com/office/drawing/2014/main" id="{FDC1BC21-B276-44E3-8E03-963C8E667893}"/>
              </a:ext>
              <a:ext uri="{C183D7F6-B498-43B3-948B-1728B52AA6E4}">
                <adec:decorative xmlns:adec="http://schemas.microsoft.com/office/drawing/2017/decorative" val="0"/>
              </a:ext>
            </a:extLst>
          </p:cNvPr>
          <p:cNvSpPr/>
          <p:nvPr/>
        </p:nvSpPr>
        <p:spPr>
          <a:xfrm>
            <a:off x="630001" y="1782203"/>
            <a:ext cx="7099870" cy="492443"/>
          </a:xfrm>
          <a:prstGeom prst="rect">
            <a:avLst/>
          </a:prstGeom>
        </p:spPr>
        <p:txBody>
          <a:bodyPr wrap="square" lIns="0" tIns="0" rIns="0" bIns="0">
            <a:spAutoFit/>
          </a:bodyPr>
          <a:lstStyle/>
          <a:p>
            <a:r>
              <a:rPr lang="en-US" sz="1600" dirty="0">
                <a:solidFill>
                  <a:srgbClr val="275D38"/>
                </a:solidFill>
                <a:sym typeface="Georgia" panose="02040502050405020303" pitchFamily="18" charset="0"/>
              </a:rPr>
              <a:t>Using the cohort who undertake 18-Month Reviews as a sample suggests a significant number have had non-DES recommendations months previously</a:t>
            </a:r>
          </a:p>
        </p:txBody>
      </p:sp>
      <p:pic>
        <p:nvPicPr>
          <p:cNvPr id="10" name="Picture 9" descr="Column chart showing the number of DES 18-month ESAt reviews occurring at varying lengths of time since a previous ESAt that recommended a program other than DES, in FY20. For example, 33 ESAts occurred that were between 19 to 24 months since the prior ESAt that recommended a program other than DES. Similar counts are observed for other time intervals.&#10;">
            <a:extLst>
              <a:ext uri="{FF2B5EF4-FFF2-40B4-BE49-F238E27FC236}">
                <a16:creationId xmlns:a16="http://schemas.microsoft.com/office/drawing/2014/main" id="{81AC4F14-AD35-479A-9DF6-4765959935A3}"/>
              </a:ext>
            </a:extLst>
          </p:cNvPr>
          <p:cNvPicPr>
            <a:picLocks noChangeAspect="1"/>
          </p:cNvPicPr>
          <p:nvPr/>
        </p:nvPicPr>
        <p:blipFill>
          <a:blip r:embed="rId8"/>
          <a:stretch>
            <a:fillRect/>
          </a:stretch>
        </p:blipFill>
        <p:spPr>
          <a:xfrm>
            <a:off x="569326" y="2533828"/>
            <a:ext cx="6767147" cy="3584759"/>
          </a:xfrm>
          <a:prstGeom prst="rect">
            <a:avLst/>
          </a:prstGeom>
        </p:spPr>
      </p:pic>
      <p:sp>
        <p:nvSpPr>
          <p:cNvPr id="111" name="Rectangle 110">
            <a:extLst>
              <a:ext uri="{FF2B5EF4-FFF2-40B4-BE49-F238E27FC236}">
                <a16:creationId xmlns:a16="http://schemas.microsoft.com/office/drawing/2014/main" id="{17DDC24D-A06E-472D-88B5-46EB24C260FC}"/>
              </a:ext>
            </a:extLst>
          </p:cNvPr>
          <p:cNvSpPr/>
          <p:nvPr/>
        </p:nvSpPr>
        <p:spPr>
          <a:xfrm>
            <a:off x="5089056" y="3101956"/>
            <a:ext cx="2247417" cy="668776"/>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r>
              <a:rPr lang="en-US" sz="1000" dirty="0">
                <a:solidFill>
                  <a:srgbClr val="000000"/>
                </a:solidFill>
                <a:sym typeface="Georgia" panose="02040502050405020303" pitchFamily="18" charset="0"/>
              </a:rPr>
              <a:t>Note: Participants that have been suspended could have had follow-up ESAts more than 18 months before their DES 18-Month Review</a:t>
            </a:r>
            <a:endParaRPr lang="en-US" sz="1000" dirty="0">
              <a:sym typeface="Georgia" panose="02040502050405020303" pitchFamily="18" charset="0"/>
            </a:endParaRPr>
          </a:p>
        </p:txBody>
      </p:sp>
      <p:sp>
        <p:nvSpPr>
          <p:cNvPr id="128" name="ee4pHeader1">
            <a:extLst>
              <a:ext uri="{FF2B5EF4-FFF2-40B4-BE49-F238E27FC236}">
                <a16:creationId xmlns:a16="http://schemas.microsoft.com/office/drawing/2014/main" id="{41509F8D-B7F7-49DF-9544-AD7EB48DEDC1}"/>
              </a:ext>
            </a:extLst>
          </p:cNvPr>
          <p:cNvSpPr txBox="1"/>
          <p:nvPr/>
        </p:nvSpPr>
        <p:spPr>
          <a:xfrm>
            <a:off x="8570847" y="2874309"/>
            <a:ext cx="2658385" cy="1938992"/>
          </a:xfrm>
          <a:prstGeom prst="rect">
            <a:avLst/>
          </a:prstGeom>
          <a:noFill/>
          <a:ln cap="rnd">
            <a:noFill/>
          </a:ln>
        </p:spPr>
        <p:txBody>
          <a:bodyPr wrap="square" lIns="0" tIns="0" rIns="0" bIns="0" rtlCol="0" anchor="b">
            <a:spAutoFit/>
          </a:bodyPr>
          <a:lstStyle/>
          <a:p>
            <a:pPr>
              <a:spcBef>
                <a:spcPct val="0"/>
              </a:spcBef>
              <a:spcAft>
                <a:spcPct val="0"/>
              </a:spcAft>
            </a:pPr>
            <a:r>
              <a:rPr lang="en-AU" sz="1400" dirty="0">
                <a:sym typeface="Georgia" panose="02040502050405020303" pitchFamily="18" charset="0"/>
              </a:rPr>
              <a:t>If the Grant Agreement clause that </a:t>
            </a:r>
            <a:r>
              <a:rPr lang="en-AU" sz="1400" dirty="0">
                <a:solidFill>
                  <a:srgbClr val="000000"/>
                </a:solidFill>
                <a:ea typeface="Gulim" pitchFamily="34" charset="-127"/>
                <a:sym typeface="Georgia" panose="02040502050405020303" pitchFamily="18" charset="0"/>
              </a:rPr>
              <a:t>"</a:t>
            </a:r>
            <a:r>
              <a:rPr lang="en-US" sz="1400" dirty="0">
                <a:solidFill>
                  <a:srgbClr val="000000"/>
                </a:solidFill>
                <a:sym typeface="Georgia" panose="02040502050405020303" pitchFamily="18" charset="0"/>
              </a:rPr>
              <a:t>the Provider must perform a Provider Exit of the Participant</a:t>
            </a:r>
            <a:r>
              <a:rPr lang="en-AU" sz="1400" dirty="0">
                <a:solidFill>
                  <a:srgbClr val="000000"/>
                </a:solidFill>
                <a:ea typeface="Gulim" pitchFamily="34" charset="-127"/>
                <a:sym typeface="Georgia" panose="02040502050405020303" pitchFamily="18" charset="0"/>
              </a:rPr>
              <a:t>" when an ESAt has suggested "</a:t>
            </a:r>
            <a:r>
              <a:rPr lang="en-US" sz="1400" dirty="0">
                <a:solidFill>
                  <a:srgbClr val="000000"/>
                </a:solidFill>
                <a:sym typeface="Georgia" panose="02040502050405020303" pitchFamily="18" charset="0"/>
              </a:rPr>
              <a:t>that Program Services are no longer an appropriate service for a Participant"</a:t>
            </a:r>
            <a:r>
              <a:rPr lang="en-AU" sz="1400" dirty="0">
                <a:solidFill>
                  <a:srgbClr val="000000"/>
                </a:solidFill>
                <a:ea typeface="Gulim" pitchFamily="34" charset="-127"/>
                <a:sym typeface="Georgia" panose="02040502050405020303" pitchFamily="18" charset="0"/>
              </a:rPr>
              <a:t> was strictly enforced, </a:t>
            </a:r>
            <a:r>
              <a:rPr lang="en-AU" sz="1400" dirty="0">
                <a:solidFill>
                  <a:schemeClr val="accent1">
                    <a:lumMod val="75000"/>
                    <a:lumOff val="25000"/>
                  </a:schemeClr>
                </a:solidFill>
                <a:ea typeface="Gulim" pitchFamily="34" charset="-127"/>
                <a:sym typeface="Georgia" panose="02040502050405020303" pitchFamily="18" charset="0"/>
              </a:rPr>
              <a:t>~$5-8m could be saved annually</a:t>
            </a:r>
            <a:r>
              <a:rPr lang="en-AU" sz="1400" dirty="0">
                <a:solidFill>
                  <a:srgbClr val="78BE20"/>
                </a:solidFill>
                <a:sym typeface="Georgia" panose="02040502050405020303" pitchFamily="18" charset="0"/>
              </a:rPr>
              <a:t> </a:t>
            </a:r>
          </a:p>
        </p:txBody>
      </p:sp>
      <p:sp>
        <p:nvSpPr>
          <p:cNvPr id="95" name="ee4pFootnotes">
            <a:extLst>
              <a:ext uri="{FF2B5EF4-FFF2-40B4-BE49-F238E27FC236}">
                <a16:creationId xmlns:a16="http://schemas.microsoft.com/office/drawing/2014/main" id="{B6BA1EC3-911A-45BA-9BC3-42B793276BB2}"/>
              </a:ext>
            </a:extLst>
          </p:cNvPr>
          <p:cNvSpPr>
            <a:spLocks noChangeArrowheads="1"/>
          </p:cNvSpPr>
          <p:nvPr/>
        </p:nvSpPr>
        <p:spPr bwMode="auto">
          <a:xfrm>
            <a:off x="630000" y="6282941"/>
            <a:ext cx="1041265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This does not take into account of suspension time (equivalent to 1,347) of caseload have commenced in DES but have referrals to other programs</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125" name="Group 124">
            <a:extLst>
              <a:ext uri="{FF2B5EF4-FFF2-40B4-BE49-F238E27FC236}">
                <a16:creationId xmlns:a16="http://schemas.microsoft.com/office/drawing/2014/main" id="{5AE2CD11-2A8E-4E3B-92B7-462084DB139B}"/>
              </a:ext>
              <a:ext uri="{C183D7F6-B498-43B3-948B-1728B52AA6E4}">
                <adec:decorative xmlns:adec="http://schemas.microsoft.com/office/drawing/2017/decorative" val="1"/>
              </a:ext>
            </a:extLst>
          </p:cNvPr>
          <p:cNvGrpSpPr/>
          <p:nvPr/>
        </p:nvGrpSpPr>
        <p:grpSpPr>
          <a:xfrm>
            <a:off x="8013869" y="3805287"/>
            <a:ext cx="306171" cy="306910"/>
            <a:chOff x="5937564" y="3833745"/>
            <a:chExt cx="306171" cy="306910"/>
          </a:xfrm>
        </p:grpSpPr>
        <p:sp>
          <p:nvSpPr>
            <p:cNvPr id="126" name="Freeform 94">
              <a:extLst>
                <a:ext uri="{FF2B5EF4-FFF2-40B4-BE49-F238E27FC236}">
                  <a16:creationId xmlns:a16="http://schemas.microsoft.com/office/drawing/2014/main" id="{46317C39-3CD2-4FFC-BB04-B1E4D508C8F1}"/>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9525" cap="flat" cmpd="sng" algn="ctr">
              <a:solidFill>
                <a:schemeClr val="bg1"/>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127" name="Freeform 95">
              <a:extLst>
                <a:ext uri="{FF2B5EF4-FFF2-40B4-BE49-F238E27FC236}">
                  <a16:creationId xmlns:a16="http://schemas.microsoft.com/office/drawing/2014/main" id="{80E91F0F-1848-4CB7-816C-659356618C45}"/>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sp>
        <p:nvSpPr>
          <p:cNvPr id="33" name="NavigationTriangle">
            <a:extLst>
              <a:ext uri="{FF2B5EF4-FFF2-40B4-BE49-F238E27FC236}">
                <a16:creationId xmlns:a16="http://schemas.microsoft.com/office/drawing/2014/main" id="{7EE831EF-E8D2-4438-A953-C2A8182A40B6}"/>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sym typeface="Georgia" panose="02040502050405020303" pitchFamily="18" charset="0"/>
            </a:endParaRPr>
          </a:p>
        </p:txBody>
      </p:sp>
      <p:sp>
        <p:nvSpPr>
          <p:cNvPr id="34" name="NavigationIcon">
            <a:extLst>
              <a:ext uri="{FF2B5EF4-FFF2-40B4-BE49-F238E27FC236}">
                <a16:creationId xmlns:a16="http://schemas.microsoft.com/office/drawing/2014/main" id="{EA450826-C6B3-4637-B436-BFF231CCA824}"/>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de-DE" sz="1600" dirty="0">
                <a:solidFill>
                  <a:srgbClr val="275D38">
                    <a:lumMod val="100000"/>
                  </a:srgbClr>
                </a:solidFill>
                <a:sym typeface="Georgia" panose="02040502050405020303" pitchFamily="18" charset="0"/>
              </a:rPr>
              <a:t>3.3</a:t>
            </a:r>
          </a:p>
        </p:txBody>
      </p:sp>
    </p:spTree>
    <p:extLst>
      <p:ext uri="{BB962C8B-B14F-4D97-AF65-F5344CB8AC3E}">
        <p14:creationId xmlns:p14="http://schemas.microsoft.com/office/powerpoint/2010/main" val="2615750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AD018D5-1727-4EF8-8D4E-D8AE8312AFDF}"/>
              </a:ext>
              <a:ext uri="{C183D7F6-B498-43B3-948B-1728B52AA6E4}">
                <adec:decorative xmlns:adec="http://schemas.microsoft.com/office/drawing/2017/decorative" val="1"/>
              </a:ext>
            </a:extLst>
          </p:cNvPr>
          <p:cNvSpPr/>
          <p:nvPr>
            <p:custDataLst>
              <p:tags r:id="rId3"/>
            </p:custDataLst>
          </p:nvPr>
        </p:nvSpPr>
        <p:spPr>
          <a:xfrm>
            <a:off x="5597340" y="1853391"/>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dirty="0">
              <a:solidFill>
                <a:srgbClr val="FFFFFF">
                  <a:lumMod val="100000"/>
                </a:srgbClr>
              </a:solidFill>
            </a:endParaRPr>
          </a:p>
        </p:txBody>
      </p:sp>
      <p:sp>
        <p:nvSpPr>
          <p:cNvPr id="31" name="Rectangle 30">
            <a:hlinkClick r:id="rId21" action="ppaction://hlinksldjump"/>
            <a:extLst>
              <a:ext uri="{FF2B5EF4-FFF2-40B4-BE49-F238E27FC236}">
                <a16:creationId xmlns:a16="http://schemas.microsoft.com/office/drawing/2014/main" id="{5BACF6EE-ECD0-4E58-9095-2080525E5F7A}"/>
              </a:ext>
              <a:ext uri="{C183D7F6-B498-43B3-948B-1728B52AA6E4}">
                <adec:decorative xmlns:adec="http://schemas.microsoft.com/office/drawing/2017/decorative" val="1"/>
              </a:ext>
            </a:extLst>
          </p:cNvPr>
          <p:cNvSpPr/>
          <p:nvPr>
            <p:custDataLst>
              <p:tags r:id="rId4"/>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dirty="0">
                <a:solidFill>
                  <a:srgbClr val="94D2A8">
                    <a:lumMod val="100000"/>
                  </a:srgbClr>
                </a:solidFill>
              </a:rPr>
              <a:t>Appendix</a:t>
            </a:r>
          </a:p>
        </p:txBody>
      </p:sp>
      <p:sp>
        <p:nvSpPr>
          <p:cNvPr id="29" name="Rectangle 28">
            <a:hlinkClick r:id="rId22" action="ppaction://hlinksldjump"/>
            <a:extLst>
              <a:ext uri="{FF2B5EF4-FFF2-40B4-BE49-F238E27FC236}">
                <a16:creationId xmlns:a16="http://schemas.microsoft.com/office/drawing/2014/main" id="{EEB2AD4A-639C-43FF-A022-3C2350B9498B}"/>
              </a:ext>
              <a:ext uri="{C183D7F6-B498-43B3-948B-1728B52AA6E4}">
                <adec:decorative xmlns:adec="http://schemas.microsoft.com/office/drawing/2017/decorative" val="1"/>
              </a:ext>
            </a:extLst>
          </p:cNvPr>
          <p:cNvSpPr/>
          <p:nvPr>
            <p:custDataLst>
              <p:tags r:id="rId5"/>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5: Implementation and impact assessment</a:t>
            </a:r>
            <a:endParaRPr lang="en-US" sz="1600" dirty="0">
              <a:solidFill>
                <a:srgbClr val="94D2A8">
                  <a:lumMod val="100000"/>
                </a:srgbClr>
              </a:solidFill>
            </a:endParaRPr>
          </a:p>
        </p:txBody>
      </p:sp>
      <p:sp>
        <p:nvSpPr>
          <p:cNvPr id="3" name="Title 2">
            <a:extLst>
              <a:ext uri="{FF2B5EF4-FFF2-40B4-BE49-F238E27FC236}">
                <a16:creationId xmlns:a16="http://schemas.microsoft.com/office/drawing/2014/main" id="{8CC2B557-ED69-4733-A8B4-AE16FD54DF77}"/>
              </a:ext>
              <a:ext uri="{C183D7F6-B498-43B3-948B-1728B52AA6E4}">
                <adec:decorative xmlns:adec="http://schemas.microsoft.com/office/drawing/2017/decorative" val="1"/>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r>
              <a:rPr lang="en-US" dirty="0"/>
              <a:t>New section</a:t>
            </a:r>
          </a:p>
        </p:txBody>
      </p:sp>
      <p:sp>
        <p:nvSpPr>
          <p:cNvPr id="27" name="Rectangle 26">
            <a:hlinkClick r:id="rId23" action="ppaction://hlinksldjump"/>
            <a:extLst>
              <a:ext uri="{FF2B5EF4-FFF2-40B4-BE49-F238E27FC236}">
                <a16:creationId xmlns:a16="http://schemas.microsoft.com/office/drawing/2014/main" id="{5C632B29-66F1-4AA4-A699-967553D9D369}"/>
              </a:ext>
            </a:extLst>
          </p:cNvPr>
          <p:cNvSpPr/>
          <p:nvPr>
            <p:custDataLst>
              <p:tags r:id="rId6"/>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FFFFFF">
                    <a:lumMod val="100000"/>
                  </a:srgbClr>
                </a:solidFill>
              </a:rPr>
              <a:t>Chapter 4: Further opportunities for change</a:t>
            </a:r>
            <a:endParaRPr lang="en-US" sz="1600" dirty="0">
              <a:solidFill>
                <a:srgbClr val="FFFFFF">
                  <a:lumMod val="100000"/>
                </a:srgbClr>
              </a:solidFill>
            </a:endParaRPr>
          </a:p>
        </p:txBody>
      </p:sp>
      <p:sp>
        <p:nvSpPr>
          <p:cNvPr id="25" name="Rectangle 24">
            <a:hlinkClick r:id="" action="ppaction://noaction"/>
            <a:extLst>
              <a:ext uri="{FF2B5EF4-FFF2-40B4-BE49-F238E27FC236}">
                <a16:creationId xmlns:a16="http://schemas.microsoft.com/office/drawing/2014/main" id="{8E819CD3-900E-426E-B2DE-95D335AC6206}"/>
              </a:ext>
              <a:ext uri="{C183D7F6-B498-43B3-948B-1728B52AA6E4}">
                <adec:decorative xmlns:adec="http://schemas.microsoft.com/office/drawing/2017/decorative" val="1"/>
              </a:ext>
            </a:extLst>
          </p:cNvPr>
          <p:cNvSpPr/>
          <p:nvPr>
            <p:custDataLst>
              <p:tags r:id="rId7"/>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3: Program recommendations and work capacity</a:t>
            </a:r>
            <a:endParaRPr lang="en-US" sz="1600" dirty="0">
              <a:solidFill>
                <a:srgbClr val="94D2A8">
                  <a:lumMod val="100000"/>
                </a:srgbClr>
              </a:solidFill>
            </a:endParaRPr>
          </a:p>
        </p:txBody>
      </p:sp>
      <p:sp>
        <p:nvSpPr>
          <p:cNvPr id="23" name="Rectangle 22">
            <a:hlinkClick r:id="rId24" action="ppaction://hlinksldjump"/>
            <a:extLst>
              <a:ext uri="{FF2B5EF4-FFF2-40B4-BE49-F238E27FC236}">
                <a16:creationId xmlns:a16="http://schemas.microsoft.com/office/drawing/2014/main" id="{6FE900A9-309D-49D0-97BF-E54B69E4C876}"/>
              </a:ext>
              <a:ext uri="{C183D7F6-B498-43B3-948B-1728B52AA6E4}">
                <adec:decorative xmlns:adec="http://schemas.microsoft.com/office/drawing/2017/decorative" val="1"/>
              </a:ext>
            </a:extLst>
          </p:cNvPr>
          <p:cNvSpPr/>
          <p:nvPr>
            <p:custDataLst>
              <p:tags r:id="rId8"/>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2: Referrals (triggers and triaging)</a:t>
            </a:r>
            <a:endParaRPr lang="en-US" sz="1600" dirty="0">
              <a:solidFill>
                <a:srgbClr val="94D2A8">
                  <a:lumMod val="100000"/>
                </a:srgbClr>
              </a:solidFill>
            </a:endParaRPr>
          </a:p>
        </p:txBody>
      </p:sp>
      <p:sp>
        <p:nvSpPr>
          <p:cNvPr id="21" name="Rectangle 20">
            <a:hlinkClick r:id="rId25" action="ppaction://hlinksldjump"/>
            <a:extLst>
              <a:ext uri="{FF2B5EF4-FFF2-40B4-BE49-F238E27FC236}">
                <a16:creationId xmlns:a16="http://schemas.microsoft.com/office/drawing/2014/main" id="{D8FE08A8-F395-4ED4-9A1D-6DA7E33F41B4}"/>
              </a:ext>
              <a:ext uri="{C183D7F6-B498-43B3-948B-1728B52AA6E4}">
                <adec:decorative xmlns:adec="http://schemas.microsoft.com/office/drawing/2017/decorative" val="1"/>
              </a:ext>
            </a:extLst>
          </p:cNvPr>
          <p:cNvSpPr/>
          <p:nvPr>
            <p:custDataLst>
              <p:tags r:id="rId9"/>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1: Context and introduction</a:t>
            </a:r>
            <a:endParaRPr lang="en-US" sz="1600" dirty="0">
              <a:solidFill>
                <a:srgbClr val="94D2A8">
                  <a:lumMod val="100000"/>
                </a:srgbClr>
              </a:solidFill>
            </a:endParaRPr>
          </a:p>
        </p:txBody>
      </p:sp>
      <p:sp>
        <p:nvSpPr>
          <p:cNvPr id="19" name="Rectangle 18">
            <a:hlinkClick r:id="rId26" action="ppaction://hlinksldjump"/>
            <a:extLst>
              <a:ext uri="{FF2B5EF4-FFF2-40B4-BE49-F238E27FC236}">
                <a16:creationId xmlns:a16="http://schemas.microsoft.com/office/drawing/2014/main" id="{0415CD12-56C8-4C29-8D5F-2859F354DE42}"/>
              </a:ext>
              <a:ext uri="{C183D7F6-B498-43B3-948B-1728B52AA6E4}">
                <adec:decorative xmlns:adec="http://schemas.microsoft.com/office/drawing/2017/decorative" val="1"/>
              </a:ext>
            </a:extLst>
          </p:cNvPr>
          <p:cNvSpPr/>
          <p:nvPr>
            <p:custDataLst>
              <p:tags r:id="rId10"/>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Executive summary</a:t>
            </a:r>
            <a:br>
              <a:rPr lang="en-AU" sz="1600" dirty="0">
                <a:solidFill>
                  <a:srgbClr val="94D2A8">
                    <a:lumMod val="100000"/>
                  </a:srgbClr>
                </a:solidFill>
              </a:rPr>
            </a:br>
            <a:r>
              <a:rPr lang="de-DE" sz="1600" dirty="0">
                <a:solidFill>
                  <a:srgbClr val="94D2A8">
                    <a:lumMod val="100000"/>
                  </a:srgbClr>
                </a:solidFill>
              </a:rPr>
              <a:t>Summary</a:t>
            </a:r>
            <a:r>
              <a:rPr lang="en-AU" sz="1600" dirty="0">
                <a:solidFill>
                  <a:srgbClr val="94D2A8">
                    <a:lumMod val="100000"/>
                  </a:srgbClr>
                </a:solidFill>
              </a:rPr>
              <a:t> of recommendations</a:t>
            </a:r>
            <a:br>
              <a:rPr lang="en-AU" sz="1600" dirty="0">
                <a:solidFill>
                  <a:srgbClr val="94D2A8">
                    <a:lumMod val="100000"/>
                  </a:srgbClr>
                </a:solidFill>
              </a:rPr>
            </a:br>
            <a:r>
              <a:rPr lang="en-AU" sz="1600" dirty="0">
                <a:solidFill>
                  <a:srgbClr val="94D2A8">
                    <a:lumMod val="100000"/>
                  </a:srgbClr>
                </a:solidFill>
              </a:rPr>
              <a:t>List of terminology</a:t>
            </a:r>
            <a:endParaRPr lang="en-US" sz="1600" dirty="0">
              <a:solidFill>
                <a:srgbClr val="94D2A8">
                  <a:lumMod val="100000"/>
                </a:srgbClr>
              </a:solidFill>
            </a:endParaRPr>
          </a:p>
        </p:txBody>
      </p:sp>
      <p:graphicFrame>
        <p:nvGraphicFramePr>
          <p:cNvPr id="2" name="Object 1" hidden="1">
            <a:extLst>
              <a:ext uri="{FF2B5EF4-FFF2-40B4-BE49-F238E27FC236}">
                <a16:creationId xmlns:a16="http://schemas.microsoft.com/office/drawing/2014/main" id="{616D155B-6F20-4117-9016-83E647F0D55D}"/>
              </a:ext>
              <a:ext uri="{C183D7F6-B498-43B3-948B-1728B52AA6E4}">
                <adec:decorative xmlns:adec="http://schemas.microsoft.com/office/drawing/2017/decorative" val="1"/>
              </a:ext>
            </a:extLst>
          </p:cNvPr>
          <p:cNvGraphicFramePr>
            <a:graphicFrameLocks noChangeAspect="1"/>
          </p:cNvGraphicFramePr>
          <p:nvPr>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3" name="think-cell Slide" r:id="rId27" imgW="532" imgH="530" progId="TCLayout.ActiveDocument.1">
                  <p:embed/>
                </p:oleObj>
              </mc:Choice>
              <mc:Fallback>
                <p:oleObj name="think-cell Slide" r:id="rId27" imgW="532" imgH="530" progId="TCLayout.ActiveDocument.1">
                  <p:embed/>
                  <p:pic>
                    <p:nvPicPr>
                      <p:cNvPr id="2" name="Object 1" hidden="1">
                        <a:extLst>
                          <a:ext uri="{FF2B5EF4-FFF2-40B4-BE49-F238E27FC236}">
                            <a16:creationId xmlns:a16="http://schemas.microsoft.com/office/drawing/2014/main" id="{616D155B-6F20-4117-9016-83E647F0D55D}"/>
                          </a:ext>
                          <a:ext uri="{C183D7F6-B498-43B3-948B-1728B52AA6E4}">
                            <adec:decorative xmlns:adec="http://schemas.microsoft.com/office/drawing/2017/decorative" val="1"/>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4" name="Rectangle 33">
            <a:hlinkClick r:id="rId21" action="ppaction://hlinksldjump"/>
            <a:extLst>
              <a:ext uri="{FF2B5EF4-FFF2-40B4-BE49-F238E27FC236}">
                <a16:creationId xmlns:a16="http://schemas.microsoft.com/office/drawing/2014/main" id="{336DB66F-6237-4248-B195-68AE07AEB19A}"/>
              </a:ext>
              <a:ext uri="{C183D7F6-B498-43B3-948B-1728B52AA6E4}">
                <adec:decorative xmlns:adec="http://schemas.microsoft.com/office/drawing/2017/decorative" val="1"/>
              </a:ext>
            </a:extLst>
          </p:cNvPr>
          <p:cNvSpPr/>
          <p:nvPr>
            <p:custDataLst>
              <p:tags r:id="rId12"/>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p>
        </p:txBody>
      </p:sp>
      <p:sp>
        <p:nvSpPr>
          <p:cNvPr id="35" name="Rectangle 34">
            <a:hlinkClick r:id="rId22" action="ppaction://hlinksldjump"/>
            <a:extLst>
              <a:ext uri="{FF2B5EF4-FFF2-40B4-BE49-F238E27FC236}">
                <a16:creationId xmlns:a16="http://schemas.microsoft.com/office/drawing/2014/main" id="{0CCEADB5-5259-4D6C-8FFC-7145E55CB793}"/>
              </a:ext>
              <a:ext uri="{C183D7F6-B498-43B3-948B-1728B52AA6E4}">
                <adec:decorative xmlns:adec="http://schemas.microsoft.com/office/drawing/2017/decorative" val="1"/>
              </a:ext>
            </a:extLst>
          </p:cNvPr>
          <p:cNvSpPr/>
          <p:nvPr>
            <p:custDataLst>
              <p:tags r:id="rId13"/>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p>
        </p:txBody>
      </p:sp>
      <p:sp>
        <p:nvSpPr>
          <p:cNvPr id="36" name="Rectangle 35">
            <a:hlinkClick r:id="rId23" action="ppaction://hlinksldjump"/>
            <a:extLst>
              <a:ext uri="{FF2B5EF4-FFF2-40B4-BE49-F238E27FC236}">
                <a16:creationId xmlns:a16="http://schemas.microsoft.com/office/drawing/2014/main" id="{317F7A63-420F-4022-AD56-2DF559C16176}"/>
              </a:ext>
              <a:ext uri="{C183D7F6-B498-43B3-948B-1728B52AA6E4}">
                <adec:decorative xmlns:adec="http://schemas.microsoft.com/office/drawing/2017/decorative" val="1"/>
              </a:ext>
            </a:extLst>
          </p:cNvPr>
          <p:cNvSpPr/>
          <p:nvPr>
            <p:custDataLst>
              <p:tags r:id="rId14"/>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75</a:t>
            </a:r>
          </a:p>
        </p:txBody>
      </p:sp>
      <p:sp>
        <p:nvSpPr>
          <p:cNvPr id="37" name="Rectangle 36">
            <a:hlinkClick r:id="" action="ppaction://noaction"/>
            <a:extLst>
              <a:ext uri="{FF2B5EF4-FFF2-40B4-BE49-F238E27FC236}">
                <a16:creationId xmlns:a16="http://schemas.microsoft.com/office/drawing/2014/main" id="{383384D8-6790-4D10-B60C-E94F74AC6C75}"/>
              </a:ext>
              <a:ext uri="{C183D7F6-B498-43B3-948B-1728B52AA6E4}">
                <adec:decorative xmlns:adec="http://schemas.microsoft.com/office/drawing/2017/decorative" val="1"/>
              </a:ext>
            </a:extLst>
          </p:cNvPr>
          <p:cNvSpPr/>
          <p:nvPr>
            <p:custDataLst>
              <p:tags r:id="rId15"/>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47</a:t>
            </a:r>
          </a:p>
        </p:txBody>
      </p:sp>
      <p:sp>
        <p:nvSpPr>
          <p:cNvPr id="38" name="Rectangle 37">
            <a:hlinkClick r:id="rId24" action="ppaction://hlinksldjump"/>
            <a:extLst>
              <a:ext uri="{FF2B5EF4-FFF2-40B4-BE49-F238E27FC236}">
                <a16:creationId xmlns:a16="http://schemas.microsoft.com/office/drawing/2014/main" id="{BA982384-4597-4577-A553-3A0FA0E01E8A}"/>
              </a:ext>
              <a:ext uri="{C183D7F6-B498-43B3-948B-1728B52AA6E4}">
                <adec:decorative xmlns:adec="http://schemas.microsoft.com/office/drawing/2017/decorative" val="1"/>
              </a:ext>
            </a:extLst>
          </p:cNvPr>
          <p:cNvSpPr/>
          <p:nvPr>
            <p:custDataLst>
              <p:tags r:id="rId16"/>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32</a:t>
            </a:r>
          </a:p>
        </p:txBody>
      </p:sp>
      <p:sp>
        <p:nvSpPr>
          <p:cNvPr id="39" name="Rectangle 38">
            <a:hlinkClick r:id="rId25" action="ppaction://hlinksldjump"/>
            <a:extLst>
              <a:ext uri="{FF2B5EF4-FFF2-40B4-BE49-F238E27FC236}">
                <a16:creationId xmlns:a16="http://schemas.microsoft.com/office/drawing/2014/main" id="{B0FCAD52-7B7B-4863-ADDA-DAB2E31380E9}"/>
              </a:ext>
              <a:ext uri="{C183D7F6-B498-43B3-948B-1728B52AA6E4}">
                <adec:decorative xmlns:adec="http://schemas.microsoft.com/office/drawing/2017/decorative" val="1"/>
              </a:ext>
            </a:extLst>
          </p:cNvPr>
          <p:cNvSpPr/>
          <p:nvPr>
            <p:custDataLst>
              <p:tags r:id="rId17"/>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6</a:t>
            </a:r>
          </a:p>
        </p:txBody>
      </p:sp>
      <p:sp>
        <p:nvSpPr>
          <p:cNvPr id="40" name="Rectangle 39">
            <a:hlinkClick r:id="rId26" action="ppaction://hlinksldjump"/>
            <a:extLst>
              <a:ext uri="{FF2B5EF4-FFF2-40B4-BE49-F238E27FC236}">
                <a16:creationId xmlns:a16="http://schemas.microsoft.com/office/drawing/2014/main" id="{32AC4917-5C8A-45E5-8581-7DB29D20BC7A}"/>
              </a:ext>
              <a:ext uri="{C183D7F6-B498-43B3-948B-1728B52AA6E4}">
                <adec:decorative xmlns:adec="http://schemas.microsoft.com/office/drawing/2017/decorative" val="1"/>
              </a:ext>
            </a:extLst>
          </p:cNvPr>
          <p:cNvSpPr/>
          <p:nvPr>
            <p:custDataLst>
              <p:tags r:id="rId18"/>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1</a:t>
            </a:r>
          </a:p>
        </p:txBody>
      </p:sp>
    </p:spTree>
    <p:custDataLst>
      <p:tags r:id="rId2"/>
    </p:custDataLst>
    <p:extLst>
      <p:ext uri="{BB962C8B-B14F-4D97-AF65-F5344CB8AC3E}">
        <p14:creationId xmlns:p14="http://schemas.microsoft.com/office/powerpoint/2010/main" val="531804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95"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1" y="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a:xfrm>
            <a:off x="630000" y="389980"/>
            <a:ext cx="10933350" cy="332399"/>
          </a:xfrm>
        </p:spPr>
        <p:txBody>
          <a:bodyPr vert="horz"/>
          <a:lstStyle/>
          <a:p>
            <a:r>
              <a:rPr lang="en-US" dirty="0">
                <a:latin typeface="+mj-lt"/>
                <a:sym typeface="Georgia" panose="02040502050405020303" pitchFamily="18" charset="0"/>
              </a:rPr>
              <a:t>Chapter 4 summary: Further opportunities for change</a:t>
            </a:r>
          </a:p>
        </p:txBody>
      </p:sp>
      <p:sp>
        <p:nvSpPr>
          <p:cNvPr id="6" name="TextBox 5">
            <a:extLst>
              <a:ext uri="{FF2B5EF4-FFF2-40B4-BE49-F238E27FC236}">
                <a16:creationId xmlns:a16="http://schemas.microsoft.com/office/drawing/2014/main" id="{4AE41F76-5CF6-45DD-B625-79EB6C1A789F}"/>
              </a:ext>
            </a:extLst>
          </p:cNvPr>
          <p:cNvSpPr txBox="1"/>
          <p:nvPr/>
        </p:nvSpPr>
        <p:spPr>
          <a:xfrm>
            <a:off x="650227" y="1430973"/>
            <a:ext cx="10913123" cy="44935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600" dirty="0">
                <a:solidFill>
                  <a:srgbClr val="000000"/>
                </a:solidFill>
                <a:sym typeface="Georgia" panose="02040502050405020303" pitchFamily="18" charset="0"/>
              </a:rPr>
              <a:t>DSS can consider a suite of broader-reaching changes, including:</a:t>
            </a:r>
            <a:endParaRPr lang="en-AU" sz="1600" dirty="0">
              <a:solidFill>
                <a:srgbClr val="000000"/>
              </a:solidFill>
              <a:sym typeface="Georgia" panose="02040502050405020303" pitchFamily="18" charset="0"/>
            </a:endParaRPr>
          </a:p>
          <a:p>
            <a:pPr marL="685800" lvl="1" indent="-457200">
              <a:spcBef>
                <a:spcPts val="600"/>
              </a:spcBef>
              <a:buFont typeface="+mj-lt"/>
              <a:buAutoNum type="arabicPeriod" startAt="15"/>
            </a:pPr>
            <a:r>
              <a:rPr lang="en-AU" sz="1600" dirty="0">
                <a:solidFill>
                  <a:srgbClr val="000000"/>
                </a:solidFill>
                <a:sym typeface="Georgia" panose="02040502050405020303" pitchFamily="18" charset="0"/>
              </a:rPr>
              <a:t>Conduct more extensive data-gathering to inform decision-making. </a:t>
            </a:r>
            <a:r>
              <a:rPr lang="en-US" sz="1600" dirty="0">
                <a:solidFill>
                  <a:srgbClr val="000000"/>
                </a:solidFill>
                <a:sym typeface="Georgia" panose="02040502050405020303" pitchFamily="18" charset="0"/>
              </a:rPr>
              <a:t>This should consider the extent to which DES achieves outcomes above baseline for different cohorts, and the social value of employment outcomes, as per recommendations in the Mid-term DES Review. This will inform DES eligibility and ESAt design decisions. In addition, gathering data on work hours obtained by DES participants will inform assessments of the accuracy of work capacity decisions;</a:t>
            </a:r>
            <a:endParaRPr lang="en-AU" sz="1600" dirty="0">
              <a:solidFill>
                <a:srgbClr val="000000"/>
              </a:solidFill>
              <a:sym typeface="Georgia" panose="02040502050405020303" pitchFamily="18" charset="0"/>
            </a:endParaRPr>
          </a:p>
          <a:p>
            <a:pPr marL="685800" lvl="1" indent="-457200">
              <a:spcBef>
                <a:spcPts val="600"/>
              </a:spcBef>
              <a:buFont typeface="+mj-lt"/>
              <a:buAutoNum type="arabicPeriod" startAt="15"/>
            </a:pPr>
            <a:r>
              <a:rPr lang="en-AU" sz="1600" dirty="0">
                <a:solidFill>
                  <a:srgbClr val="000000"/>
                </a:solidFill>
                <a:sym typeface="Georgia" panose="02040502050405020303" pitchFamily="18" charset="0"/>
              </a:rPr>
              <a:t>Reconsider ESAt policy in the context of broader DES re-design. </a:t>
            </a:r>
            <a:r>
              <a:rPr lang="en-US" sz="1600" dirty="0">
                <a:solidFill>
                  <a:srgbClr val="000000"/>
                </a:solidFill>
                <a:sym typeface="Georgia" panose="02040502050405020303" pitchFamily="18" charset="0"/>
              </a:rPr>
              <a:t>The Mid-term Review recommended that a number of changes be made prior to mid-2021, with  farther-reaching program re-design implemented when the DES Grant Agreement expires in mid-2023. The ESAt process should be included in this re-design. Options for consideration could include removing the reliance on work capacity as a funding mechanism. However, other programs (jobactive, CDP) would presumably continue to rely on work capacity assessments, complicating any such change.</a:t>
            </a:r>
          </a:p>
          <a:p>
            <a:pPr marL="685800" lvl="1" indent="-457200">
              <a:spcBef>
                <a:spcPts val="600"/>
              </a:spcBef>
              <a:buFont typeface="+mj-lt"/>
              <a:buAutoNum type="arabicPeriod" startAt="15"/>
            </a:pPr>
            <a:endParaRPr lang="en-US" sz="1600" dirty="0">
              <a:solidFill>
                <a:srgbClr val="000000"/>
              </a:solidFill>
              <a:sym typeface="Georgia" panose="02040502050405020303" pitchFamily="18" charset="0"/>
            </a:endParaRPr>
          </a:p>
          <a:p>
            <a:pPr marL="0" lvl="1">
              <a:spcBef>
                <a:spcPts val="600"/>
              </a:spcBef>
            </a:pPr>
            <a:r>
              <a:rPr lang="en-US" sz="1600" dirty="0">
                <a:solidFill>
                  <a:srgbClr val="000000"/>
                </a:solidFill>
                <a:sym typeface="Georgia" panose="02040502050405020303" pitchFamily="18" charset="0"/>
              </a:rPr>
              <a:t>Note that a number of issues relevant to effective ongoing management of ESAts were not investigated in detail as part of this review. This includes participant experiences, the balance of in-person interviews vs telephonic or other channels, and variations in ESAt effectiveness across geographies. The Department should continue to actively manage ESAts with respect to these and other issues going forward. </a:t>
            </a:r>
          </a:p>
        </p:txBody>
      </p:sp>
      <p:sp>
        <p:nvSpPr>
          <p:cNvPr id="9" name="ee4pFootnotes">
            <a:extLst>
              <a:ext uri="{FF2B5EF4-FFF2-40B4-BE49-F238E27FC236}">
                <a16:creationId xmlns:a16="http://schemas.microsoft.com/office/drawing/2014/main" id="{F1ECFD05-59FF-43D0-858A-CEAE36F0FC3C}"/>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1. DSP application triggers are not considered in detail as part of this review</a:t>
            </a:r>
          </a:p>
          <a:p>
            <a:pPr>
              <a:lnSpc>
                <a:spcPct val="90000"/>
              </a:lnSpc>
            </a:pPr>
            <a:r>
              <a:rPr lang="en-AU" sz="1000" dirty="0">
                <a:solidFill>
                  <a:srgbClr val="7F7F7F">
                    <a:lumMod val="100000"/>
                  </a:srgbClr>
                </a:solidFill>
                <a:sym typeface="Georgia" panose="02040502050405020303" pitchFamily="18" charset="0"/>
              </a:rPr>
              <a:t>Source: BCG analysis</a:t>
            </a:r>
          </a:p>
        </p:txBody>
      </p:sp>
      <p:sp>
        <p:nvSpPr>
          <p:cNvPr id="10" name="NavigationTriangle">
            <a:extLst>
              <a:ext uri="{FF2B5EF4-FFF2-40B4-BE49-F238E27FC236}">
                <a16:creationId xmlns:a16="http://schemas.microsoft.com/office/drawing/2014/main" id="{7B4419D3-C638-4F6C-9B02-03FDD7FF01A7}"/>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2" name="NavigationIcon">
            <a:extLst>
              <a:ext uri="{FF2B5EF4-FFF2-40B4-BE49-F238E27FC236}">
                <a16:creationId xmlns:a16="http://schemas.microsoft.com/office/drawing/2014/main" id="{A8425820-BA2E-49AC-91CD-63934034361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4</a:t>
            </a:r>
          </a:p>
        </p:txBody>
      </p:sp>
    </p:spTree>
    <p:extLst>
      <p:ext uri="{BB962C8B-B14F-4D97-AF65-F5344CB8AC3E}">
        <p14:creationId xmlns:p14="http://schemas.microsoft.com/office/powerpoint/2010/main" val="3689858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74F72BA-1120-410A-9300-1F479F483AC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019"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74F72BA-1120-410A-9300-1F479F483AC2}"/>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NavigationTriangle">
            <a:extLst>
              <a:ext uri="{FF2B5EF4-FFF2-40B4-BE49-F238E27FC236}">
                <a16:creationId xmlns:a16="http://schemas.microsoft.com/office/drawing/2014/main" id="{9D33AA0E-49B3-4245-A65E-F5571652A3CD}"/>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8D4ECD50-9F9E-4BD6-850B-2B7DC887C72E}"/>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DES Review recommended consistent, systematic gathering of additional data, which would enable more effective decision-making on ESAts and eligibility</a:t>
            </a:r>
          </a:p>
        </p:txBody>
      </p:sp>
      <p:sp>
        <p:nvSpPr>
          <p:cNvPr id="21" name="NavigationIcon">
            <a:extLst>
              <a:ext uri="{FF2B5EF4-FFF2-40B4-BE49-F238E27FC236}">
                <a16:creationId xmlns:a16="http://schemas.microsoft.com/office/drawing/2014/main" id="{B008D105-4320-4766-B118-47405920ADEB}"/>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4</a:t>
            </a:r>
          </a:p>
        </p:txBody>
      </p:sp>
      <p:sp>
        <p:nvSpPr>
          <p:cNvPr id="11" name="Rectangle 10">
            <a:extLst>
              <a:ext uri="{FF2B5EF4-FFF2-40B4-BE49-F238E27FC236}">
                <a16:creationId xmlns:a16="http://schemas.microsoft.com/office/drawing/2014/main" id="{60304EDA-3525-419D-ADF3-F5EFBF9B9E13}"/>
              </a:ext>
            </a:extLst>
          </p:cNvPr>
          <p:cNvSpPr/>
          <p:nvPr/>
        </p:nvSpPr>
        <p:spPr>
          <a:xfrm>
            <a:off x="628650" y="1379858"/>
            <a:ext cx="8791121" cy="246221"/>
          </a:xfrm>
          <a:prstGeom prst="rect">
            <a:avLst/>
          </a:prstGeom>
        </p:spPr>
        <p:txBody>
          <a:bodyPr wrap="square" lIns="0" tIns="0" rIns="0" bIns="0">
            <a:spAutoFit/>
          </a:bodyPr>
          <a:lstStyle/>
          <a:p>
            <a:r>
              <a:rPr lang="en-US" sz="1600" dirty="0">
                <a:solidFill>
                  <a:schemeClr val="tx2"/>
                </a:solidFill>
                <a:sym typeface="Georgia" panose="02040502050405020303" pitchFamily="18" charset="0"/>
              </a:rPr>
              <a:t>Several critical questions would be better informed by additional data-gathering.</a:t>
            </a:r>
          </a:p>
        </p:txBody>
      </p:sp>
      <p:sp>
        <p:nvSpPr>
          <p:cNvPr id="12" name="Rectangle 11">
            <a:extLst>
              <a:ext uri="{FF2B5EF4-FFF2-40B4-BE49-F238E27FC236}">
                <a16:creationId xmlns:a16="http://schemas.microsoft.com/office/drawing/2014/main" id="{07968D31-67BE-47F0-B07F-913115E5ED89}"/>
              </a:ext>
            </a:extLst>
          </p:cNvPr>
          <p:cNvSpPr/>
          <p:nvPr/>
        </p:nvSpPr>
        <p:spPr>
          <a:xfrm>
            <a:off x="641529" y="1691024"/>
            <a:ext cx="7472161" cy="291471"/>
          </a:xfrm>
          <a:prstGeom prst="rect">
            <a:avLst/>
          </a:prstGeom>
          <a:solidFill>
            <a:schemeClr val="accent4"/>
          </a:solidFill>
          <a:ln w="15875" cap="rnd">
            <a:noFill/>
            <a:prstDash val="solid"/>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en-AU" sz="1400" i="1" dirty="0">
                <a:sym typeface="Georgia" panose="02040502050405020303" pitchFamily="18" charset="0"/>
              </a:rPr>
              <a:t>Design of </a:t>
            </a:r>
            <a:r>
              <a:rPr lang="en-AU" sz="1400" i="1" dirty="0" err="1">
                <a:sym typeface="Georgia" panose="02040502050405020303" pitchFamily="18" charset="0"/>
              </a:rPr>
              <a:t>ESAt</a:t>
            </a:r>
            <a:r>
              <a:rPr lang="en-AU" sz="1400" i="1" dirty="0">
                <a:sym typeface="Georgia" panose="02040502050405020303" pitchFamily="18" charset="0"/>
              </a:rPr>
              <a:t> triggers closely linked to question of which cohorts should be eligible for DES.</a:t>
            </a:r>
          </a:p>
        </p:txBody>
      </p:sp>
      <p:graphicFrame>
        <p:nvGraphicFramePr>
          <p:cNvPr id="13" name="Table 12">
            <a:extLst>
              <a:ext uri="{FF2B5EF4-FFF2-40B4-BE49-F238E27FC236}">
                <a16:creationId xmlns:a16="http://schemas.microsoft.com/office/drawing/2014/main" id="{3F515B26-6192-4DE7-82B4-3223DF51C2E3}"/>
              </a:ext>
            </a:extLst>
          </p:cNvPr>
          <p:cNvGraphicFramePr>
            <a:graphicFrameLocks noGrp="1"/>
          </p:cNvGraphicFramePr>
          <p:nvPr/>
        </p:nvGraphicFramePr>
        <p:xfrm>
          <a:off x="628650" y="2047525"/>
          <a:ext cx="10838100" cy="3322320"/>
        </p:xfrm>
        <a:graphic>
          <a:graphicData uri="http://schemas.openxmlformats.org/drawingml/2006/table">
            <a:tbl>
              <a:tblPr firstRow="1" bandRow="1">
                <a:tableStyleId>{5C22544A-7EE6-4342-B048-85BDC9FD1C3A}</a:tableStyleId>
              </a:tblPr>
              <a:tblGrid>
                <a:gridCol w="2357448">
                  <a:extLst>
                    <a:ext uri="{9D8B030D-6E8A-4147-A177-3AD203B41FA5}">
                      <a16:colId xmlns:a16="http://schemas.microsoft.com/office/drawing/2014/main" val="3140222393"/>
                    </a:ext>
                  </a:extLst>
                </a:gridCol>
                <a:gridCol w="2383420">
                  <a:extLst>
                    <a:ext uri="{9D8B030D-6E8A-4147-A177-3AD203B41FA5}">
                      <a16:colId xmlns:a16="http://schemas.microsoft.com/office/drawing/2014/main" val="1012712400"/>
                    </a:ext>
                  </a:extLst>
                </a:gridCol>
                <a:gridCol w="1385505">
                  <a:extLst>
                    <a:ext uri="{9D8B030D-6E8A-4147-A177-3AD203B41FA5}">
                      <a16:colId xmlns:a16="http://schemas.microsoft.com/office/drawing/2014/main" val="3507779828"/>
                    </a:ext>
                  </a:extLst>
                </a:gridCol>
                <a:gridCol w="4711727">
                  <a:extLst>
                    <a:ext uri="{9D8B030D-6E8A-4147-A177-3AD203B41FA5}">
                      <a16:colId xmlns:a16="http://schemas.microsoft.com/office/drawing/2014/main" val="3700016413"/>
                    </a:ext>
                  </a:extLst>
                </a:gridCol>
              </a:tblGrid>
              <a:tr h="138934">
                <a:tc>
                  <a:txBody>
                    <a:bodyPr/>
                    <a:lstStyle/>
                    <a:p>
                      <a:r>
                        <a:rPr lang="en-US" sz="1200" dirty="0" err="1">
                          <a:solidFill>
                            <a:schemeClr val="bg1"/>
                          </a:solidFill>
                          <a:sym typeface="Georgia" panose="02040502050405020303" pitchFamily="18" charset="0"/>
                        </a:rPr>
                        <a:t>ESAt</a:t>
                      </a:r>
                      <a:r>
                        <a:rPr lang="en-US" sz="1200" dirty="0">
                          <a:solidFill>
                            <a:schemeClr val="bg1"/>
                          </a:solidFill>
                          <a:sym typeface="Georgia" panose="02040502050405020303" pitchFamily="18" charset="0"/>
                        </a:rPr>
                        <a:t> trigger q</a:t>
                      </a:r>
                      <a:r>
                        <a:rPr lang="en-US" sz="1200" b="1" dirty="0">
                          <a:solidFill>
                            <a:schemeClr val="bg1"/>
                          </a:solidFill>
                          <a:latin typeface="+mn-lt"/>
                          <a:sym typeface="Georgia" panose="02040502050405020303" pitchFamily="18" charset="0"/>
                        </a:rPr>
                        <a:t>uestion</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1" dirty="0">
                          <a:solidFill>
                            <a:schemeClr val="bg1"/>
                          </a:solidFill>
                          <a:latin typeface="+mn-lt"/>
                          <a:sym typeface="Georgia" panose="02040502050405020303" pitchFamily="18" charset="0"/>
                        </a:rPr>
                        <a:t>Possible data</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dirty="0">
                          <a:solidFill>
                            <a:schemeClr val="bg1"/>
                          </a:solidFill>
                          <a:latin typeface="+mn-lt"/>
                          <a:sym typeface="Georgia" panose="02040502050405020303" pitchFamily="18" charset="0"/>
                        </a:rPr>
                        <a:t>Is data collected?</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1" i="0" dirty="0">
                          <a:solidFill>
                            <a:schemeClr val="bg1"/>
                          </a:solidFill>
                          <a:latin typeface="+mn-lt"/>
                          <a:sym typeface="Georgia" panose="02040502050405020303" pitchFamily="18" charset="0"/>
                        </a:rPr>
                        <a:t>DES Review recommendation?</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4310002"/>
                  </a:ext>
                </a:extLst>
              </a:tr>
              <a:tr h="555736">
                <a:tc>
                  <a:txBody>
                    <a:bodyPr/>
                    <a:lstStyle/>
                    <a:p>
                      <a:r>
                        <a:rPr lang="en-US" sz="1100" dirty="0">
                          <a:latin typeface="+mn-lt"/>
                          <a:sym typeface="Georgia" panose="02040502050405020303" pitchFamily="18" charset="0"/>
                        </a:rPr>
                        <a:t>What would be the baseline employment outcome rates in the absence of DES?</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mn-lt"/>
                          <a:sym typeface="Georgia" panose="02040502050405020303" pitchFamily="18" charset="0"/>
                        </a:rPr>
                        <a:t>Survey participants who obtain employment outcomes ("Is your employment attributable to your DES provider?")</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sym typeface="Georgia" panose="02040502050405020303" pitchFamily="18" charset="0"/>
                        </a:rPr>
                        <a:t>No. Note similar data collected for jobactive</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eaLnBrk="0" fontAlgn="base" hangingPunct="0">
                        <a:spcBef>
                          <a:spcPct val="0"/>
                        </a:spcBef>
                        <a:spcAft>
                          <a:spcPct val="0"/>
                        </a:spcAft>
                      </a:pPr>
                      <a:r>
                        <a:rPr lang="en-AU" sz="1100" b="1" i="0" dirty="0">
                          <a:latin typeface="+mn-lt"/>
                          <a:sym typeface="Georgia" panose="02040502050405020303" pitchFamily="18" charset="0"/>
                        </a:rPr>
                        <a:t>Recommendation 18. </a:t>
                      </a:r>
                      <a:r>
                        <a:rPr lang="en-AU" sz="1100" i="0" spc="20" dirty="0">
                          <a:latin typeface="+mn-lt"/>
                          <a:sym typeface="Georgia" panose="02040502050405020303" pitchFamily="18" charset="0"/>
                        </a:rPr>
                        <a:t>The Department should conduct </a:t>
                      </a:r>
                      <a:r>
                        <a:rPr lang="en-AU" sz="1100" b="1" i="0" spc="20" dirty="0">
                          <a:solidFill>
                            <a:schemeClr val="tx2"/>
                          </a:solidFill>
                          <a:latin typeface="+mn-lt"/>
                          <a:sym typeface="Georgia" panose="02040502050405020303" pitchFamily="18" charset="0"/>
                        </a:rPr>
                        <a:t>regular surveys of program participants to assess extent that DES participation improves ability to obtain employment outcomes</a:t>
                      </a:r>
                      <a:r>
                        <a:rPr lang="en-AU" sz="1100" i="0" spc="20" dirty="0">
                          <a:latin typeface="+mn-lt"/>
                          <a:sym typeface="Georgia" panose="0204050205040502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a:latin typeface="+mn-lt"/>
                          <a:sym typeface="Georgia" panose="02040502050405020303" pitchFamily="18" charset="0"/>
                        </a:rPr>
                        <a:t>Recommendation 19. </a:t>
                      </a:r>
                      <a:r>
                        <a:rPr lang="en-AU" sz="1100" i="0" spc="20" dirty="0">
                          <a:latin typeface="+mn-lt"/>
                          <a:sym typeface="Georgia" panose="02040502050405020303" pitchFamily="18" charset="0"/>
                        </a:rPr>
                        <a:t>The Department should regularly estimate the extent to which </a:t>
                      </a:r>
                      <a:r>
                        <a:rPr lang="en-AU" sz="1100" b="1" i="0" spc="20" dirty="0">
                          <a:solidFill>
                            <a:schemeClr val="tx2"/>
                          </a:solidFill>
                          <a:latin typeface="+mn-lt"/>
                          <a:sym typeface="Georgia" panose="02040502050405020303" pitchFamily="18" charset="0"/>
                        </a:rPr>
                        <a:t>DES outcomes are an improvement above baseline</a:t>
                      </a:r>
                      <a:r>
                        <a:rPr lang="en-AU" sz="1100" i="0" spc="20" dirty="0">
                          <a:latin typeface="+mn-lt"/>
                          <a:sym typeface="Georgia" panose="02040502050405020303" pitchFamily="18" charset="0"/>
                        </a:rPr>
                        <a:t>.</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948690"/>
                  </a:ext>
                </a:extLst>
              </a:tr>
              <a:tr h="385928">
                <a:tc>
                  <a:txBody>
                    <a:bodyPr/>
                    <a:lstStyle/>
                    <a:p>
                      <a:r>
                        <a:rPr lang="en-US" sz="1100" dirty="0">
                          <a:latin typeface="+mn-lt"/>
                          <a:sym typeface="Georgia" panose="02040502050405020303" pitchFamily="18" charset="0"/>
                        </a:rPr>
                        <a:t>How should the benefits of achieving employment be defined?</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mn-lt"/>
                          <a:sym typeface="Georgia" panose="02040502050405020303" pitchFamily="18" charset="0"/>
                        </a:rPr>
                        <a:t>Aggregated impacts on wellbeing, life outcomes, income supports… </a:t>
                      </a:r>
                      <a:br>
                        <a:rPr lang="en-US" sz="1100" dirty="0">
                          <a:latin typeface="+mn-lt"/>
                          <a:sym typeface="Georgia" panose="02040502050405020303" pitchFamily="18" charset="0"/>
                        </a:rPr>
                      </a:br>
                      <a:r>
                        <a:rPr lang="en-US" sz="1100" dirty="0">
                          <a:latin typeface="+mn-lt"/>
                          <a:sym typeface="Georgia" panose="02040502050405020303" pitchFamily="18" charset="0"/>
                        </a:rPr>
                        <a:t>(by cohort)</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sym typeface="Georgia" panose="02040502050405020303" pitchFamily="18" charset="0"/>
                        </a:rPr>
                        <a:t>No</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1100" b="1" i="0" dirty="0">
                          <a:latin typeface="+mn-lt"/>
                          <a:sym typeface="Georgia" panose="02040502050405020303" pitchFamily="18" charset="0"/>
                        </a:rPr>
                        <a:t>Recommendation 22. </a:t>
                      </a:r>
                      <a:r>
                        <a:rPr lang="en-AU" sz="1100" i="0" spc="20" dirty="0">
                          <a:latin typeface="+mn-lt"/>
                          <a:sym typeface="Georgia" panose="02040502050405020303" pitchFamily="18" charset="0"/>
                        </a:rPr>
                        <a:t>To further aid assessment of program performance, the Department should perform a quantitative assessment of the </a:t>
                      </a:r>
                      <a:r>
                        <a:rPr lang="en-AU" sz="1100" b="1" i="0" spc="20" dirty="0">
                          <a:solidFill>
                            <a:schemeClr val="tx2"/>
                          </a:solidFill>
                          <a:latin typeface="+mn-lt"/>
                          <a:sym typeface="Georgia" panose="02040502050405020303" pitchFamily="18" charset="0"/>
                        </a:rPr>
                        <a:t>benefits of employment outcome achievement as a function of individual characteristics </a:t>
                      </a:r>
                      <a:r>
                        <a:rPr lang="en-AU" sz="1100" i="0" spc="20" dirty="0">
                          <a:latin typeface="+mn-lt"/>
                          <a:sym typeface="Georgia" panose="02040502050405020303" pitchFamily="18" charset="0"/>
                        </a:rPr>
                        <a:t>(age, experience, location, etc).</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7481302"/>
                  </a:ext>
                </a:extLst>
              </a:tr>
              <a:tr h="301024">
                <a:tc>
                  <a:txBody>
                    <a:bodyPr/>
                    <a:lstStyle/>
                    <a:p>
                      <a:r>
                        <a:rPr lang="en-US" sz="1100" dirty="0">
                          <a:latin typeface="+mn-lt"/>
                          <a:sym typeface="Georgia" panose="02040502050405020303" pitchFamily="18" charset="0"/>
                        </a:rPr>
                        <a:t>Which cohorts benefit most from participation in DES?</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mn-lt"/>
                          <a:sym typeface="Georgia" panose="02040502050405020303" pitchFamily="18" charset="0"/>
                        </a:rPr>
                        <a:t>Combine observed employment rate improvements over baseline with benefits of employment (by cohort)</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sym typeface="Georgia" panose="02040502050405020303" pitchFamily="18" charset="0"/>
                        </a:rPr>
                        <a:t>No</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1100" b="0" i="0" dirty="0">
                          <a:latin typeface="+mn-lt"/>
                          <a:sym typeface="Georgia" panose="02040502050405020303" pitchFamily="18" charset="0"/>
                        </a:rPr>
                        <a:t>Same as </a:t>
                      </a:r>
                      <a:r>
                        <a:rPr lang="en-AU" sz="1100" b="1" i="0" dirty="0">
                          <a:latin typeface="+mn-lt"/>
                          <a:sym typeface="Georgia" panose="02040502050405020303" pitchFamily="18" charset="0"/>
                        </a:rPr>
                        <a:t>recommendation 22</a:t>
                      </a:r>
                      <a:r>
                        <a:rPr lang="en-AU" sz="1100" b="0" i="0" dirty="0">
                          <a:latin typeface="+mn-lt"/>
                          <a:sym typeface="Georgia" panose="02040502050405020303" pitchFamily="18" charset="0"/>
                        </a:rPr>
                        <a:t> above</a:t>
                      </a:r>
                      <a:endParaRPr lang="en-AU" sz="1100" b="0" i="0" spc="20" dirty="0">
                        <a:latin typeface="+mn-lt"/>
                        <a:sym typeface="Georgia" panose="02040502050405020303" pitchFamily="18" charset="0"/>
                      </a:endParaRP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412759"/>
                  </a:ext>
                </a:extLst>
              </a:tr>
              <a:tr h="301024">
                <a:tc>
                  <a:txBody>
                    <a:bodyPr/>
                    <a:lstStyle/>
                    <a:p>
                      <a:r>
                        <a:rPr lang="en-US" sz="1100" dirty="0">
                          <a:latin typeface="+mn-lt"/>
                          <a:sym typeface="Georgia" panose="02040502050405020303" pitchFamily="18" charset="0"/>
                        </a:rPr>
                        <a:t>How much should the Commonwealth spend to support a given individual into employment?</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mn-lt"/>
                          <a:sym typeface="Georgia" panose="02040502050405020303" pitchFamily="18" charset="0"/>
                        </a:rPr>
                        <a:t>Consequence of above estimates.</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sym typeface="Georgia" panose="02040502050405020303" pitchFamily="18" charset="0"/>
                        </a:rPr>
                        <a:t>No</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Recommendation 1.</a:t>
                      </a:r>
                      <a:r>
                        <a:rPr kumimoji="0" lang="en-AU" altLang="en-US"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 As a general principle, DES should </a:t>
                      </a:r>
                      <a:r>
                        <a:rPr kumimoji="0" lang="en-AU" altLang="en-US" sz="1100" b="1" i="0" u="none" strike="noStrike" cap="none" normalizeH="0" baseline="0" dirty="0">
                          <a:ln>
                            <a:noFill/>
                          </a:ln>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rPr>
                        <a:t>target cohorts where the impact of assistance (compared to baseline outcomes) will be greatest</a:t>
                      </a:r>
                      <a:r>
                        <a:rPr kumimoji="0" lang="en-AU" altLang="en-US"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sym typeface="Georgia" panose="02040502050405020303" pitchFamily="18" charset="0"/>
                        </a:rPr>
                        <a:t>, and seek maximum possible benefit for every dollar spent. </a:t>
                      </a:r>
                    </a:p>
                  </a:txBody>
                  <a:tcPr marL="45720" marR="45720">
                    <a:lnL w="12700" cmpd="sng">
                      <a:noFill/>
                    </a:lnL>
                    <a:lnR w="12700" cmpd="sng">
                      <a:noFill/>
                    </a:lnR>
                    <a:lnT w="12700" cap="flat" cmpd="sng" algn="ctr">
                      <a:solidFill>
                        <a:schemeClr val="bg1">
                          <a:lumMod val="75000"/>
                        </a:schemeClr>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762836"/>
                  </a:ext>
                </a:extLst>
              </a:tr>
            </a:tbl>
          </a:graphicData>
        </a:graphic>
      </p:graphicFrame>
      <p:graphicFrame>
        <p:nvGraphicFramePr>
          <p:cNvPr id="14" name="Table 13">
            <a:extLst>
              <a:ext uri="{FF2B5EF4-FFF2-40B4-BE49-F238E27FC236}">
                <a16:creationId xmlns:a16="http://schemas.microsoft.com/office/drawing/2014/main" id="{83CF5A17-0395-4F99-9F6A-F4E6A151E0E7}"/>
              </a:ext>
            </a:extLst>
          </p:cNvPr>
          <p:cNvGraphicFramePr>
            <a:graphicFrameLocks noGrp="1"/>
          </p:cNvGraphicFramePr>
          <p:nvPr/>
        </p:nvGraphicFramePr>
        <p:xfrm>
          <a:off x="628650" y="5413799"/>
          <a:ext cx="10838100" cy="868680"/>
        </p:xfrm>
        <a:graphic>
          <a:graphicData uri="http://schemas.openxmlformats.org/drawingml/2006/table">
            <a:tbl>
              <a:tblPr firstRow="1" bandRow="1">
                <a:tableStyleId>{5C22544A-7EE6-4342-B048-85BDC9FD1C3A}</a:tableStyleId>
              </a:tblPr>
              <a:tblGrid>
                <a:gridCol w="2335774">
                  <a:extLst>
                    <a:ext uri="{9D8B030D-6E8A-4147-A177-3AD203B41FA5}">
                      <a16:colId xmlns:a16="http://schemas.microsoft.com/office/drawing/2014/main" val="3140222393"/>
                    </a:ext>
                  </a:extLst>
                </a:gridCol>
                <a:gridCol w="2361508">
                  <a:extLst>
                    <a:ext uri="{9D8B030D-6E8A-4147-A177-3AD203B41FA5}">
                      <a16:colId xmlns:a16="http://schemas.microsoft.com/office/drawing/2014/main" val="1012712400"/>
                    </a:ext>
                  </a:extLst>
                </a:gridCol>
                <a:gridCol w="1372571">
                  <a:extLst>
                    <a:ext uri="{9D8B030D-6E8A-4147-A177-3AD203B41FA5}">
                      <a16:colId xmlns:a16="http://schemas.microsoft.com/office/drawing/2014/main" val="3507779828"/>
                    </a:ext>
                  </a:extLst>
                </a:gridCol>
                <a:gridCol w="4768247">
                  <a:extLst>
                    <a:ext uri="{9D8B030D-6E8A-4147-A177-3AD203B41FA5}">
                      <a16:colId xmlns:a16="http://schemas.microsoft.com/office/drawing/2014/main" val="3700016413"/>
                    </a:ext>
                  </a:extLst>
                </a:gridCol>
              </a:tblGrid>
              <a:tr h="0">
                <a:tc>
                  <a:txBody>
                    <a:bodyPr/>
                    <a:lstStyle/>
                    <a:p>
                      <a:r>
                        <a:rPr lang="en-US" sz="1200" dirty="0" err="1">
                          <a:solidFill>
                            <a:schemeClr val="bg1"/>
                          </a:solidFill>
                          <a:sym typeface="Georgia" panose="02040502050405020303" pitchFamily="18" charset="0"/>
                        </a:rPr>
                        <a:t>ESAt</a:t>
                      </a:r>
                      <a:r>
                        <a:rPr lang="en-US" sz="1200" dirty="0">
                          <a:solidFill>
                            <a:schemeClr val="bg1"/>
                          </a:solidFill>
                          <a:sym typeface="Georgia" panose="02040502050405020303" pitchFamily="18" charset="0"/>
                        </a:rPr>
                        <a:t> accuracy q</a:t>
                      </a:r>
                      <a:r>
                        <a:rPr lang="en-US" sz="1200" b="1" dirty="0">
                          <a:solidFill>
                            <a:schemeClr val="bg1"/>
                          </a:solidFill>
                          <a:latin typeface="+mn-lt"/>
                          <a:sym typeface="Georgia" panose="02040502050405020303" pitchFamily="18" charset="0"/>
                        </a:rPr>
                        <a:t>uestion</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1" dirty="0">
                          <a:solidFill>
                            <a:schemeClr val="bg1"/>
                          </a:solidFill>
                          <a:latin typeface="+mn-lt"/>
                          <a:sym typeface="Georgia" panose="02040502050405020303" pitchFamily="18" charset="0"/>
                        </a:rPr>
                        <a:t>Possible data</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dirty="0">
                          <a:solidFill>
                            <a:schemeClr val="bg1"/>
                          </a:solidFill>
                          <a:latin typeface="+mn-lt"/>
                          <a:sym typeface="Georgia" panose="02040502050405020303" pitchFamily="18" charset="0"/>
                        </a:rPr>
                        <a:t>Is data collected?</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1" i="0" dirty="0">
                          <a:solidFill>
                            <a:schemeClr val="bg1"/>
                          </a:solidFill>
                          <a:latin typeface="+mn-lt"/>
                          <a:sym typeface="Georgia" panose="02040502050405020303" pitchFamily="18" charset="0"/>
                        </a:rPr>
                        <a:t>DES Review recommendation?</a:t>
                      </a:r>
                    </a:p>
                  </a:txBody>
                  <a:tcPr marL="45720" marR="4572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4310002"/>
                  </a:ext>
                </a:extLst>
              </a:tr>
              <a:tr h="352661">
                <a:tc>
                  <a:txBody>
                    <a:bodyPr/>
                    <a:lstStyle/>
                    <a:p>
                      <a:r>
                        <a:rPr lang="en-US" sz="1100" b="0" dirty="0">
                          <a:solidFill>
                            <a:schemeClr val="tx1"/>
                          </a:solidFill>
                          <a:latin typeface="+mn-lt"/>
                          <a:sym typeface="Georgia" panose="02040502050405020303" pitchFamily="18" charset="0"/>
                        </a:rPr>
                        <a:t>Do work capacity assessments align with hours eventually worked by participants?</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dirty="0">
                          <a:solidFill>
                            <a:schemeClr val="tx1"/>
                          </a:solidFill>
                          <a:latin typeface="+mn-lt"/>
                          <a:sym typeface="Georgia" panose="02040502050405020303" pitchFamily="18" charset="0"/>
                        </a:rPr>
                        <a:t>One-off or ongoing survey of employment outcomes (hours worked per week)</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chemeClr val="tx1"/>
                          </a:solidFill>
                          <a:latin typeface="+mn-lt"/>
                          <a:sym typeface="Georgia" panose="02040502050405020303" pitchFamily="18" charset="0"/>
                        </a:rPr>
                        <a:t>No</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i="0" dirty="0">
                          <a:solidFill>
                            <a:schemeClr val="tx1"/>
                          </a:solidFill>
                          <a:latin typeface="+mn-lt"/>
                          <a:sym typeface="Georgia" panose="02040502050405020303" pitchFamily="18" charset="0"/>
                        </a:rPr>
                        <a:t>Not addressed by DES Review. ESAt Review recommends that the Department conduct the suggested surveys at regular intervals (e.g. six monthly) to aid assessor calibration. </a:t>
                      </a:r>
                    </a:p>
                  </a:txBody>
                  <a:tcPr marL="45720" marR="4572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948690"/>
                  </a:ext>
                </a:extLst>
              </a:tr>
            </a:tbl>
          </a:graphicData>
        </a:graphic>
      </p:graphicFrame>
      <p:sp>
        <p:nvSpPr>
          <p:cNvPr id="15" name="ee4pFootnotes">
            <a:extLst>
              <a:ext uri="{FF2B5EF4-FFF2-40B4-BE49-F238E27FC236}">
                <a16:creationId xmlns:a16="http://schemas.microsoft.com/office/drawing/2014/main" id="{18FBBCC8-2346-4503-8FA9-C42875760FA2}"/>
              </a:ext>
            </a:extLst>
          </p:cNvPr>
          <p:cNvSpPr>
            <a:spLocks noChangeArrowheads="1"/>
          </p:cNvSpPr>
          <p:nvPr/>
        </p:nvSpPr>
        <p:spPr bwMode="auto">
          <a:xfrm>
            <a:off x="630000" y="6364584"/>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Phrasing of recommendations adjusted for brevity.</a:t>
            </a:r>
          </a:p>
          <a:p>
            <a:pPr>
              <a:lnSpc>
                <a:spcPct val="90000"/>
              </a:lnSpc>
            </a:pPr>
            <a:r>
              <a:rPr lang="en-US" sz="1000" dirty="0">
                <a:solidFill>
                  <a:srgbClr val="7F7F7F">
                    <a:lumMod val="100000"/>
                  </a:srgbClr>
                </a:solidFill>
                <a:sym typeface="Georgia" panose="02040502050405020303" pitchFamily="18" charset="0"/>
              </a:rPr>
              <a:t>Source: 2020 Mid-term DES Review, BCG analysis</a:t>
            </a:r>
          </a:p>
        </p:txBody>
      </p:sp>
      <p:sp>
        <p:nvSpPr>
          <p:cNvPr id="16" name="Isosceles Triangle 15">
            <a:extLst>
              <a:ext uri="{FF2B5EF4-FFF2-40B4-BE49-F238E27FC236}">
                <a16:creationId xmlns:a16="http://schemas.microsoft.com/office/drawing/2014/main" id="{5B0E59BF-9CB4-4304-9A36-5B97BA5C7C61}"/>
              </a:ext>
              <a:ext uri="{C183D7F6-B498-43B3-948B-1728B52AA6E4}">
                <adec:decorative xmlns:adec="http://schemas.microsoft.com/office/drawing/2017/decorative" val="1"/>
              </a:ext>
            </a:extLst>
          </p:cNvPr>
          <p:cNvSpPr/>
          <p:nvPr/>
        </p:nvSpPr>
        <p:spPr>
          <a:xfrm rot="10800000">
            <a:off x="1009650" y="1968062"/>
            <a:ext cx="155194" cy="133788"/>
          </a:xfrm>
          <a:prstGeom prst="triangle">
            <a:avLst/>
          </a:prstGeom>
          <a:solidFill>
            <a:schemeClr val="accent4"/>
          </a:solidFill>
          <a:ln w="15875" cap="rnd">
            <a:noFill/>
            <a:prstDash val="solid"/>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endParaRPr lang="en-US" sz="1400" i="1">
              <a:solidFill>
                <a:schemeClr val="tx1"/>
              </a:solidFill>
            </a:endParaRPr>
          </a:p>
        </p:txBody>
      </p:sp>
    </p:spTree>
    <p:extLst>
      <p:ext uri="{BB962C8B-B14F-4D97-AF65-F5344CB8AC3E}">
        <p14:creationId xmlns:p14="http://schemas.microsoft.com/office/powerpoint/2010/main" val="1339180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1C01EE5-C71B-4A0A-92BB-656B5E1B0986}"/>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1043"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01C01EE5-C71B-4A0A-92BB-656B5E1B0986}"/>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BA2AFAA-8F06-4FB1-B2F8-07AA07BCB8F6}"/>
              </a:ext>
              <a:ext uri="{C183D7F6-B498-43B3-948B-1728B52AA6E4}">
                <adec:decorative xmlns:adec="http://schemas.microsoft.com/office/drawing/2017/decorative" val="1"/>
              </a:ext>
            </a:extLst>
          </p:cNvPr>
          <p:cNvSpPr/>
          <p:nvPr/>
        </p:nvSpPr>
        <p:spPr>
          <a:xfrm>
            <a:off x="628650" y="1497251"/>
            <a:ext cx="2670810" cy="4663837"/>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D094E091-FD9B-4813-861B-572F55B6179B}"/>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Possible future changes to DES design could substantially impact design and function of ESAts</a:t>
            </a:r>
          </a:p>
        </p:txBody>
      </p:sp>
      <p:sp>
        <p:nvSpPr>
          <p:cNvPr id="14" name="ee4pHeader1">
            <a:extLst>
              <a:ext uri="{FF2B5EF4-FFF2-40B4-BE49-F238E27FC236}">
                <a16:creationId xmlns:a16="http://schemas.microsoft.com/office/drawing/2014/main" id="{9565FF61-C410-41AE-B173-1B122967E579}"/>
              </a:ext>
            </a:extLst>
          </p:cNvPr>
          <p:cNvSpPr txBox="1"/>
          <p:nvPr/>
        </p:nvSpPr>
        <p:spPr>
          <a:xfrm>
            <a:off x="746962" y="1791656"/>
            <a:ext cx="2242044" cy="738664"/>
          </a:xfrm>
          <a:prstGeom prst="rect">
            <a:avLst/>
          </a:prstGeom>
          <a:noFill/>
          <a:ln cap="rnd">
            <a:noFill/>
          </a:ln>
        </p:spPr>
        <p:txBody>
          <a:bodyPr vert="horz" wrap="square" lIns="0" tIns="0" rIns="0" bIns="0" rtlCol="0" anchor="b" anchorCtr="0">
            <a:spAutoFit/>
          </a:bodyPr>
          <a:lstStyle/>
          <a:p>
            <a:pPr marL="0" lvl="3"/>
            <a:r>
              <a:rPr lang="en-US" sz="1600" dirty="0">
                <a:solidFill>
                  <a:srgbClr val="275D38">
                    <a:lumMod val="100000"/>
                  </a:srgbClr>
                </a:solidFill>
                <a:sym typeface="Georgia" panose="02040502050405020303" pitchFamily="18" charset="0"/>
              </a:rPr>
              <a:t>DES Review recommended head-to-toe program redesign</a:t>
            </a:r>
          </a:p>
        </p:txBody>
      </p:sp>
      <p:sp>
        <p:nvSpPr>
          <p:cNvPr id="10" name="ee4pContent1">
            <a:extLst>
              <a:ext uri="{FF2B5EF4-FFF2-40B4-BE49-F238E27FC236}">
                <a16:creationId xmlns:a16="http://schemas.microsoft.com/office/drawing/2014/main" id="{E8FBA19F-BDC5-4F02-868C-ACF4F60F9801}"/>
              </a:ext>
            </a:extLst>
          </p:cNvPr>
          <p:cNvSpPr txBox="1"/>
          <p:nvPr/>
        </p:nvSpPr>
        <p:spPr>
          <a:xfrm>
            <a:off x="746962" y="2635029"/>
            <a:ext cx="2242044" cy="323165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32E1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275D38"/>
              </a:buClr>
              <a:buSzPct val="100000"/>
              <a:buFont typeface="Trebuchet MS" panose="020B0603020202020204" pitchFamily="34" charset="0"/>
              <a:buChar char="​"/>
              <a:defRPr sz="1200">
                <a:solidFill>
                  <a:srgbClr val="000000"/>
                </a:solidFill>
              </a:defRPr>
            </a:lvl1pPr>
            <a:lvl2pPr marL="324000" lvl="1" indent="-216000">
              <a:buClr>
                <a:srgbClr val="275D38"/>
              </a:buClr>
              <a:buSzPct val="100000"/>
              <a:buFont typeface="Trebuchet MS" panose="020B0603020202020204" pitchFamily="34" charset="0"/>
              <a:buChar char="•"/>
              <a:defRPr sz="1200">
                <a:solidFill>
                  <a:srgbClr val="000000"/>
                </a:solidFill>
              </a:defRPr>
            </a:lvl2pPr>
            <a:lvl3pPr marL="648000" lvl="2" indent="-216000">
              <a:buClr>
                <a:srgbClr val="275D38"/>
              </a:buClr>
              <a:buSzPct val="100000"/>
              <a:buFont typeface="Trebuchet MS" panose="020B0603020202020204" pitchFamily="34" charset="0"/>
              <a:buChar char="–"/>
              <a:defRPr sz="1200">
                <a:solidFill>
                  <a:srgbClr val="000000"/>
                </a:solidFill>
              </a:defRPr>
            </a:lvl3pPr>
            <a:lvl4pPr marL="0" lvl="3">
              <a:buClr>
                <a:srgbClr val="275D38"/>
              </a:buClr>
              <a:buSzPct val="100000"/>
              <a:buFont typeface="Trebuchet MS" panose="020B0603020202020204" pitchFamily="34" charset="0"/>
              <a:buChar char="​"/>
              <a:defRPr sz="1600">
                <a:solidFill>
                  <a:srgbClr val="275D38"/>
                </a:solidFill>
              </a:defRPr>
            </a:lvl4pPr>
            <a:lvl5pPr marL="0" lvl="4">
              <a:buClr>
                <a:srgbClr val="275D38"/>
              </a:buClr>
              <a:buSzPct val="100000"/>
              <a:buFont typeface="Trebuchet MS" panose="020B0603020202020204" pitchFamily="34" charset="0"/>
              <a:buChar char="​"/>
              <a:defRPr sz="1600" b="1">
                <a:solidFill>
                  <a:srgbClr val="000000"/>
                </a:solidFill>
              </a:defRPr>
            </a:lvl5pPr>
            <a:lvl6pPr marL="324000" lvl="5" indent="-216000">
              <a:buClr>
                <a:srgbClr val="275D38"/>
              </a:buClr>
              <a:buSzPct val="100000"/>
              <a:buFont typeface="Trebuchet MS" panose="020B0603020202020204" pitchFamily="34" charset="0"/>
              <a:buChar char="•"/>
              <a:defRPr sz="1600">
                <a:solidFill>
                  <a:srgbClr val="000000"/>
                </a:solidFill>
              </a:defRPr>
            </a:lvl6pPr>
            <a:lvl7pPr marL="0" lvl="6">
              <a:buClr>
                <a:srgbClr val="275D38"/>
              </a:buClr>
              <a:buSzPct val="100000"/>
              <a:buFont typeface="Trebuchet MS" panose="020B0603020202020204" pitchFamily="34" charset="0"/>
              <a:buChar char="​"/>
              <a:defRPr sz="4400">
                <a:solidFill>
                  <a:srgbClr val="000000"/>
                </a:solidFill>
              </a:defRPr>
            </a:lvl7pPr>
            <a:lvl8pPr marL="0" lvl="7">
              <a:buClr>
                <a:srgbClr val="275D38"/>
              </a:buClr>
              <a:buSzPct val="100000"/>
              <a:buFont typeface="Trebuchet MS" panose="020B0603020202020204" pitchFamily="34" charset="0"/>
              <a:buChar char="​"/>
              <a:defRPr sz="5400">
                <a:solidFill>
                  <a:srgbClr val="275D38"/>
                </a:solidFill>
              </a:defRPr>
            </a:lvl8pPr>
            <a:lvl9pPr marL="0" lvl="8">
              <a:buClr>
                <a:srgbClr val="275D38"/>
              </a:buClr>
              <a:buSzPct val="100000"/>
              <a:buFont typeface="Trebuchet MS" panose="020B0603020202020204" pitchFamily="34" charset="0"/>
              <a:buChar char="​"/>
              <a:defRPr sz="2400">
                <a:solidFill>
                  <a:srgbClr val="275D38"/>
                </a:solidFill>
              </a:defRPr>
            </a:lvl9pPr>
          </a:lstStyle>
          <a:p>
            <a:pPr lvl="1">
              <a:buClr>
                <a:srgbClr val="275D38">
                  <a:lumMod val="100000"/>
                </a:srgbClr>
              </a:buClr>
            </a:pPr>
            <a:r>
              <a:rPr lang="en-US" sz="1400" dirty="0">
                <a:solidFill>
                  <a:srgbClr val="000000">
                    <a:lumMod val="100000"/>
                  </a:srgbClr>
                </a:solidFill>
                <a:sym typeface="Georgia" panose="02040502050405020303" pitchFamily="18" charset="0"/>
              </a:rPr>
              <a:t>Current DES Grant Agreement expires mid-2023</a:t>
            </a:r>
          </a:p>
          <a:p>
            <a:pPr lvl="1">
              <a:buClr>
                <a:srgbClr val="275D38">
                  <a:lumMod val="100000"/>
                </a:srgbClr>
              </a:buClr>
            </a:pPr>
            <a:r>
              <a:rPr lang="en-US" sz="1400" dirty="0">
                <a:solidFill>
                  <a:srgbClr val="000000">
                    <a:lumMod val="100000"/>
                  </a:srgbClr>
                </a:solidFill>
                <a:sym typeface="Georgia" panose="02040502050405020303" pitchFamily="18" charset="0"/>
              </a:rPr>
              <a:t>Opportunity to substantially change program in coming years, ready to implement on grant expiry</a:t>
            </a:r>
          </a:p>
          <a:p>
            <a:pPr lvl="1">
              <a:buClr>
                <a:srgbClr val="275D38">
                  <a:lumMod val="100000"/>
                </a:srgbClr>
              </a:buClr>
            </a:pPr>
            <a:r>
              <a:rPr lang="en-US" sz="1400" dirty="0">
                <a:solidFill>
                  <a:srgbClr val="000000">
                    <a:lumMod val="100000"/>
                  </a:srgbClr>
                </a:solidFill>
                <a:sym typeface="Georgia" panose="02040502050405020303" pitchFamily="18" charset="0"/>
              </a:rPr>
              <a:t>DES Review recommended including all aspects of program in re-design (eligibility, incentives, performance management…) </a:t>
            </a:r>
          </a:p>
        </p:txBody>
      </p:sp>
      <p:sp>
        <p:nvSpPr>
          <p:cNvPr id="25" name="Rectangle 24">
            <a:extLst>
              <a:ext uri="{FF2B5EF4-FFF2-40B4-BE49-F238E27FC236}">
                <a16:creationId xmlns:a16="http://schemas.microsoft.com/office/drawing/2014/main" id="{B4979B65-9028-4A64-A078-E54618DD247C}"/>
              </a:ext>
            </a:extLst>
          </p:cNvPr>
          <p:cNvSpPr/>
          <p:nvPr/>
        </p:nvSpPr>
        <p:spPr>
          <a:xfrm>
            <a:off x="3768324" y="2393961"/>
            <a:ext cx="7326394" cy="3046988"/>
          </a:xfrm>
          <a:prstGeom prst="rect">
            <a:avLst/>
          </a:prstGeom>
        </p:spPr>
        <p:txBody>
          <a:bodyPr wrap="square">
            <a:spAutoFit/>
          </a:bodyPr>
          <a:lstStyle/>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Re-design could at least potentially have significant implications for DES's dependency on ESAts</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For example: a shift to alternative remuneration models for providers, based on e.g. payments for total hours worked, would reduce the need for work capacity assessments, by eliminating "full" and "pathway" outcomes</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However:</a:t>
            </a:r>
          </a:p>
          <a:p>
            <a:pPr marL="864000" lvl="2"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Other programs would likely still require work capacity assessments, e.g. CDP, jobactive </a:t>
            </a:r>
          </a:p>
          <a:p>
            <a:pPr marL="864000" lvl="2"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Some ongoing measure of severity of disability, judged qualitatively via interview, would almost certainly still be required</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Such issues highlight the complexity and care that must be taken with any DES re-design </a:t>
            </a:r>
          </a:p>
        </p:txBody>
      </p:sp>
      <p:sp>
        <p:nvSpPr>
          <p:cNvPr id="17" name="ee4pFootnotes">
            <a:extLst>
              <a:ext uri="{FF2B5EF4-FFF2-40B4-BE49-F238E27FC236}">
                <a16:creationId xmlns:a16="http://schemas.microsoft.com/office/drawing/2014/main" id="{7D4C3EA5-C0D0-48F4-855C-A53846EE88FE}"/>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2020 Mid-term DES Review, BCG analysis</a:t>
            </a:r>
          </a:p>
        </p:txBody>
      </p:sp>
      <p:sp>
        <p:nvSpPr>
          <p:cNvPr id="3" name="NavigationTriangle">
            <a:extLst>
              <a:ext uri="{FF2B5EF4-FFF2-40B4-BE49-F238E27FC236}">
                <a16:creationId xmlns:a16="http://schemas.microsoft.com/office/drawing/2014/main" id="{2D19A8EF-518C-42F3-BC02-F19E2A7A9A7E}"/>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4" name="NavigationIcon">
            <a:extLst>
              <a:ext uri="{FF2B5EF4-FFF2-40B4-BE49-F238E27FC236}">
                <a16:creationId xmlns:a16="http://schemas.microsoft.com/office/drawing/2014/main" id="{B566B526-C307-430B-BE1C-E5B11EB1B916}"/>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4</a:t>
            </a:r>
          </a:p>
        </p:txBody>
      </p:sp>
      <p:grpSp>
        <p:nvGrpSpPr>
          <p:cNvPr id="21" name="Group 20">
            <a:extLst>
              <a:ext uri="{FF2B5EF4-FFF2-40B4-BE49-F238E27FC236}">
                <a16:creationId xmlns:a16="http://schemas.microsoft.com/office/drawing/2014/main" id="{CB4A950C-962A-4B26-80B3-B03DF0C07545}"/>
              </a:ext>
              <a:ext uri="{C183D7F6-B498-43B3-948B-1728B52AA6E4}">
                <adec:decorative xmlns:adec="http://schemas.microsoft.com/office/drawing/2017/decorative" val="1"/>
              </a:ext>
            </a:extLst>
          </p:cNvPr>
          <p:cNvGrpSpPr/>
          <p:nvPr/>
        </p:nvGrpSpPr>
        <p:grpSpPr>
          <a:xfrm>
            <a:off x="3157629" y="3775282"/>
            <a:ext cx="283662" cy="284346"/>
            <a:chOff x="5937564" y="3833745"/>
            <a:chExt cx="306171" cy="306910"/>
          </a:xfrm>
        </p:grpSpPr>
        <p:sp>
          <p:nvSpPr>
            <p:cNvPr id="22" name="Freeform 94">
              <a:extLst>
                <a:ext uri="{FF2B5EF4-FFF2-40B4-BE49-F238E27FC236}">
                  <a16:creationId xmlns:a16="http://schemas.microsoft.com/office/drawing/2014/main" id="{577D326E-CD66-4B11-A217-458E9A1FCCC7}"/>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w="6191">
              <a:solidFill>
                <a:schemeClr val="tx2">
                  <a:lumMod val="100000"/>
                </a:schemeClr>
              </a:solidFill>
            </a:ln>
          </p:spPr>
          <p:txBody>
            <a:bodyPr vert="horz" wrap="square" lIns="57617" tIns="28809" rIns="57617" bIns="28809"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23" name="Freeform 95">
              <a:extLst>
                <a:ext uri="{FF2B5EF4-FFF2-40B4-BE49-F238E27FC236}">
                  <a16:creationId xmlns:a16="http://schemas.microsoft.com/office/drawing/2014/main" id="{2F8DA6C2-7C00-4C4E-80E5-ABF68F096C0A}"/>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17" tIns="28809" rIns="57617" bIns="28809"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spTree>
    <p:extLst>
      <p:ext uri="{BB962C8B-B14F-4D97-AF65-F5344CB8AC3E}">
        <p14:creationId xmlns:p14="http://schemas.microsoft.com/office/powerpoint/2010/main" val="2493911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600796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84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3AE07B9-EDCD-4B3A-998D-41DE0480B51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1" y="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a:xfrm>
            <a:off x="630000" y="389980"/>
            <a:ext cx="10933350" cy="332399"/>
          </a:xfrm>
        </p:spPr>
        <p:txBody>
          <a:bodyPr vert="horz"/>
          <a:lstStyle/>
          <a:p>
            <a:r>
              <a:rPr lang="en-US" dirty="0">
                <a:latin typeface="+mj-lt"/>
                <a:sym typeface="Georgia" panose="02040502050405020303" pitchFamily="18" charset="0"/>
              </a:rPr>
              <a:t>Chapter 1 summary: Context and introduction</a:t>
            </a:r>
          </a:p>
        </p:txBody>
      </p:sp>
      <p:sp>
        <p:nvSpPr>
          <p:cNvPr id="6" name="TextBox 5">
            <a:extLst>
              <a:ext uri="{FF2B5EF4-FFF2-40B4-BE49-F238E27FC236}">
                <a16:creationId xmlns:a16="http://schemas.microsoft.com/office/drawing/2014/main" id="{4AE41F76-5CF6-45DD-B625-79EB6C1A789F}"/>
              </a:ext>
            </a:extLst>
          </p:cNvPr>
          <p:cNvSpPr txBox="1"/>
          <p:nvPr/>
        </p:nvSpPr>
        <p:spPr>
          <a:xfrm>
            <a:off x="630000" y="1677188"/>
            <a:ext cx="11060544" cy="42473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dirty="0">
                <a:solidFill>
                  <a:srgbClr val="03522D"/>
                </a:solidFill>
                <a:sym typeface="Georgia" panose="02040502050405020303" pitchFamily="18" charset="0"/>
              </a:rPr>
              <a:t>1.1. Entry to flagship employment services programs is managed through </a:t>
            </a:r>
            <a:r>
              <a:rPr lang="en-US" sz="1200" b="1" dirty="0" err="1">
                <a:solidFill>
                  <a:srgbClr val="03522D"/>
                </a:solidFill>
                <a:sym typeface="Georgia" panose="02040502050405020303" pitchFamily="18" charset="0"/>
              </a:rPr>
              <a:t>JSCIs</a:t>
            </a:r>
            <a:r>
              <a:rPr lang="en-US" sz="1200" b="1" dirty="0">
                <a:solidFill>
                  <a:srgbClr val="03522D"/>
                </a:solidFill>
                <a:sym typeface="Georgia" panose="02040502050405020303" pitchFamily="18" charset="0"/>
              </a:rPr>
              <a:t> and </a:t>
            </a:r>
            <a:r>
              <a:rPr lang="en-US" sz="1200" b="1" dirty="0" err="1">
                <a:solidFill>
                  <a:srgbClr val="03522D"/>
                </a:solidFill>
                <a:sym typeface="Georgia" panose="02040502050405020303" pitchFamily="18" charset="0"/>
              </a:rPr>
              <a:t>ESAts</a:t>
            </a:r>
            <a:endParaRPr lang="en-US" sz="1200" b="1" dirty="0">
              <a:solidFill>
                <a:srgbClr val="03522D"/>
              </a:solidFill>
              <a:sym typeface="Georgia" panose="02040502050405020303" pitchFamily="18" charset="0"/>
            </a:endParaRPr>
          </a:p>
          <a:p>
            <a:r>
              <a:rPr lang="en-US" sz="1200" dirty="0">
                <a:solidFill>
                  <a:schemeClr val="tx1"/>
                </a:solidFill>
                <a:sym typeface="Georgia" panose="02040502050405020303" pitchFamily="18" charset="0"/>
              </a:rPr>
              <a:t>DES and jobactive are flagship employment services programs, responsible for ~$850m and $1.4b of spend in 2018-19 respectively, where non-government providers are offered incentive payments to assist job seekers in finding employment. DES is intended for individuals for whom disability is their primary barrier to employment. In remote areas, the function of both programs is replaced by the Community Development Program (CDP). Oversight of these programs is split between DSS, DESE, and the </a:t>
            </a:r>
            <a:r>
              <a:rPr lang="en-AU" sz="1200" spc="20" dirty="0">
                <a:solidFill>
                  <a:schemeClr val="tx1"/>
                </a:solidFill>
                <a:ea typeface="Times New Roman" panose="02020603050405020304" pitchFamily="18" charset="0"/>
                <a:cs typeface="Times New Roman" panose="02020603050405020304" pitchFamily="18" charset="0"/>
                <a:sym typeface="Georgia" panose="02040502050405020303" pitchFamily="18" charset="0"/>
              </a:rPr>
              <a:t>National Indigenous Australians Agency </a:t>
            </a:r>
            <a:r>
              <a:rPr lang="en-US" sz="1200" dirty="0">
                <a:solidFill>
                  <a:schemeClr val="tx1"/>
                </a:solidFill>
                <a:sym typeface="Georgia" panose="02040502050405020303" pitchFamily="18" charset="0"/>
              </a:rPr>
              <a:t>(</a:t>
            </a:r>
            <a:r>
              <a:rPr lang="en-US" sz="1200" dirty="0" err="1">
                <a:solidFill>
                  <a:schemeClr val="tx1"/>
                </a:solidFill>
                <a:sym typeface="Georgia" panose="02040502050405020303" pitchFamily="18" charset="0"/>
              </a:rPr>
              <a:t>NIAA</a:t>
            </a:r>
            <a:r>
              <a:rPr lang="en-US" sz="1200" dirty="0">
                <a:solidFill>
                  <a:schemeClr val="tx1"/>
                </a:solidFill>
                <a:sym typeface="Georgia" panose="02040502050405020303" pitchFamily="18" charset="0"/>
              </a:rPr>
              <a:t>), with Services Australia as the key delivery partner (including ESAts management).</a:t>
            </a:r>
          </a:p>
          <a:p>
            <a:endParaRPr lang="en-US" sz="1200" dirty="0">
              <a:solidFill>
                <a:schemeClr val="tx1"/>
              </a:solidFill>
              <a:sym typeface="Georgia" panose="02040502050405020303" pitchFamily="18" charset="0"/>
            </a:endParaRPr>
          </a:p>
          <a:p>
            <a:r>
              <a:rPr lang="en-US" sz="1200" dirty="0">
                <a:solidFill>
                  <a:schemeClr val="tx1"/>
                </a:solidFill>
                <a:sym typeface="Georgia" panose="02040502050405020303" pitchFamily="18" charset="0"/>
              </a:rPr>
              <a:t>A two-stage process manages entry into these programs:</a:t>
            </a:r>
          </a:p>
          <a:p>
            <a:pPr marL="226800" lvl="1" indent="-1512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Job seekers complete the </a:t>
            </a:r>
            <a:r>
              <a:rPr lang="en-US" sz="1200" dirty="0" err="1">
                <a:solidFill>
                  <a:srgbClr val="000000">
                    <a:lumMod val="100000"/>
                  </a:srgbClr>
                </a:solidFill>
                <a:sym typeface="Georgia" panose="02040502050405020303" pitchFamily="18" charset="0"/>
              </a:rPr>
              <a:t>JSCI</a:t>
            </a:r>
            <a:r>
              <a:rPr lang="en-US" sz="1200" dirty="0">
                <a:solidFill>
                  <a:srgbClr val="000000">
                    <a:lumMod val="100000"/>
                  </a:srgbClr>
                </a:solidFill>
                <a:sym typeface="Georgia" panose="02040502050405020303" pitchFamily="18" charset="0"/>
              </a:rPr>
              <a:t> questionnaire, identifying where they might have substantive barriers to employment (including work capacity limitations, disability, or non-disability barriers such as homelessness). </a:t>
            </a:r>
            <a:r>
              <a:rPr lang="en-US" sz="1200" dirty="0" err="1">
                <a:solidFill>
                  <a:srgbClr val="000000">
                    <a:lumMod val="100000"/>
                  </a:srgbClr>
                </a:solidFill>
                <a:sym typeface="Georgia" panose="02040502050405020303" pitchFamily="18" charset="0"/>
              </a:rPr>
              <a:t>JSCI</a:t>
            </a:r>
            <a:r>
              <a:rPr lang="en-US" sz="1200" dirty="0">
                <a:solidFill>
                  <a:srgbClr val="000000">
                    <a:lumMod val="100000"/>
                  </a:srgbClr>
                </a:solidFill>
                <a:sym typeface="Georgia" panose="02040502050405020303" pitchFamily="18" charset="0"/>
              </a:rPr>
              <a:t> results will flag the possible need for an ESAt to Services Australia, who perform triaging before an ESAt takes place;</a:t>
            </a:r>
          </a:p>
          <a:p>
            <a:pPr marL="226800" lvl="1" indent="-1512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Triaging then decides who undertakes an ESAt, where an interview by an appropriately qualified individual (e.g. allied health professionals) results in a recommendation for which program an individual should join, and assesses their weekly work capacity.</a:t>
            </a:r>
          </a:p>
          <a:p>
            <a:endParaRPr lang="en-US" sz="1200" dirty="0">
              <a:solidFill>
                <a:schemeClr val="tx1"/>
              </a:solidFill>
              <a:sym typeface="Georgia" panose="02040502050405020303" pitchFamily="18" charset="0"/>
            </a:endParaRPr>
          </a:p>
          <a:p>
            <a:r>
              <a:rPr lang="en-AU" sz="1200" b="1" dirty="0">
                <a:solidFill>
                  <a:srgbClr val="03522D"/>
                </a:solidFill>
                <a:sym typeface="Georgia" panose="02040502050405020303" pitchFamily="18" charset="0"/>
              </a:rPr>
              <a:t>1.2. </a:t>
            </a:r>
            <a:r>
              <a:rPr lang="en-US" sz="1200" b="1" dirty="0">
                <a:solidFill>
                  <a:srgbClr val="03522D"/>
                </a:solidFill>
                <a:sym typeface="Georgia" panose="02040502050405020303" pitchFamily="18" charset="0"/>
              </a:rPr>
              <a:t>Declining DES performance has drawn attention to role of ESAts</a:t>
            </a:r>
          </a:p>
          <a:p>
            <a:r>
              <a:rPr lang="en-US" sz="1200" dirty="0">
                <a:solidFill>
                  <a:schemeClr val="tx1"/>
                </a:solidFill>
                <a:sym typeface="Georgia" panose="02040502050405020303" pitchFamily="18" charset="0"/>
              </a:rPr>
              <a:t>The DES caseload has grown rapidly in recent years, while employment outcomes achieved have been soft and program efficiency has fallen. Variations in program design between DES and </a:t>
            </a:r>
            <a:r>
              <a:rPr lang="en-US" sz="1200" dirty="0" err="1">
                <a:solidFill>
                  <a:schemeClr val="tx1"/>
                </a:solidFill>
                <a:sym typeface="Georgia" panose="02040502050405020303" pitchFamily="18" charset="0"/>
              </a:rPr>
              <a:t>jobactive</a:t>
            </a:r>
            <a:r>
              <a:rPr lang="en-US" sz="1200" dirty="0">
                <a:solidFill>
                  <a:schemeClr val="tx1"/>
                </a:solidFill>
                <a:sym typeface="Georgia" panose="02040502050405020303" pitchFamily="18" charset="0"/>
              </a:rPr>
              <a:t> have attracted relatively hard-to-place individuals into DES.  The 2020 Mid-term DES Review suggested:</a:t>
            </a:r>
          </a:p>
          <a:p>
            <a:pPr marL="226800" lvl="1" indent="-1512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Eligibility for DES should be </a:t>
            </a:r>
            <a:r>
              <a:rPr lang="en-US" sz="1200" dirty="0" err="1">
                <a:solidFill>
                  <a:srgbClr val="000000">
                    <a:lumMod val="100000"/>
                  </a:srgbClr>
                </a:solidFill>
                <a:sym typeface="Georgia" panose="02040502050405020303" pitchFamily="18" charset="0"/>
              </a:rPr>
              <a:t>optimised</a:t>
            </a:r>
            <a:r>
              <a:rPr lang="en-US" sz="1200" dirty="0">
                <a:solidFill>
                  <a:srgbClr val="000000">
                    <a:lumMod val="100000"/>
                  </a:srgbClr>
                </a:solidFill>
                <a:sym typeface="Georgia" panose="02040502050405020303" pitchFamily="18" charset="0"/>
              </a:rPr>
              <a:t>, to ensure a focus on individuals who gain the most benefits compared to baseline outcomes;</a:t>
            </a:r>
          </a:p>
          <a:p>
            <a:pPr marL="226800" lvl="1" indent="-151200">
              <a:buClr>
                <a:srgbClr val="275D38">
                  <a:lumMod val="100000"/>
                </a:srgbClr>
              </a:buClr>
              <a:buSzPct val="100000"/>
              <a:buFont typeface="Trebuchet MS" panose="020B0603020202020204" pitchFamily="34" charset="0"/>
              <a:buChar char="•"/>
            </a:pPr>
            <a:r>
              <a:rPr lang="en-US" sz="1200" dirty="0">
                <a:solidFill>
                  <a:srgbClr val="000000">
                    <a:lumMod val="100000"/>
                  </a:srgbClr>
                </a:solidFill>
                <a:sym typeface="Georgia" panose="02040502050405020303" pitchFamily="18" charset="0"/>
              </a:rPr>
              <a:t>The </a:t>
            </a:r>
            <a:r>
              <a:rPr lang="en-US" sz="1200" dirty="0" err="1">
                <a:solidFill>
                  <a:srgbClr val="000000">
                    <a:lumMod val="100000"/>
                  </a:srgbClr>
                </a:solidFill>
                <a:sym typeface="Georgia" panose="02040502050405020303" pitchFamily="18" charset="0"/>
              </a:rPr>
              <a:t>ESAt</a:t>
            </a:r>
            <a:r>
              <a:rPr lang="en-US" sz="1200" dirty="0">
                <a:solidFill>
                  <a:srgbClr val="000000">
                    <a:lumMod val="100000"/>
                  </a:srgbClr>
                </a:solidFill>
                <a:sym typeface="Georgia" panose="02040502050405020303" pitchFamily="18" charset="0"/>
              </a:rPr>
              <a:t> process may also need to be adjusted, to ensure accuracy and consistency in decision-making under current selection criteria.</a:t>
            </a:r>
          </a:p>
          <a:p>
            <a:pPr marL="226800" lvl="1" indent="-151200">
              <a:buClr>
                <a:srgbClr val="275D38">
                  <a:lumMod val="100000"/>
                </a:srgbClr>
              </a:buClr>
              <a:buSzPct val="100000"/>
              <a:buFont typeface="Trebuchet MS" panose="020B0603020202020204" pitchFamily="34" charset="0"/>
              <a:buChar char="•"/>
            </a:pPr>
            <a:endParaRPr lang="en-US" sz="1200" dirty="0">
              <a:solidFill>
                <a:srgbClr val="000000">
                  <a:lumMod val="100000"/>
                </a:srgbClr>
              </a:solidFill>
              <a:sym typeface="Georgia" panose="02040502050405020303" pitchFamily="18" charset="0"/>
            </a:endParaRPr>
          </a:p>
          <a:p>
            <a:pPr marL="0" lvl="1">
              <a:buClr>
                <a:schemeClr val="tx2">
                  <a:lumMod val="100000"/>
                </a:schemeClr>
              </a:buClr>
              <a:buSzPct val="100000"/>
            </a:pPr>
            <a:r>
              <a:rPr lang="en-US" sz="1200" b="1" dirty="0">
                <a:solidFill>
                  <a:srgbClr val="03522D"/>
                </a:solidFill>
                <a:sym typeface="Georgia" panose="02040502050405020303" pitchFamily="18" charset="0"/>
              </a:rPr>
              <a:t> 1.3. BCG commissioned to conduct </a:t>
            </a:r>
            <a:r>
              <a:rPr lang="en-US" sz="1200" b="1" dirty="0" err="1">
                <a:solidFill>
                  <a:srgbClr val="03522D"/>
                </a:solidFill>
                <a:sym typeface="Georgia" panose="02040502050405020303" pitchFamily="18" charset="0"/>
              </a:rPr>
              <a:t>ESAt</a:t>
            </a:r>
            <a:r>
              <a:rPr lang="en-US" sz="1200" b="1" dirty="0">
                <a:solidFill>
                  <a:srgbClr val="03522D"/>
                </a:solidFill>
                <a:sym typeface="Georgia" panose="02040502050405020303" pitchFamily="18" charset="0"/>
              </a:rPr>
              <a:t> Review with broad scope and at speed, using multiple lines of evidence</a:t>
            </a:r>
          </a:p>
          <a:p>
            <a:pPr marL="0" lvl="1">
              <a:buClr>
                <a:schemeClr val="tx2">
                  <a:lumMod val="100000"/>
                </a:schemeClr>
              </a:buClr>
              <a:buSzPct val="100000"/>
            </a:pPr>
            <a:r>
              <a:rPr lang="en-US" sz="1200" dirty="0">
                <a:solidFill>
                  <a:schemeClr val="tx1"/>
                </a:solidFill>
                <a:sym typeface="Georgia" panose="02040502050405020303" pitchFamily="18" charset="0"/>
              </a:rPr>
              <a:t>Consequently, BCG was commissioned to support the Department of Social Services in a four-week, end-to-end review of the </a:t>
            </a:r>
            <a:r>
              <a:rPr lang="en-US" sz="1200" dirty="0" err="1">
                <a:solidFill>
                  <a:schemeClr val="tx1"/>
                </a:solidFill>
                <a:sym typeface="Georgia" panose="02040502050405020303" pitchFamily="18" charset="0"/>
              </a:rPr>
              <a:t>ESAt</a:t>
            </a:r>
            <a:r>
              <a:rPr lang="en-US" sz="1200" dirty="0">
                <a:solidFill>
                  <a:schemeClr val="tx1"/>
                </a:solidFill>
                <a:sym typeface="Georgia" panose="02040502050405020303" pitchFamily="18" charset="0"/>
              </a:rPr>
              <a:t> process, spanning the initial triggering of </a:t>
            </a:r>
            <a:r>
              <a:rPr lang="en-US" sz="1200" dirty="0" err="1">
                <a:solidFill>
                  <a:schemeClr val="tx1"/>
                </a:solidFill>
                <a:sym typeface="Georgia" panose="02040502050405020303" pitchFamily="18" charset="0"/>
              </a:rPr>
              <a:t>ESAts</a:t>
            </a:r>
            <a:r>
              <a:rPr lang="en-US" sz="1200" dirty="0">
                <a:solidFill>
                  <a:schemeClr val="tx1"/>
                </a:solidFill>
                <a:sym typeface="Georgia" panose="02040502050405020303" pitchFamily="18" charset="0"/>
              </a:rPr>
              <a:t> by </a:t>
            </a:r>
            <a:r>
              <a:rPr lang="en-US" sz="1200" dirty="0" err="1">
                <a:solidFill>
                  <a:schemeClr val="tx1"/>
                </a:solidFill>
                <a:sym typeface="Georgia" panose="02040502050405020303" pitchFamily="18" charset="0"/>
              </a:rPr>
              <a:t>JSCIs</a:t>
            </a:r>
            <a:r>
              <a:rPr lang="en-US" sz="1200" dirty="0">
                <a:solidFill>
                  <a:schemeClr val="tx1"/>
                </a:solidFill>
                <a:sym typeface="Georgia" panose="02040502050405020303" pitchFamily="18" charset="0"/>
              </a:rPr>
              <a:t>, the triaging of triggered </a:t>
            </a:r>
            <a:r>
              <a:rPr lang="en-US" sz="1200" dirty="0" err="1">
                <a:solidFill>
                  <a:schemeClr val="tx1"/>
                </a:solidFill>
                <a:sym typeface="Georgia" panose="02040502050405020303" pitchFamily="18" charset="0"/>
              </a:rPr>
              <a:t>ESAts</a:t>
            </a:r>
            <a:r>
              <a:rPr lang="en-US" sz="1200" dirty="0">
                <a:solidFill>
                  <a:schemeClr val="tx1"/>
                </a:solidFill>
                <a:sym typeface="Georgia" panose="02040502050405020303" pitchFamily="18" charset="0"/>
              </a:rPr>
              <a:t> prior to assessment, the assessment process itself, and broader opportunities for change and reform. The </a:t>
            </a:r>
            <a:r>
              <a:rPr lang="en-US" sz="1200" dirty="0" err="1">
                <a:solidFill>
                  <a:schemeClr val="tx1"/>
                </a:solidFill>
                <a:sym typeface="Georgia" panose="02040502050405020303" pitchFamily="18" charset="0"/>
              </a:rPr>
              <a:t>ESAt</a:t>
            </a:r>
            <a:r>
              <a:rPr lang="en-US" sz="1200" dirty="0">
                <a:solidFill>
                  <a:schemeClr val="tx1"/>
                </a:solidFill>
                <a:sym typeface="Georgia" panose="02040502050405020303" pitchFamily="18" charset="0"/>
              </a:rPr>
              <a:t> review leveraged wide-ranging stakeholder and assessor interviews, as well as analysis of multiple-million row datasets. </a:t>
            </a:r>
          </a:p>
        </p:txBody>
      </p:sp>
      <p:sp>
        <p:nvSpPr>
          <p:cNvPr id="10" name="NavigationTriangle">
            <a:extLst>
              <a:ext uri="{FF2B5EF4-FFF2-40B4-BE49-F238E27FC236}">
                <a16:creationId xmlns:a16="http://schemas.microsoft.com/office/drawing/2014/main" id="{C46E0B76-2AF9-4480-B3C5-B04E5CF1D98C}"/>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11" name="NavigationIcon">
            <a:extLst>
              <a:ext uri="{FF2B5EF4-FFF2-40B4-BE49-F238E27FC236}">
                <a16:creationId xmlns:a16="http://schemas.microsoft.com/office/drawing/2014/main" id="{A8D0F91D-0D9F-4EFF-9236-575284AF769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a:t>
            </a:r>
          </a:p>
        </p:txBody>
      </p:sp>
    </p:spTree>
    <p:extLst>
      <p:ext uri="{BB962C8B-B14F-4D97-AF65-F5344CB8AC3E}">
        <p14:creationId xmlns:p14="http://schemas.microsoft.com/office/powerpoint/2010/main" val="3497366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678490-C939-4FBB-B050-3228440F32A1}"/>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67"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F0678490-C939-4FBB-B050-3228440F32A1}"/>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BB82E33-1112-4396-956E-0A63F0CB612C}"/>
              </a:ext>
            </a:extLst>
          </p:cNvPr>
          <p:cNvSpPr>
            <a:spLocks noGrp="1"/>
          </p:cNvSpPr>
          <p:nvPr>
            <p:ph type="title"/>
          </p:nvPr>
        </p:nvSpPr>
        <p:spPr>
          <a:xfrm>
            <a:off x="630000" y="622800"/>
            <a:ext cx="10933350" cy="664797"/>
          </a:xfrm>
        </p:spPr>
        <p:txBody>
          <a:bodyPr vert="horz"/>
          <a:lstStyle/>
          <a:p>
            <a:r>
              <a:rPr lang="en-US" dirty="0">
                <a:latin typeface="+mj-lt"/>
              </a:rPr>
              <a:t>Ongoing monitoring and management of ESAts required to ensure efficacy and efficiency</a:t>
            </a:r>
          </a:p>
        </p:txBody>
      </p:sp>
      <p:sp>
        <p:nvSpPr>
          <p:cNvPr id="3" name="NavigationTriangle">
            <a:extLst>
              <a:ext uri="{FF2B5EF4-FFF2-40B4-BE49-F238E27FC236}">
                <a16:creationId xmlns:a16="http://schemas.microsoft.com/office/drawing/2014/main" id="{229DDA96-52D2-45BC-B31F-6ACA1B285316}"/>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4" name="NavigationIcon">
            <a:extLst>
              <a:ext uri="{FF2B5EF4-FFF2-40B4-BE49-F238E27FC236}">
                <a16:creationId xmlns:a16="http://schemas.microsoft.com/office/drawing/2014/main" id="{77559925-3725-4554-B89A-4E94297538B8}"/>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4</a:t>
            </a:r>
          </a:p>
        </p:txBody>
      </p:sp>
      <p:sp>
        <p:nvSpPr>
          <p:cNvPr id="7" name="TextBox 6">
            <a:extLst>
              <a:ext uri="{FF2B5EF4-FFF2-40B4-BE49-F238E27FC236}">
                <a16:creationId xmlns:a16="http://schemas.microsoft.com/office/drawing/2014/main" id="{5CB95C3C-915C-4824-B629-ABA3302C9A34}"/>
              </a:ext>
            </a:extLst>
          </p:cNvPr>
          <p:cNvSpPr txBox="1"/>
          <p:nvPr/>
        </p:nvSpPr>
        <p:spPr>
          <a:xfrm>
            <a:off x="706117" y="1714419"/>
            <a:ext cx="10521350" cy="44319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62000" lvl="1">
              <a:buClr>
                <a:srgbClr val="275D38">
                  <a:lumMod val="100000"/>
                </a:srgbClr>
              </a:buClr>
              <a:buSzPct val="100000"/>
            </a:pPr>
            <a:r>
              <a:rPr lang="en-US" sz="1600" dirty="0">
                <a:solidFill>
                  <a:srgbClr val="000000">
                    <a:lumMod val="100000"/>
                  </a:srgbClr>
                </a:solidFill>
              </a:rPr>
              <a:t>Various other concerns were raised during research for this Review. This includes:</a:t>
            </a:r>
          </a:p>
          <a:p>
            <a:pPr marL="486000" lvl="1" indent="-324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rPr>
              <a:t>Participant experience. Recent research by Services Australia noted that for some participants, disclosing medical conditions (such as mental illness) to an ESAt assessor may be stressful or difficult, whether due to perceived stigma, cultural differences, or other reasons;</a:t>
            </a:r>
          </a:p>
          <a:p>
            <a:pPr marL="486000" lvl="1" indent="-324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rPr>
              <a:t>Use of non-F2F channels:</a:t>
            </a:r>
          </a:p>
          <a:p>
            <a:pPr marL="972000" lvl="2" indent="-324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rPr>
              <a:t>Particularly following COVID, the reliance on telephony to conduct ESAts was seen as a concern by some interviewees, as a potential additional barrier to effective information-sharing;</a:t>
            </a:r>
          </a:p>
          <a:p>
            <a:pPr marL="972000" lvl="2" indent="-324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rPr>
              <a:t>Previous research has suggested that ESAts conducted by telephone continue to produce satisfactory results. However, ensuring that, at a minimum, a videoconferencing option is available may help balance overall program efficiency with the need to ensure a meaningful connection between assessors and participants.</a:t>
            </a:r>
          </a:p>
          <a:p>
            <a:pPr marL="486000" lvl="1" indent="-324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rPr>
              <a:t>Regional variation. Experiences with ESAts for a CDP participant in a remote area may differ substantially from a DES participant in metro Sydney. Interviewees from the NIAA, for example, suggested that in remote regions there may be a greater tendency to over-estimate, rather than under-estimate, participant work capacity, partly due to the reasons outlined above.</a:t>
            </a:r>
          </a:p>
          <a:p>
            <a:pPr marL="486000" lvl="1" indent="-324000">
              <a:buClr>
                <a:srgbClr val="275D38">
                  <a:lumMod val="100000"/>
                </a:srgbClr>
              </a:buClr>
              <a:buSzPct val="100000"/>
              <a:buFont typeface="Trebuchet MS" panose="020B0603020202020204" pitchFamily="34" charset="0"/>
              <a:buChar char="•"/>
            </a:pPr>
            <a:endParaRPr lang="en-US" sz="1600" dirty="0">
              <a:solidFill>
                <a:srgbClr val="000000">
                  <a:lumMod val="100000"/>
                </a:srgbClr>
              </a:solidFill>
            </a:endParaRPr>
          </a:p>
          <a:p>
            <a:pPr marL="162000" lvl="1">
              <a:buClr>
                <a:srgbClr val="275D38">
                  <a:lumMod val="100000"/>
                </a:srgbClr>
              </a:buClr>
              <a:buSzPct val="100000"/>
            </a:pPr>
            <a:r>
              <a:rPr lang="en-US" sz="1600" dirty="0">
                <a:solidFill>
                  <a:srgbClr val="000000">
                    <a:lumMod val="100000"/>
                  </a:srgbClr>
                </a:solidFill>
              </a:rPr>
              <a:t>These issues were not investigated in detail as part of this Review. However, the Department should continue to actively monitor and manage these topics, among others, going forward. </a:t>
            </a:r>
          </a:p>
        </p:txBody>
      </p:sp>
    </p:spTree>
    <p:extLst>
      <p:ext uri="{BB962C8B-B14F-4D97-AF65-F5344CB8AC3E}">
        <p14:creationId xmlns:p14="http://schemas.microsoft.com/office/powerpoint/2010/main" val="1024080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F5FD14E-098A-4AFB-ADA6-12F94E094E8D}"/>
              </a:ext>
              <a:ext uri="{C183D7F6-B498-43B3-948B-1728B52AA6E4}">
                <adec:decorative xmlns:adec="http://schemas.microsoft.com/office/drawing/2017/decorative" val="1"/>
              </a:ext>
            </a:extLst>
          </p:cNvPr>
          <p:cNvSpPr/>
          <p:nvPr>
            <p:custDataLst>
              <p:tags r:id="rId3"/>
            </p:custDataLst>
          </p:nvPr>
        </p:nvSpPr>
        <p:spPr>
          <a:xfrm>
            <a:off x="5597340" y="1853391"/>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dirty="0">
              <a:solidFill>
                <a:srgbClr val="FFFFFF">
                  <a:lumMod val="100000"/>
                </a:srgbClr>
              </a:solidFill>
            </a:endParaRPr>
          </a:p>
        </p:txBody>
      </p:sp>
      <p:sp>
        <p:nvSpPr>
          <p:cNvPr id="29" name="Rectangle 28">
            <a:hlinkClick r:id="rId21" action="ppaction://hlinksldjump"/>
            <a:extLst>
              <a:ext uri="{FF2B5EF4-FFF2-40B4-BE49-F238E27FC236}">
                <a16:creationId xmlns:a16="http://schemas.microsoft.com/office/drawing/2014/main" id="{B70F984B-A257-41A5-96AE-10AFE8082B5C}"/>
              </a:ext>
            </a:extLst>
          </p:cNvPr>
          <p:cNvSpPr/>
          <p:nvPr>
            <p:custDataLst>
              <p:tags r:id="rId4"/>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FFFFFF">
                    <a:lumMod val="100000"/>
                  </a:srgbClr>
                </a:solidFill>
              </a:rPr>
              <a:t>Chapter 5: Implementation and impact assessment</a:t>
            </a:r>
            <a:endParaRPr lang="en-US" sz="1600" dirty="0">
              <a:solidFill>
                <a:srgbClr val="FFFFFF">
                  <a:lumMod val="100000"/>
                </a:srgbClr>
              </a:solidFill>
            </a:endParaRPr>
          </a:p>
        </p:txBody>
      </p:sp>
      <p:sp>
        <p:nvSpPr>
          <p:cNvPr id="31" name="Rectangle 30">
            <a:hlinkClick r:id="rId22" action="ppaction://hlinksldjump"/>
            <a:extLst>
              <a:ext uri="{FF2B5EF4-FFF2-40B4-BE49-F238E27FC236}">
                <a16:creationId xmlns:a16="http://schemas.microsoft.com/office/drawing/2014/main" id="{CD718A34-7C88-4CF1-B39E-224932DCCE2F}"/>
              </a:ext>
              <a:ext uri="{C183D7F6-B498-43B3-948B-1728B52AA6E4}">
                <adec:decorative xmlns:adec="http://schemas.microsoft.com/office/drawing/2017/decorative" val="1"/>
              </a:ext>
            </a:extLst>
          </p:cNvPr>
          <p:cNvSpPr/>
          <p:nvPr>
            <p:custDataLst>
              <p:tags r:id="rId5"/>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dirty="0">
                <a:solidFill>
                  <a:srgbClr val="94D2A8">
                    <a:lumMod val="100000"/>
                  </a:srgbClr>
                </a:solidFill>
              </a:rPr>
              <a:t>Appendix</a:t>
            </a:r>
          </a:p>
        </p:txBody>
      </p:sp>
      <p:sp>
        <p:nvSpPr>
          <p:cNvPr id="27" name="Rectangle 26">
            <a:hlinkClick r:id="rId23" action="ppaction://hlinksldjump"/>
            <a:extLst>
              <a:ext uri="{FF2B5EF4-FFF2-40B4-BE49-F238E27FC236}">
                <a16:creationId xmlns:a16="http://schemas.microsoft.com/office/drawing/2014/main" id="{10434B3C-BCF7-4B6C-8EDE-FA921741BA96}"/>
              </a:ext>
              <a:ext uri="{C183D7F6-B498-43B3-948B-1728B52AA6E4}">
                <adec:decorative xmlns:adec="http://schemas.microsoft.com/office/drawing/2017/decorative" val="1"/>
              </a:ext>
            </a:extLst>
          </p:cNvPr>
          <p:cNvSpPr/>
          <p:nvPr>
            <p:custDataLst>
              <p:tags r:id="rId6"/>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4: Further opportunities for change</a:t>
            </a:r>
            <a:endParaRPr lang="en-US" sz="1600" dirty="0">
              <a:solidFill>
                <a:srgbClr val="94D2A8">
                  <a:lumMod val="100000"/>
                </a:srgbClr>
              </a:solidFill>
            </a:endParaRPr>
          </a:p>
        </p:txBody>
      </p:sp>
      <p:sp>
        <p:nvSpPr>
          <p:cNvPr id="25" name="Rectangle 24">
            <a:hlinkClick r:id="" action="ppaction://noaction"/>
            <a:extLst>
              <a:ext uri="{FF2B5EF4-FFF2-40B4-BE49-F238E27FC236}">
                <a16:creationId xmlns:a16="http://schemas.microsoft.com/office/drawing/2014/main" id="{32155514-9941-48DF-8824-A06ABC208A34}"/>
              </a:ext>
              <a:ext uri="{C183D7F6-B498-43B3-948B-1728B52AA6E4}">
                <adec:decorative xmlns:adec="http://schemas.microsoft.com/office/drawing/2017/decorative" val="1"/>
              </a:ext>
            </a:extLst>
          </p:cNvPr>
          <p:cNvSpPr/>
          <p:nvPr>
            <p:custDataLst>
              <p:tags r:id="rId7"/>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3: Program recommendations and work capacity</a:t>
            </a:r>
            <a:endParaRPr lang="en-US" sz="1600" dirty="0">
              <a:solidFill>
                <a:srgbClr val="94D2A8">
                  <a:lumMod val="100000"/>
                </a:srgbClr>
              </a:solidFill>
            </a:endParaRPr>
          </a:p>
        </p:txBody>
      </p:sp>
      <p:sp>
        <p:nvSpPr>
          <p:cNvPr id="23" name="Rectangle 22">
            <a:hlinkClick r:id="rId24" action="ppaction://hlinksldjump"/>
            <a:extLst>
              <a:ext uri="{FF2B5EF4-FFF2-40B4-BE49-F238E27FC236}">
                <a16:creationId xmlns:a16="http://schemas.microsoft.com/office/drawing/2014/main" id="{FA6E2C07-A817-4905-8A81-D1E2B8ABFB8A}"/>
              </a:ext>
              <a:ext uri="{C183D7F6-B498-43B3-948B-1728B52AA6E4}">
                <adec:decorative xmlns:adec="http://schemas.microsoft.com/office/drawing/2017/decorative" val="1"/>
              </a:ext>
            </a:extLst>
          </p:cNvPr>
          <p:cNvSpPr/>
          <p:nvPr>
            <p:custDataLst>
              <p:tags r:id="rId8"/>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2: Referrals (triggers and triaging)</a:t>
            </a:r>
            <a:endParaRPr lang="en-US" sz="1600" dirty="0">
              <a:solidFill>
                <a:srgbClr val="94D2A8">
                  <a:lumMod val="100000"/>
                </a:srgbClr>
              </a:solidFill>
            </a:endParaRPr>
          </a:p>
        </p:txBody>
      </p:sp>
      <p:sp>
        <p:nvSpPr>
          <p:cNvPr id="21" name="Rectangle 20">
            <a:hlinkClick r:id="rId25" action="ppaction://hlinksldjump"/>
            <a:extLst>
              <a:ext uri="{FF2B5EF4-FFF2-40B4-BE49-F238E27FC236}">
                <a16:creationId xmlns:a16="http://schemas.microsoft.com/office/drawing/2014/main" id="{3E461952-1C45-43B9-A93C-122C7E459165}"/>
              </a:ext>
              <a:ext uri="{C183D7F6-B498-43B3-948B-1728B52AA6E4}">
                <adec:decorative xmlns:adec="http://schemas.microsoft.com/office/drawing/2017/decorative" val="1"/>
              </a:ext>
            </a:extLst>
          </p:cNvPr>
          <p:cNvSpPr/>
          <p:nvPr>
            <p:custDataLst>
              <p:tags r:id="rId9"/>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1: Context and introduction</a:t>
            </a:r>
            <a:endParaRPr lang="en-US" sz="1600" dirty="0">
              <a:solidFill>
                <a:srgbClr val="94D2A8">
                  <a:lumMod val="100000"/>
                </a:srgbClr>
              </a:solidFill>
            </a:endParaRPr>
          </a:p>
        </p:txBody>
      </p:sp>
      <p:sp>
        <p:nvSpPr>
          <p:cNvPr id="19" name="Rectangle 18">
            <a:hlinkClick r:id="rId26" action="ppaction://hlinksldjump"/>
            <a:extLst>
              <a:ext uri="{FF2B5EF4-FFF2-40B4-BE49-F238E27FC236}">
                <a16:creationId xmlns:a16="http://schemas.microsoft.com/office/drawing/2014/main" id="{07A5F270-0ABD-4866-B13B-349F91F65BE9}"/>
              </a:ext>
              <a:ext uri="{C183D7F6-B498-43B3-948B-1728B52AA6E4}">
                <adec:decorative xmlns:adec="http://schemas.microsoft.com/office/drawing/2017/decorative" val="1"/>
              </a:ext>
            </a:extLst>
          </p:cNvPr>
          <p:cNvSpPr/>
          <p:nvPr>
            <p:custDataLst>
              <p:tags r:id="rId10"/>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Executive summary</a:t>
            </a:r>
            <a:br>
              <a:rPr lang="en-AU" sz="1600" dirty="0">
                <a:solidFill>
                  <a:srgbClr val="94D2A8">
                    <a:lumMod val="100000"/>
                  </a:srgbClr>
                </a:solidFill>
              </a:rPr>
            </a:br>
            <a:r>
              <a:rPr lang="de-DE" sz="1600" dirty="0">
                <a:solidFill>
                  <a:srgbClr val="94D2A8">
                    <a:lumMod val="100000"/>
                  </a:srgbClr>
                </a:solidFill>
              </a:rPr>
              <a:t>Summary</a:t>
            </a:r>
            <a:r>
              <a:rPr lang="en-AU" sz="1600" dirty="0">
                <a:solidFill>
                  <a:srgbClr val="94D2A8">
                    <a:lumMod val="100000"/>
                  </a:srgbClr>
                </a:solidFill>
              </a:rPr>
              <a:t> of recommendations</a:t>
            </a:r>
            <a:br>
              <a:rPr lang="en-AU" sz="1600" dirty="0">
                <a:solidFill>
                  <a:srgbClr val="94D2A8">
                    <a:lumMod val="100000"/>
                  </a:srgbClr>
                </a:solidFill>
              </a:rPr>
            </a:br>
            <a:r>
              <a:rPr lang="en-AU" sz="1600" dirty="0">
                <a:solidFill>
                  <a:srgbClr val="94D2A8">
                    <a:lumMod val="100000"/>
                  </a:srgbClr>
                </a:solidFill>
              </a:rPr>
              <a:t>List of terminology</a:t>
            </a:r>
            <a:endParaRPr lang="en-US" sz="1600" dirty="0">
              <a:solidFill>
                <a:srgbClr val="94D2A8">
                  <a:lumMod val="100000"/>
                </a:srgbClr>
              </a:solidFill>
            </a:endParaRPr>
          </a:p>
        </p:txBody>
      </p:sp>
      <p:graphicFrame>
        <p:nvGraphicFramePr>
          <p:cNvPr id="2" name="Object 1" hidden="1">
            <a:extLst>
              <a:ext uri="{FF2B5EF4-FFF2-40B4-BE49-F238E27FC236}">
                <a16:creationId xmlns:a16="http://schemas.microsoft.com/office/drawing/2014/main" id="{BDF07C9D-2F84-4EC6-8F63-3E227B9F61D4}"/>
              </a:ext>
              <a:ext uri="{C183D7F6-B498-43B3-948B-1728B52AA6E4}">
                <adec:decorative xmlns:adec="http://schemas.microsoft.com/office/drawing/2017/decorative" val="1"/>
              </a:ext>
            </a:extLst>
          </p:cNvPr>
          <p:cNvGraphicFramePr>
            <a:graphicFrameLocks noChangeAspect="1"/>
          </p:cNvGraphicFramePr>
          <p:nvPr>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93" name="think-cell Slide" r:id="rId27" imgW="532" imgH="530" progId="TCLayout.ActiveDocument.1">
                  <p:embed/>
                </p:oleObj>
              </mc:Choice>
              <mc:Fallback>
                <p:oleObj name="think-cell Slide" r:id="rId27" imgW="532" imgH="530" progId="TCLayout.ActiveDocument.1">
                  <p:embed/>
                  <p:pic>
                    <p:nvPicPr>
                      <p:cNvPr id="2" name="Object 1" hidden="1">
                        <a:extLst>
                          <a:ext uri="{FF2B5EF4-FFF2-40B4-BE49-F238E27FC236}">
                            <a16:creationId xmlns:a16="http://schemas.microsoft.com/office/drawing/2014/main" id="{BDF07C9D-2F84-4EC6-8F63-3E227B9F61D4}"/>
                          </a:ext>
                          <a:ext uri="{C183D7F6-B498-43B3-948B-1728B52AA6E4}">
                            <adec:decorative xmlns:adec="http://schemas.microsoft.com/office/drawing/2017/decorative" val="1"/>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D48D3F9-5FAE-4915-B0B4-191034FE5FF4}"/>
              </a:ext>
              <a:ext uri="{C183D7F6-B498-43B3-948B-1728B52AA6E4}">
                <adec:decorative xmlns:adec="http://schemas.microsoft.com/office/drawing/2017/decorative" val="1"/>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pPr>
              <a:tabLst>
                <a:tab pos="4930775" algn="l"/>
              </a:tabLst>
            </a:pPr>
            <a:r>
              <a:rPr lang="en-US" dirty="0"/>
              <a:t>New section: Chapter 5</a:t>
            </a:r>
          </a:p>
        </p:txBody>
      </p:sp>
      <p:sp>
        <p:nvSpPr>
          <p:cNvPr id="33" name="Rectangle 32">
            <a:hlinkClick r:id="rId22" action="ppaction://hlinksldjump"/>
            <a:extLst>
              <a:ext uri="{FF2B5EF4-FFF2-40B4-BE49-F238E27FC236}">
                <a16:creationId xmlns:a16="http://schemas.microsoft.com/office/drawing/2014/main" id="{335879B7-4808-4A1E-B1B2-678C60A833BA}"/>
              </a:ext>
              <a:ext uri="{C183D7F6-B498-43B3-948B-1728B52AA6E4}">
                <adec:decorative xmlns:adec="http://schemas.microsoft.com/office/drawing/2017/decorative" val="1"/>
              </a:ext>
            </a:extLst>
          </p:cNvPr>
          <p:cNvSpPr/>
          <p:nvPr>
            <p:custDataLst>
              <p:tags r:id="rId12"/>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p>
        </p:txBody>
      </p:sp>
      <p:sp>
        <p:nvSpPr>
          <p:cNvPr id="34" name="Rectangle 33">
            <a:hlinkClick r:id="rId21" action="ppaction://hlinksldjump"/>
            <a:extLst>
              <a:ext uri="{FF2B5EF4-FFF2-40B4-BE49-F238E27FC236}">
                <a16:creationId xmlns:a16="http://schemas.microsoft.com/office/drawing/2014/main" id="{3CC42FED-C23A-4492-83A0-AA3E3EBF24A7}"/>
              </a:ext>
              <a:ext uri="{C183D7F6-B498-43B3-948B-1728B52AA6E4}">
                <adec:decorative xmlns:adec="http://schemas.microsoft.com/office/drawing/2017/decorative" val="1"/>
              </a:ext>
            </a:extLst>
          </p:cNvPr>
          <p:cNvSpPr/>
          <p:nvPr>
            <p:custDataLst>
              <p:tags r:id="rId13"/>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p>
        </p:txBody>
      </p:sp>
      <p:sp>
        <p:nvSpPr>
          <p:cNvPr id="35" name="Rectangle 34">
            <a:hlinkClick r:id="rId23" action="ppaction://hlinksldjump"/>
            <a:extLst>
              <a:ext uri="{FF2B5EF4-FFF2-40B4-BE49-F238E27FC236}">
                <a16:creationId xmlns:a16="http://schemas.microsoft.com/office/drawing/2014/main" id="{13C8FB8C-6B73-4001-84DF-358210B44FA6}"/>
              </a:ext>
              <a:ext uri="{C183D7F6-B498-43B3-948B-1728B52AA6E4}">
                <adec:decorative xmlns:adec="http://schemas.microsoft.com/office/drawing/2017/decorative" val="1"/>
              </a:ext>
            </a:extLst>
          </p:cNvPr>
          <p:cNvSpPr/>
          <p:nvPr>
            <p:custDataLst>
              <p:tags r:id="rId14"/>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75</a:t>
            </a:r>
          </a:p>
        </p:txBody>
      </p:sp>
      <p:sp>
        <p:nvSpPr>
          <p:cNvPr id="36" name="Rectangle 35">
            <a:hlinkClick r:id="" action="ppaction://noaction"/>
            <a:extLst>
              <a:ext uri="{FF2B5EF4-FFF2-40B4-BE49-F238E27FC236}">
                <a16:creationId xmlns:a16="http://schemas.microsoft.com/office/drawing/2014/main" id="{95412547-99D7-46D8-9A7F-60340C589E8B}"/>
              </a:ext>
              <a:ext uri="{C183D7F6-B498-43B3-948B-1728B52AA6E4}">
                <adec:decorative xmlns:adec="http://schemas.microsoft.com/office/drawing/2017/decorative" val="1"/>
              </a:ext>
            </a:extLst>
          </p:cNvPr>
          <p:cNvSpPr/>
          <p:nvPr>
            <p:custDataLst>
              <p:tags r:id="rId15"/>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47</a:t>
            </a:r>
          </a:p>
        </p:txBody>
      </p:sp>
      <p:sp>
        <p:nvSpPr>
          <p:cNvPr id="37" name="Rectangle 36">
            <a:hlinkClick r:id="rId24" action="ppaction://hlinksldjump"/>
            <a:extLst>
              <a:ext uri="{FF2B5EF4-FFF2-40B4-BE49-F238E27FC236}">
                <a16:creationId xmlns:a16="http://schemas.microsoft.com/office/drawing/2014/main" id="{E59F21DC-F77B-488F-BA91-DC4088CF0553}"/>
              </a:ext>
              <a:ext uri="{C183D7F6-B498-43B3-948B-1728B52AA6E4}">
                <adec:decorative xmlns:adec="http://schemas.microsoft.com/office/drawing/2017/decorative" val="1"/>
              </a:ext>
            </a:extLst>
          </p:cNvPr>
          <p:cNvSpPr/>
          <p:nvPr>
            <p:custDataLst>
              <p:tags r:id="rId16"/>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32</a:t>
            </a:r>
          </a:p>
        </p:txBody>
      </p:sp>
      <p:sp>
        <p:nvSpPr>
          <p:cNvPr id="38" name="Rectangle 37">
            <a:hlinkClick r:id="rId25" action="ppaction://hlinksldjump"/>
            <a:extLst>
              <a:ext uri="{FF2B5EF4-FFF2-40B4-BE49-F238E27FC236}">
                <a16:creationId xmlns:a16="http://schemas.microsoft.com/office/drawing/2014/main" id="{5423B7E0-70B9-4CC5-BB19-329EE1327722}"/>
              </a:ext>
              <a:ext uri="{C183D7F6-B498-43B3-948B-1728B52AA6E4}">
                <adec:decorative xmlns:adec="http://schemas.microsoft.com/office/drawing/2017/decorative" val="1"/>
              </a:ext>
            </a:extLst>
          </p:cNvPr>
          <p:cNvSpPr/>
          <p:nvPr>
            <p:custDataLst>
              <p:tags r:id="rId17"/>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6</a:t>
            </a:r>
          </a:p>
        </p:txBody>
      </p:sp>
      <p:sp>
        <p:nvSpPr>
          <p:cNvPr id="39" name="Rectangle 38">
            <a:hlinkClick r:id="rId26" action="ppaction://hlinksldjump"/>
            <a:extLst>
              <a:ext uri="{FF2B5EF4-FFF2-40B4-BE49-F238E27FC236}">
                <a16:creationId xmlns:a16="http://schemas.microsoft.com/office/drawing/2014/main" id="{0A2A26FE-8CDE-499A-9701-3280A5DF689F}"/>
              </a:ext>
              <a:ext uri="{C183D7F6-B498-43B3-948B-1728B52AA6E4}">
                <adec:decorative xmlns:adec="http://schemas.microsoft.com/office/drawing/2017/decorative" val="1"/>
              </a:ext>
            </a:extLst>
          </p:cNvPr>
          <p:cNvSpPr/>
          <p:nvPr>
            <p:custDataLst>
              <p:tags r:id="rId18"/>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1</a:t>
            </a:r>
          </a:p>
        </p:txBody>
      </p:sp>
    </p:spTree>
    <p:custDataLst>
      <p:tags r:id="rId2"/>
    </p:custDataLst>
    <p:extLst>
      <p:ext uri="{BB962C8B-B14F-4D97-AF65-F5344CB8AC3E}">
        <p14:creationId xmlns:p14="http://schemas.microsoft.com/office/powerpoint/2010/main" val="2820274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115"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F3AE07B9-EDCD-4B3A-998D-41DE0480B51E}"/>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2849D4B-FEE5-436D-9D03-AD6F785EC8A4}"/>
              </a:ext>
              <a:ext uri="{C183D7F6-B498-43B3-948B-1728B52AA6E4}">
                <adec:decorative xmlns:adec="http://schemas.microsoft.com/office/drawing/2017/decorative" val="1"/>
              </a:ext>
            </a:extLst>
          </p:cNvPr>
          <p:cNvSpPr/>
          <p:nvPr/>
        </p:nvSpPr>
        <p:spPr>
          <a:xfrm flipV="1">
            <a:off x="0" y="-5240"/>
            <a:ext cx="12191999" cy="1112360"/>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FE6850BD-DA06-4AC7-B4B3-DE3D71C54025}"/>
              </a:ext>
            </a:extLst>
          </p:cNvPr>
          <p:cNvSpPr>
            <a:spLocks noGrp="1"/>
          </p:cNvSpPr>
          <p:nvPr>
            <p:ph type="title"/>
          </p:nvPr>
        </p:nvSpPr>
        <p:spPr>
          <a:xfrm>
            <a:off x="534750" y="709638"/>
            <a:ext cx="10933350" cy="332399"/>
          </a:xfrm>
        </p:spPr>
        <p:txBody>
          <a:bodyPr vert="horz"/>
          <a:lstStyle/>
          <a:p>
            <a:r>
              <a:rPr lang="en-US" dirty="0">
                <a:latin typeface="+mj-lt"/>
                <a:sym typeface="Georgia" panose="02040502050405020303" pitchFamily="18" charset="0"/>
              </a:rPr>
              <a:t>Chapter 5 summary: Implementation and impact assessment</a:t>
            </a:r>
          </a:p>
        </p:txBody>
      </p:sp>
      <p:sp>
        <p:nvSpPr>
          <p:cNvPr id="6" name="TextBox 5">
            <a:extLst>
              <a:ext uri="{FF2B5EF4-FFF2-40B4-BE49-F238E27FC236}">
                <a16:creationId xmlns:a16="http://schemas.microsoft.com/office/drawing/2014/main" id="{4AE41F76-5CF6-45DD-B625-79EB6C1A789F}"/>
              </a:ext>
            </a:extLst>
          </p:cNvPr>
          <p:cNvSpPr txBox="1"/>
          <p:nvPr/>
        </p:nvSpPr>
        <p:spPr>
          <a:xfrm>
            <a:off x="630000" y="1571235"/>
            <a:ext cx="11060544" cy="43088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lvl="1">
              <a:buClr>
                <a:schemeClr val="tx2">
                  <a:lumMod val="100000"/>
                </a:schemeClr>
              </a:buClr>
              <a:buSzPct val="100000"/>
            </a:pPr>
            <a:r>
              <a:rPr lang="en-US" sz="1400" dirty="0">
                <a:solidFill>
                  <a:srgbClr val="000000"/>
                </a:solidFill>
                <a:sym typeface="Georgia" panose="02040502050405020303" pitchFamily="18" charset="0"/>
              </a:rPr>
              <a:t>This Review's recommendations are aimed at ensuring the scares specialist resources are targeted to those more in need of specialist support. This is particularly important given the impact of COVID-19 on unemployment rates.</a:t>
            </a:r>
          </a:p>
          <a:p>
            <a:pPr marL="0" lvl="1">
              <a:buClr>
                <a:schemeClr val="tx2">
                  <a:lumMod val="100000"/>
                </a:schemeClr>
              </a:buClr>
              <a:buSzPct val="100000"/>
            </a:pPr>
            <a:endParaRPr lang="en-US" sz="1400" dirty="0">
              <a:solidFill>
                <a:srgbClr val="000000"/>
              </a:solidFill>
              <a:sym typeface="Georgia" panose="02040502050405020303" pitchFamily="18" charset="0"/>
            </a:endParaRPr>
          </a:p>
          <a:p>
            <a:pPr marL="0" lvl="1">
              <a:buClr>
                <a:schemeClr val="tx2">
                  <a:lumMod val="100000"/>
                </a:schemeClr>
              </a:buClr>
              <a:buSzPct val="100000"/>
            </a:pPr>
            <a:r>
              <a:rPr lang="en-US" sz="1400" dirty="0">
                <a:solidFill>
                  <a:srgbClr val="000000"/>
                </a:solidFill>
                <a:sym typeface="Georgia" panose="02040502050405020303" pitchFamily="18" charset="0"/>
              </a:rPr>
              <a:t>In addition, the changes will reduce the work effort required by Services Australia assessors, DES caseload and DES expenditure:</a:t>
            </a:r>
          </a:p>
          <a:p>
            <a:pPr marL="324000" lvl="1" indent="-216000">
              <a:buClr>
                <a:srgbClr val="275D38">
                  <a:lumMod val="100000"/>
                </a:srgbClr>
              </a:buClr>
              <a:buSzPct val="100000"/>
              <a:buFont typeface="Trebuchet MS" panose="020B0603020202020204" pitchFamily="34" charset="0"/>
              <a:buChar char="•"/>
            </a:pPr>
            <a:r>
              <a:rPr lang="en-US" sz="1400" dirty="0">
                <a:solidFill>
                  <a:srgbClr val="000000"/>
                </a:solidFill>
                <a:sym typeface="Georgia" panose="02040502050405020303" pitchFamily="18" charset="0"/>
              </a:rPr>
              <a:t>Removing the DES 18-Month Reviews is expected to increase DES caseload by approximately 500 and costs by approximately $3.0m/year, while reducing assessor work effort by approximately 7 per cent or $3.1m;</a:t>
            </a:r>
          </a:p>
          <a:p>
            <a:pPr marL="324000" lvl="1" indent="-216000">
              <a:buClr>
                <a:srgbClr val="275D38">
                  <a:lumMod val="100000"/>
                </a:srgbClr>
              </a:buClr>
              <a:buSzPct val="100000"/>
              <a:buFont typeface="Trebuchet MS" panose="020B0603020202020204" pitchFamily="34" charset="0"/>
              <a:buChar char="•"/>
            </a:pPr>
            <a:r>
              <a:rPr lang="en-US" sz="1400" dirty="0">
                <a:solidFill>
                  <a:srgbClr val="000000"/>
                </a:solidFill>
                <a:sym typeface="Georgia" panose="02040502050405020303" pitchFamily="18" charset="0"/>
              </a:rPr>
              <a:t>Changes to ESAt decision making criteria and quality assurance processes are expected to reduce the number of referrals to DES. However, quantifying this impact is difficult. As an example, a reduction in DES referrals of 2-7 per cent would reduce DES program expenditure by $25-90m in 2022-23.</a:t>
            </a:r>
            <a:endParaRPr lang="en-US" sz="1400" dirty="0">
              <a:solidFill>
                <a:srgbClr val="000000">
                  <a:lumMod val="100000"/>
                </a:srgbClr>
              </a:solidFill>
            </a:endParaRPr>
          </a:p>
          <a:p>
            <a:pPr marL="0" lvl="1">
              <a:buClr>
                <a:schemeClr val="tx2">
                  <a:lumMod val="100000"/>
                </a:schemeClr>
              </a:buClr>
              <a:buSzPct val="100000"/>
            </a:pPr>
            <a:endParaRPr lang="en-US" sz="1400" dirty="0">
              <a:solidFill>
                <a:srgbClr val="000000"/>
              </a:solidFill>
              <a:sym typeface="Georgia" panose="02040502050405020303" pitchFamily="18" charset="0"/>
            </a:endParaRPr>
          </a:p>
          <a:p>
            <a:pPr marL="0" lvl="1">
              <a:buClr>
                <a:schemeClr val="tx2">
                  <a:lumMod val="100000"/>
                </a:schemeClr>
              </a:buClr>
              <a:buSzPct val="100000"/>
            </a:pPr>
            <a:r>
              <a:rPr lang="en-US" sz="1400" dirty="0">
                <a:solidFill>
                  <a:srgbClr val="000000"/>
                </a:solidFill>
                <a:sym typeface="Georgia" panose="02040502050405020303" pitchFamily="18" charset="0"/>
              </a:rPr>
              <a:t>To realise these changes, the Department should incorporate best practices from behavioural economics, including testing changes prior to implementation and reinforcing them through feedback.</a:t>
            </a:r>
          </a:p>
          <a:p>
            <a:pPr marL="0" lvl="1">
              <a:buClr>
                <a:schemeClr val="tx2">
                  <a:lumMod val="100000"/>
                </a:schemeClr>
              </a:buClr>
              <a:buSzPct val="100000"/>
            </a:pPr>
            <a:endParaRPr lang="en-US" sz="1400" dirty="0">
              <a:solidFill>
                <a:srgbClr val="000000"/>
              </a:solidFill>
              <a:sym typeface="Georgia" panose="02040502050405020303" pitchFamily="18" charset="0"/>
            </a:endParaRPr>
          </a:p>
          <a:p>
            <a:pPr marL="0" lvl="1">
              <a:buClr>
                <a:schemeClr val="tx2">
                  <a:lumMod val="100000"/>
                </a:schemeClr>
              </a:buClr>
              <a:buSzPct val="100000"/>
            </a:pPr>
            <a:r>
              <a:rPr lang="en-US" sz="1400" dirty="0">
                <a:solidFill>
                  <a:srgbClr val="000000"/>
                </a:solidFill>
                <a:sym typeface="Georgia" panose="02040502050405020303" pitchFamily="18" charset="0"/>
              </a:rPr>
              <a:t>Each of the Review's recommendations will require approvals and consultation with a range of stakeholders, including DSS, Services Australia, DESE, NIAA, Government and DES providers. Detailed design and implementation should consider the complex interactions between assessments and employment programs, including the impact on minority groups.</a:t>
            </a:r>
          </a:p>
          <a:p>
            <a:pPr marL="0" lvl="1">
              <a:buClr>
                <a:schemeClr val="tx2">
                  <a:lumMod val="100000"/>
                </a:schemeClr>
              </a:buClr>
              <a:buSzPct val="100000"/>
            </a:pPr>
            <a:endParaRPr lang="en-US" sz="1400" dirty="0">
              <a:solidFill>
                <a:srgbClr val="000000"/>
              </a:solidFill>
              <a:sym typeface="Georgia" panose="02040502050405020303" pitchFamily="18" charset="0"/>
            </a:endParaRPr>
          </a:p>
          <a:p>
            <a:pPr marL="0" lvl="1">
              <a:buClr>
                <a:schemeClr val="tx2">
                  <a:lumMod val="100000"/>
                </a:schemeClr>
              </a:buClr>
              <a:buSzPct val="100000"/>
            </a:pPr>
            <a:r>
              <a:rPr lang="en-US" sz="1400" dirty="0">
                <a:solidFill>
                  <a:srgbClr val="000000"/>
                </a:solidFill>
                <a:sym typeface="Georgia" panose="02040502050405020303" pitchFamily="18" charset="0"/>
              </a:rPr>
              <a:t>Design work on the first set of changes (JSCI, 18-Month Review, ESAt guidelines) should start immediately, targeting full implementation by 1 April 2021. Later in 2021, the Department should proceed with medium-term improvements to the QA process and consider longer-term changes as part of broader reform to DES.</a:t>
            </a:r>
          </a:p>
        </p:txBody>
      </p:sp>
      <p:sp>
        <p:nvSpPr>
          <p:cNvPr id="12" name="NavigationTriangle">
            <a:extLst>
              <a:ext uri="{FF2B5EF4-FFF2-40B4-BE49-F238E27FC236}">
                <a16:creationId xmlns:a16="http://schemas.microsoft.com/office/drawing/2014/main" id="{C5BD726D-FB49-4BB5-9CCA-C7CA4B69CD21}"/>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3" name="NavigationIcon">
            <a:extLst>
              <a:ext uri="{FF2B5EF4-FFF2-40B4-BE49-F238E27FC236}">
                <a16:creationId xmlns:a16="http://schemas.microsoft.com/office/drawing/2014/main" id="{DEB09B69-3A0B-4C47-97C2-B6A872AC09D6}"/>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5</a:t>
            </a:r>
          </a:p>
        </p:txBody>
      </p:sp>
    </p:spTree>
    <p:extLst>
      <p:ext uri="{BB962C8B-B14F-4D97-AF65-F5344CB8AC3E}">
        <p14:creationId xmlns:p14="http://schemas.microsoft.com/office/powerpoint/2010/main" val="1953415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5139" name="think-cell Slide" r:id="rId6" imgW="384" imgH="384" progId="TCLayout.ActiveDocument.1">
                  <p:embed/>
                </p:oleObj>
              </mc:Choice>
              <mc:Fallback>
                <p:oleObj name="think-cell Slide" r:id="rId6" imgW="384" imgH="384" progId="TCLayout.ActiveDocument.1">
                  <p:embed/>
                  <p:pic>
                    <p:nvPicPr>
                      <p:cNvPr id="5" name="Object 4"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1" name="Title 40"/>
          <p:cNvSpPr>
            <a:spLocks noGrp="1"/>
          </p:cNvSpPr>
          <p:nvPr>
            <p:ph type="title"/>
          </p:nvPr>
        </p:nvSpPr>
        <p:spPr>
          <a:xfrm>
            <a:off x="630000" y="622800"/>
            <a:ext cx="10933350" cy="664797"/>
          </a:xfrm>
        </p:spPr>
        <p:txBody>
          <a:bodyPr vert="horz">
            <a:spAutoFit/>
          </a:bodyPr>
          <a:lstStyle/>
          <a:p>
            <a:r>
              <a:rPr lang="en-US" dirty="0">
                <a:latin typeface="+mj-lt"/>
              </a:rPr>
              <a:t>Recommended changes will have some impact on spend, but exact range is uncertain</a:t>
            </a:r>
          </a:p>
        </p:txBody>
      </p:sp>
      <p:sp>
        <p:nvSpPr>
          <p:cNvPr id="72" name="ee4pHeader1">
            <a:extLst>
              <a:ext uri="{FF2B5EF4-FFF2-40B4-BE49-F238E27FC236}">
                <a16:creationId xmlns:a16="http://schemas.microsoft.com/office/drawing/2014/main" id="{60D34BA1-CB17-49F8-8A23-18F815F7891E}"/>
              </a:ext>
            </a:extLst>
          </p:cNvPr>
          <p:cNvSpPr txBox="1"/>
          <p:nvPr/>
        </p:nvSpPr>
        <p:spPr>
          <a:xfrm>
            <a:off x="629999" y="1471613"/>
            <a:ext cx="6866043" cy="430213"/>
          </a:xfrm>
          <a:prstGeom prst="rect">
            <a:avLst/>
          </a:prstGeom>
          <a:noFill/>
          <a:ln cap="rnd">
            <a:noFill/>
          </a:ln>
        </p:spPr>
        <p:txBody>
          <a:bodyPr wrap="square" lIns="0" tIns="0" rIns="0" bIns="0" rtlCol="0" anchor="b">
            <a:spAutoFit/>
          </a:bodyPr>
          <a:lstStyle/>
          <a:p>
            <a:pPr>
              <a:spcBef>
                <a:spcPct val="0"/>
              </a:spcBef>
              <a:spcAft>
                <a:spcPct val="0"/>
              </a:spcAft>
            </a:pPr>
            <a:r>
              <a:rPr lang="en-US" sz="1400" dirty="0">
                <a:solidFill>
                  <a:srgbClr val="275D38"/>
                </a:solidFill>
                <a:sym typeface="+mn-lt"/>
              </a:rPr>
              <a:t>Potential cost implications for removing 18-Month Review, enforcing Grant Agreement clauses regarding ESAts, clarifying DES referral criteria and changing QA processes</a:t>
            </a:r>
          </a:p>
        </p:txBody>
      </p:sp>
      <p:pic>
        <p:nvPicPr>
          <p:cNvPr id="15" name="Picture 14" descr="Stacked column chart representing the potential spend implications for removing the DES 18-month review (where reduced Services Australia expenditure of ~$3m is balanced by likely higher D-E-S spend of $3m), stronger enforcement of ESAt results (reducing spend by $5.2m to $8.4m), and clarifying ESAt guidelines and changing QA (reduction in spend of between $25m to $90m).&#10;">
            <a:extLst>
              <a:ext uri="{FF2B5EF4-FFF2-40B4-BE49-F238E27FC236}">
                <a16:creationId xmlns:a16="http://schemas.microsoft.com/office/drawing/2014/main" id="{89DDBB24-521E-4CB2-BF0E-129FF6637F5D}"/>
              </a:ext>
            </a:extLst>
          </p:cNvPr>
          <p:cNvPicPr>
            <a:picLocks noChangeAspect="1"/>
          </p:cNvPicPr>
          <p:nvPr/>
        </p:nvPicPr>
        <p:blipFill>
          <a:blip r:embed="rId8"/>
          <a:stretch>
            <a:fillRect/>
          </a:stretch>
        </p:blipFill>
        <p:spPr>
          <a:xfrm>
            <a:off x="514088" y="1993251"/>
            <a:ext cx="5633192" cy="4115157"/>
          </a:xfrm>
          <a:prstGeom prst="rect">
            <a:avLst/>
          </a:prstGeom>
        </p:spPr>
      </p:pic>
      <p:sp>
        <p:nvSpPr>
          <p:cNvPr id="99" name="Rectangle 98">
            <a:extLst>
              <a:ext uri="{FF2B5EF4-FFF2-40B4-BE49-F238E27FC236}">
                <a16:creationId xmlns:a16="http://schemas.microsoft.com/office/drawing/2014/main" id="{B7FC6D57-7A56-4509-A282-58953A6E623C}"/>
              </a:ext>
            </a:extLst>
          </p:cNvPr>
          <p:cNvSpPr/>
          <p:nvPr/>
        </p:nvSpPr>
        <p:spPr>
          <a:xfrm>
            <a:off x="6251445" y="2666596"/>
            <a:ext cx="1502377" cy="1483130"/>
          </a:xfrm>
          <a:prstGeom prst="rect">
            <a:avLst/>
          </a:prstGeom>
          <a:noFill/>
          <a:ln w="19050" cap="rnd" cmpd="sng" algn="ctr">
            <a:solidFill>
              <a:srgbClr val="78BE20"/>
            </a:solid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chemeClr val="accent1">
                    <a:lumMod val="75000"/>
                    <a:lumOff val="25000"/>
                  </a:schemeClr>
                </a:solidFill>
                <a:effectLst/>
                <a:uLnTx/>
                <a:uFillTx/>
                <a:sym typeface="+mn-lt"/>
              </a:rPr>
              <a:t>Illustrative savings </a:t>
            </a:r>
            <a:r>
              <a:rPr kumimoji="0" lang="en-US" sz="1200" i="0" u="none" strike="noStrike" kern="0" cap="none" spc="0" normalizeH="0" baseline="0" noProof="0" dirty="0">
                <a:ln>
                  <a:noFill/>
                </a:ln>
                <a:solidFill>
                  <a:srgbClr val="000000"/>
                </a:solidFill>
                <a:effectLst/>
                <a:uLnTx/>
                <a:uFillTx/>
                <a:sym typeface="+mn-lt"/>
              </a:rPr>
              <a:t>assuming</a:t>
            </a:r>
            <a:br>
              <a:rPr kumimoji="0" lang="en-US" sz="1200" i="0" u="none" strike="noStrike" kern="0" cap="none" spc="0" normalizeH="0" baseline="0" noProof="0" dirty="0">
                <a:ln>
                  <a:noFill/>
                </a:ln>
                <a:solidFill>
                  <a:srgbClr val="000000"/>
                </a:solidFill>
                <a:effectLst/>
                <a:uLnTx/>
                <a:uFillTx/>
                <a:sym typeface="+mn-lt"/>
              </a:rPr>
            </a:br>
            <a:r>
              <a:rPr kumimoji="0" lang="en-US" sz="1200" i="0" u="none" strike="noStrike" kern="0" cap="none" spc="0" normalizeH="0" baseline="0" noProof="0" dirty="0">
                <a:ln>
                  <a:noFill/>
                </a:ln>
                <a:solidFill>
                  <a:srgbClr val="000000"/>
                </a:solidFill>
                <a:effectLst/>
                <a:uLnTx/>
                <a:uFillTx/>
                <a:sym typeface="+mn-lt"/>
              </a:rPr>
              <a:t>2 to 7 per cent reduction in</a:t>
            </a:r>
            <a:br>
              <a:rPr kumimoji="0" lang="en-US" sz="1200" i="0" u="none" strike="noStrike" kern="0" cap="none" spc="0" normalizeH="0" baseline="0" noProof="0" dirty="0">
                <a:ln>
                  <a:noFill/>
                </a:ln>
                <a:solidFill>
                  <a:srgbClr val="000000"/>
                </a:solidFill>
                <a:effectLst/>
                <a:uLnTx/>
                <a:uFillTx/>
                <a:sym typeface="+mn-lt"/>
              </a:rPr>
            </a:br>
            <a:r>
              <a:rPr kumimoji="0" lang="en-US" sz="1200" i="0" u="none" strike="noStrike" kern="0" cap="none" spc="0" normalizeH="0" baseline="0" noProof="0" dirty="0">
                <a:ln>
                  <a:noFill/>
                </a:ln>
                <a:solidFill>
                  <a:srgbClr val="000000"/>
                </a:solidFill>
                <a:effectLst/>
                <a:uLnTx/>
                <a:uFillTx/>
                <a:sym typeface="+mn-lt"/>
              </a:rPr>
              <a:t>DES referrals</a:t>
            </a:r>
            <a:endParaRPr kumimoji="0" lang="en-US" sz="200" i="0" u="none" strike="noStrike" kern="0" cap="none" spc="0" normalizeH="0" baseline="0" noProof="0" dirty="0">
              <a:ln>
                <a:noFill/>
              </a:ln>
              <a:solidFill>
                <a:srgbClr val="000000"/>
              </a:solidFill>
              <a:effectLst/>
              <a:uLnTx/>
              <a:uFillTx/>
              <a:sym typeface="+mn-lt"/>
            </a:endParaRPr>
          </a:p>
        </p:txBody>
      </p:sp>
      <p:sp>
        <p:nvSpPr>
          <p:cNvPr id="83" name="Rectangle 82">
            <a:extLst>
              <a:ext uri="{FF2B5EF4-FFF2-40B4-BE49-F238E27FC236}">
                <a16:creationId xmlns:a16="http://schemas.microsoft.com/office/drawing/2014/main" id="{09E504D3-1D0F-4B1C-9588-379C892E81C1}"/>
              </a:ext>
              <a:ext uri="{C183D7F6-B498-43B3-948B-1728B52AA6E4}">
                <adec:decorative xmlns:adec="http://schemas.microsoft.com/office/drawing/2017/decorative" val="0"/>
              </a:ext>
            </a:extLst>
          </p:cNvPr>
          <p:cNvSpPr/>
          <p:nvPr/>
        </p:nvSpPr>
        <p:spPr>
          <a:xfrm>
            <a:off x="8310262" y="1471613"/>
            <a:ext cx="3319918" cy="3539430"/>
          </a:xfrm>
          <a:prstGeom prst="rect">
            <a:avLst/>
          </a:prstGeom>
          <a:noFill/>
          <a:ln w="19050" cap="rnd" cmpd="sng" algn="ctr">
            <a:noFill/>
            <a:prstDash val="solid"/>
            <a:round/>
            <a:headEnd type="none" w="med" len="med"/>
            <a:tailEnd type="none" w="med" len="med"/>
          </a:ln>
          <a:effectLst/>
        </p:spPr>
        <p:txBody>
          <a:bodyPr lIns="0" tIns="0" rIns="0" bIns="0" rtlCol="0" anchor="t" anchorCtr="0">
            <a:spAutoFit/>
          </a:bodyPr>
          <a:lstStyle/>
          <a:p>
            <a:pPr>
              <a:buClr>
                <a:srgbClr val="275D38">
                  <a:lumMod val="100000"/>
                </a:srgbClr>
              </a:buClr>
              <a:buSzPct val="100000"/>
              <a:buFont typeface="Trebuchet MS" panose="020B0603020202020204" pitchFamily="34" charset="0"/>
              <a:buChar char="​"/>
              <a:defRPr/>
            </a:pPr>
            <a:r>
              <a:rPr lang="en-AU" sz="1600" dirty="0">
                <a:solidFill>
                  <a:srgbClr val="275D38"/>
                </a:solidFill>
                <a:sym typeface="Georgia" panose="02040502050405020303" pitchFamily="18" charset="0"/>
              </a:rPr>
              <a:t>Potential savings is uncertain, depends on degree of change and strength of behavioural response</a:t>
            </a:r>
          </a:p>
          <a:p>
            <a:pPr marL="432000" lvl="1" indent="-288000">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Potential savings are inherently uncertain but can be firmed up through testing</a:t>
            </a:r>
          </a:p>
          <a:p>
            <a:pPr marL="432000" lvl="1" indent="-288000">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Changes to guidelines alone are likely to result in low, single digit changes in referral rates as they</a:t>
            </a:r>
            <a:br>
              <a:rPr lang="en-AU" sz="1400" dirty="0">
                <a:solidFill>
                  <a:srgbClr val="000000">
                    <a:lumMod val="100000"/>
                  </a:srgbClr>
                </a:solidFill>
                <a:sym typeface="Georgia" panose="02040502050405020303" pitchFamily="18" charset="0"/>
              </a:rPr>
            </a:br>
            <a:r>
              <a:rPr lang="en-AU" sz="1400" dirty="0">
                <a:solidFill>
                  <a:srgbClr val="000000">
                    <a:lumMod val="100000"/>
                  </a:srgbClr>
                </a:solidFill>
                <a:sym typeface="Georgia" panose="02040502050405020303" pitchFamily="18" charset="0"/>
              </a:rPr>
              <a:t>will likely still retain a degree</a:t>
            </a:r>
            <a:br>
              <a:rPr lang="en-AU" sz="1400" dirty="0">
                <a:solidFill>
                  <a:srgbClr val="000000">
                    <a:lumMod val="100000"/>
                  </a:srgbClr>
                </a:solidFill>
                <a:sym typeface="Georgia" panose="02040502050405020303" pitchFamily="18" charset="0"/>
              </a:rPr>
            </a:br>
            <a:r>
              <a:rPr lang="en-AU" sz="1400" dirty="0">
                <a:solidFill>
                  <a:srgbClr val="000000">
                    <a:lumMod val="100000"/>
                  </a:srgbClr>
                </a:solidFill>
                <a:sym typeface="Georgia" panose="02040502050405020303" pitchFamily="18" charset="0"/>
              </a:rPr>
              <a:t>of subjectivity</a:t>
            </a:r>
          </a:p>
          <a:p>
            <a:pPr marL="432000" lvl="1" indent="-288000">
              <a:buClr>
                <a:srgbClr val="275D38">
                  <a:lumMod val="100000"/>
                </a:srgbClr>
              </a:buClr>
              <a:buSzPct val="100000"/>
              <a:buFont typeface="Trebuchet MS" panose="020B0603020202020204" pitchFamily="34" charset="0"/>
              <a:buChar char="•"/>
              <a:defRPr/>
            </a:pPr>
            <a:r>
              <a:rPr lang="en-AU" sz="1400" dirty="0">
                <a:solidFill>
                  <a:srgbClr val="000000">
                    <a:lumMod val="100000"/>
                  </a:srgbClr>
                </a:solidFill>
                <a:sym typeface="Georgia" panose="02040502050405020303" pitchFamily="18" charset="0"/>
              </a:rPr>
              <a:t>Behavioural feedback can have a large impact, as people dislike being identified as outliers, however the strength of this response is uncertain</a:t>
            </a:r>
          </a:p>
        </p:txBody>
      </p:sp>
      <p:sp>
        <p:nvSpPr>
          <p:cNvPr id="89" name="ee4pFootnotes">
            <a:extLst>
              <a:ext uri="{C183D7F6-B498-43B3-948B-1728B52AA6E4}">
                <adec:decorative xmlns:adec="http://schemas.microsoft.com/office/drawing/2017/decorative" val="0"/>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cs typeface="Arial" pitchFamily="34" charset="0"/>
              </a:rPr>
              <a:t>Source: BCG analysis</a:t>
            </a:r>
          </a:p>
        </p:txBody>
      </p:sp>
      <p:grpSp>
        <p:nvGrpSpPr>
          <p:cNvPr id="6" name="Group 5">
            <a:extLst>
              <a:ext uri="{C183D7F6-B498-43B3-948B-1728B52AA6E4}">
                <adec:decorative xmlns:adec="http://schemas.microsoft.com/office/drawing/2017/decorative" val="1"/>
              </a:ext>
            </a:extLst>
          </p:cNvPr>
          <p:cNvGrpSpPr/>
          <p:nvPr/>
        </p:nvGrpSpPr>
        <p:grpSpPr>
          <a:xfrm>
            <a:off x="7913881" y="1471613"/>
            <a:ext cx="306171" cy="4278094"/>
            <a:chOff x="7372054" y="1749651"/>
            <a:chExt cx="306171" cy="4278094"/>
          </a:xfrm>
        </p:grpSpPr>
        <p:cxnSp>
          <p:nvCxnSpPr>
            <p:cNvPr id="59" name="Straight Connector 58"/>
            <p:cNvCxnSpPr/>
            <p:nvPr/>
          </p:nvCxnSpPr>
          <p:spPr>
            <a:xfrm>
              <a:off x="7525140" y="1749651"/>
              <a:ext cx="0" cy="4278094"/>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7372054" y="3735252"/>
              <a:ext cx="306171" cy="306893"/>
              <a:chOff x="5937564" y="3833745"/>
              <a:chExt cx="306171" cy="306910"/>
            </a:xfrm>
          </p:grpSpPr>
          <p:sp>
            <p:nvSpPr>
              <p:cNvPr id="61"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mn-lt"/>
                </a:endParaRPr>
              </a:p>
            </p:txBody>
          </p:sp>
          <p:sp>
            <p:nvSpPr>
              <p:cNvPr id="62"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mn-lt"/>
                </a:endParaRPr>
              </a:p>
            </p:txBody>
          </p:sp>
        </p:grpSp>
      </p:grpSp>
      <p:sp>
        <p:nvSpPr>
          <p:cNvPr id="49" name="NavigationTriangle">
            <a:extLst>
              <a:ext uri="{FF2B5EF4-FFF2-40B4-BE49-F238E27FC236}">
                <a16:creationId xmlns:a16="http://schemas.microsoft.com/office/drawing/2014/main" id="{56699DFB-3854-4ED5-8C9C-716643DF48C0}"/>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50" name="NavigationIcon">
            <a:extLst>
              <a:ext uri="{FF2B5EF4-FFF2-40B4-BE49-F238E27FC236}">
                <a16:creationId xmlns:a16="http://schemas.microsoft.com/office/drawing/2014/main" id="{A87215B6-3B19-4A8B-B8C5-2B223DD77FF1}"/>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5</a:t>
            </a:r>
          </a:p>
        </p:txBody>
      </p:sp>
      <p:cxnSp>
        <p:nvCxnSpPr>
          <p:cNvPr id="93" name="Straight Connector 92">
            <a:extLst>
              <a:ext uri="{FF2B5EF4-FFF2-40B4-BE49-F238E27FC236}">
                <a16:creationId xmlns:a16="http://schemas.microsoft.com/office/drawing/2014/main" id="{692197FE-5728-4E31-AA26-BAA6E2D8DB4C}"/>
              </a:ext>
              <a:ext uri="{C183D7F6-B498-43B3-948B-1728B52AA6E4}">
                <adec:decorative xmlns:adec="http://schemas.microsoft.com/office/drawing/2017/decorative" val="1"/>
              </a:ext>
            </a:extLst>
          </p:cNvPr>
          <p:cNvCxnSpPr>
            <a:cxnSpLocks/>
          </p:cNvCxnSpPr>
          <p:nvPr/>
        </p:nvCxnSpPr>
        <p:spPr>
          <a:xfrm>
            <a:off x="5880101" y="2868295"/>
            <a:ext cx="360317" cy="0"/>
          </a:xfrm>
          <a:prstGeom prst="line">
            <a:avLst/>
          </a:prstGeom>
          <a:noFill/>
          <a:ln w="19050" cap="rnd" cmpd="sng" algn="ctr">
            <a:solidFill>
              <a:schemeClr val="accent5">
                <a:lumMod val="100000"/>
              </a:schemeClr>
            </a:solidFill>
            <a:prstDash val="solid"/>
            <a:headEnd type="oval"/>
            <a:tailEnd type="none" w="sm" len="sm"/>
          </a:ln>
          <a:effectLst/>
        </p:spPr>
      </p:cxnSp>
    </p:spTree>
    <p:extLst>
      <p:ext uri="{BB962C8B-B14F-4D97-AF65-F5344CB8AC3E}">
        <p14:creationId xmlns:p14="http://schemas.microsoft.com/office/powerpoint/2010/main" val="1538197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0F78A2-1C3B-41A7-9183-011E3A168B25}"/>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616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10F78A2-1C3B-41A7-9183-011E3A168B25}"/>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82BE785-830B-41E4-BE7D-83997E03EEAC}"/>
              </a:ext>
            </a:extLst>
          </p:cNvPr>
          <p:cNvSpPr>
            <a:spLocks noGrp="1"/>
          </p:cNvSpPr>
          <p:nvPr>
            <p:ph type="title"/>
          </p:nvPr>
        </p:nvSpPr>
        <p:spPr>
          <a:xfrm>
            <a:off x="630000" y="622800"/>
            <a:ext cx="10933350" cy="664797"/>
          </a:xfrm>
        </p:spPr>
        <p:txBody>
          <a:bodyPr vert="horz"/>
          <a:lstStyle/>
          <a:p>
            <a:r>
              <a:rPr lang="en-US" sz="2400" dirty="0">
                <a:latin typeface="+mj-lt"/>
              </a:rPr>
              <a:t>Changes could reduce DES referrals by 2 to </a:t>
            </a:r>
            <a:r>
              <a:rPr lang="en-US" dirty="0">
                <a:latin typeface="+mj-lt"/>
              </a:rPr>
              <a:t>7</a:t>
            </a:r>
            <a:r>
              <a:rPr lang="en-US" sz="2400" dirty="0">
                <a:latin typeface="+mj-lt"/>
              </a:rPr>
              <a:t> per cent, depending on </a:t>
            </a:r>
            <a:br>
              <a:rPr lang="en-US" sz="2400" dirty="0">
                <a:latin typeface="+mj-lt"/>
              </a:rPr>
            </a:br>
            <a:r>
              <a:rPr lang="en-US" sz="2400" dirty="0">
                <a:latin typeface="+mj-lt"/>
              </a:rPr>
              <a:t>degree  of change</a:t>
            </a:r>
          </a:p>
        </p:txBody>
      </p:sp>
      <p:sp>
        <p:nvSpPr>
          <p:cNvPr id="20" name="Oval 19">
            <a:extLst>
              <a:ext uri="{FF2B5EF4-FFF2-40B4-BE49-F238E27FC236}">
                <a16:creationId xmlns:a16="http://schemas.microsoft.com/office/drawing/2014/main" id="{5A1934AC-BD8A-4BBC-9C96-BD1CAD834102}"/>
              </a:ext>
            </a:extLst>
          </p:cNvPr>
          <p:cNvSpPr>
            <a:spLocks noChangeAspect="1"/>
          </p:cNvSpPr>
          <p:nvPr/>
        </p:nvSpPr>
        <p:spPr>
          <a:xfrm>
            <a:off x="1449707" y="1947726"/>
            <a:ext cx="1869439" cy="1869439"/>
          </a:xfrm>
          <a:prstGeom prst="ellipse">
            <a:avLst/>
          </a:prstGeom>
          <a:solidFill>
            <a:srgbClr val="FFFFFF"/>
          </a:solidFill>
          <a:ln w="60960">
            <a:gradFill flip="none" rotWithShape="1">
              <a:gsLst>
                <a:gs pos="0">
                  <a:schemeClr val="accent1"/>
                </a:gs>
                <a:gs pos="100000">
                  <a:schemeClr val="accent4"/>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3520" b="1" kern="0" dirty="0">
                <a:solidFill>
                  <a:schemeClr val="accent1">
                    <a:lumMod val="75000"/>
                    <a:lumOff val="25000"/>
                  </a:schemeClr>
                </a:solidFill>
              </a:rPr>
              <a:t>2 to 7%</a:t>
            </a:r>
            <a:endParaRPr lang="en-US" sz="3520" kern="0" dirty="0">
              <a:solidFill>
                <a:schemeClr val="accent1">
                  <a:lumMod val="75000"/>
                  <a:lumOff val="25000"/>
                </a:schemeClr>
              </a:solidFill>
            </a:endParaRPr>
          </a:p>
        </p:txBody>
      </p:sp>
      <p:sp>
        <p:nvSpPr>
          <p:cNvPr id="2" name="Rectangle 1">
            <a:extLst>
              <a:ext uri="{FF2B5EF4-FFF2-40B4-BE49-F238E27FC236}">
                <a16:creationId xmlns:a16="http://schemas.microsoft.com/office/drawing/2014/main" id="{9A9EB077-C249-48F5-9EF5-043B4D78F00D}"/>
              </a:ext>
            </a:extLst>
          </p:cNvPr>
          <p:cNvSpPr/>
          <p:nvPr/>
        </p:nvSpPr>
        <p:spPr>
          <a:xfrm>
            <a:off x="885957" y="4015629"/>
            <a:ext cx="2964366" cy="1754326"/>
          </a:xfrm>
          <a:prstGeom prst="rect">
            <a:avLst/>
          </a:prstGeom>
        </p:spPr>
        <p:txBody>
          <a:bodyPr wrap="square">
            <a:spAutoFit/>
          </a:bodyPr>
          <a:lstStyle/>
          <a:p>
            <a:pPr algn="ctr"/>
            <a:r>
              <a:rPr lang="en-US" kern="0" dirty="0">
                <a:solidFill>
                  <a:srgbClr val="6E6F73"/>
                </a:solidFill>
              </a:rPr>
              <a:t>Reduction in DES </a:t>
            </a:r>
            <a:br>
              <a:rPr lang="en-US" kern="0" dirty="0">
                <a:solidFill>
                  <a:srgbClr val="6E6F73"/>
                </a:solidFill>
              </a:rPr>
            </a:br>
            <a:r>
              <a:rPr lang="en-US" kern="0" dirty="0">
                <a:solidFill>
                  <a:srgbClr val="6E6F73"/>
                </a:solidFill>
              </a:rPr>
              <a:t>referrals from changes to</a:t>
            </a:r>
            <a:br>
              <a:rPr lang="en-US" kern="0" dirty="0">
                <a:solidFill>
                  <a:srgbClr val="6E6F73"/>
                </a:solidFill>
              </a:rPr>
            </a:br>
            <a:r>
              <a:rPr lang="en-US" kern="0" dirty="0">
                <a:solidFill>
                  <a:srgbClr val="6E6F73"/>
                </a:solidFill>
              </a:rPr>
              <a:t>guidelines and QA</a:t>
            </a:r>
          </a:p>
          <a:p>
            <a:pPr algn="ctr"/>
            <a:endParaRPr lang="en-US" kern="0" dirty="0">
              <a:solidFill>
                <a:srgbClr val="6E6F73"/>
              </a:solidFill>
            </a:endParaRPr>
          </a:p>
          <a:p>
            <a:pPr algn="ctr"/>
            <a:r>
              <a:rPr lang="en-US" kern="0" dirty="0">
                <a:solidFill>
                  <a:srgbClr val="6E6F73"/>
                </a:solidFill>
              </a:rPr>
              <a:t>Range of impact should be determined through testing</a:t>
            </a:r>
          </a:p>
        </p:txBody>
      </p:sp>
      <p:sp>
        <p:nvSpPr>
          <p:cNvPr id="12" name="Oval 20">
            <a:extLst>
              <a:ext uri="{FF2B5EF4-FFF2-40B4-BE49-F238E27FC236}">
                <a16:creationId xmlns:a16="http://schemas.microsoft.com/office/drawing/2014/main" id="{D5FD69F2-7280-47CB-8CF4-D1864DADEA79}"/>
              </a:ext>
              <a:ext uri="{C183D7F6-B498-43B3-948B-1728B52AA6E4}">
                <adec:decorative xmlns:adec="http://schemas.microsoft.com/office/drawing/2017/decorative" val="0"/>
              </a:ext>
            </a:extLst>
          </p:cNvPr>
          <p:cNvSpPr>
            <a:spLocks noChangeAspect="1" noChangeArrowheads="1"/>
          </p:cNvSpPr>
          <p:nvPr/>
        </p:nvSpPr>
        <p:spPr bwMode="auto">
          <a:xfrm>
            <a:off x="4806237" y="1841004"/>
            <a:ext cx="398983" cy="39898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560" dirty="0">
                <a:solidFill>
                  <a:schemeClr val="bg1"/>
                </a:solidFill>
              </a:rPr>
              <a:t>1</a:t>
            </a:r>
          </a:p>
        </p:txBody>
      </p:sp>
      <p:sp>
        <p:nvSpPr>
          <p:cNvPr id="10" name="Rectangle 9">
            <a:extLst>
              <a:ext uri="{FF2B5EF4-FFF2-40B4-BE49-F238E27FC236}">
                <a16:creationId xmlns:a16="http://schemas.microsoft.com/office/drawing/2014/main" id="{3CE19EB9-8027-4F05-B8A3-58E3227B4FC6}"/>
              </a:ext>
            </a:extLst>
          </p:cNvPr>
          <p:cNvSpPr/>
          <p:nvPr/>
        </p:nvSpPr>
        <p:spPr>
          <a:xfrm>
            <a:off x="5135698" y="1760608"/>
            <a:ext cx="6168440" cy="923330"/>
          </a:xfrm>
          <a:prstGeom prst="rect">
            <a:avLst/>
          </a:prstGeom>
        </p:spPr>
        <p:txBody>
          <a:bodyPr wrap="square">
            <a:spAutoFit/>
          </a:bodyPr>
          <a:lstStyle/>
          <a:p>
            <a:pPr marL="370800" lvl="2">
              <a:lnSpc>
                <a:spcPct val="100000"/>
              </a:lnSpc>
              <a:spcBef>
                <a:spcPts val="3000"/>
              </a:spcBef>
              <a:spcAft>
                <a:spcPts val="600"/>
              </a:spcAft>
              <a:buClr>
                <a:srgbClr val="275D38">
                  <a:lumMod val="100000"/>
                </a:srgbClr>
              </a:buClr>
              <a:buSzPct val="100000"/>
            </a:pPr>
            <a:r>
              <a:rPr lang="en-US" dirty="0">
                <a:solidFill>
                  <a:schemeClr val="accent1">
                    <a:lumMod val="75000"/>
                    <a:lumOff val="25000"/>
                  </a:schemeClr>
                </a:solidFill>
              </a:rPr>
              <a:t>Research</a:t>
            </a:r>
            <a:r>
              <a:rPr lang="en-US" dirty="0">
                <a:solidFill>
                  <a:srgbClr val="78BE20"/>
                </a:solidFill>
              </a:rPr>
              <a:t> </a:t>
            </a:r>
            <a:r>
              <a:rPr lang="en-US" dirty="0"/>
              <a:t>shows behavioural changes can lead significant, but variable changes in outcomes </a:t>
            </a:r>
            <a:br>
              <a:rPr lang="en-US" dirty="0"/>
            </a:br>
            <a:r>
              <a:rPr lang="en-US" dirty="0"/>
              <a:t>(see back-ups)</a:t>
            </a:r>
          </a:p>
        </p:txBody>
      </p:sp>
      <p:sp>
        <p:nvSpPr>
          <p:cNvPr id="13" name="Oval 20">
            <a:extLst>
              <a:ext uri="{FF2B5EF4-FFF2-40B4-BE49-F238E27FC236}">
                <a16:creationId xmlns:a16="http://schemas.microsoft.com/office/drawing/2014/main" id="{102CA573-56D6-44EA-9573-971F4BDE2B29}"/>
              </a:ext>
              <a:ext uri="{C183D7F6-B498-43B3-948B-1728B52AA6E4}">
                <adec:decorative xmlns:adec="http://schemas.microsoft.com/office/drawing/2017/decorative" val="0"/>
              </a:ext>
            </a:extLst>
          </p:cNvPr>
          <p:cNvSpPr>
            <a:spLocks noChangeAspect="1" noChangeArrowheads="1"/>
          </p:cNvSpPr>
          <p:nvPr/>
        </p:nvSpPr>
        <p:spPr bwMode="auto">
          <a:xfrm>
            <a:off x="4806237" y="3111654"/>
            <a:ext cx="398983" cy="39898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560" dirty="0">
                <a:solidFill>
                  <a:schemeClr val="bg1"/>
                </a:solidFill>
              </a:rPr>
              <a:t>2</a:t>
            </a:r>
          </a:p>
        </p:txBody>
      </p:sp>
      <p:sp>
        <p:nvSpPr>
          <p:cNvPr id="14" name="Rectangle 13">
            <a:extLst>
              <a:ext uri="{FF2B5EF4-FFF2-40B4-BE49-F238E27FC236}">
                <a16:creationId xmlns:a16="http://schemas.microsoft.com/office/drawing/2014/main" id="{5C647494-1534-4994-82AA-CFF272B7AB65}"/>
              </a:ext>
            </a:extLst>
          </p:cNvPr>
          <p:cNvSpPr/>
          <p:nvPr/>
        </p:nvSpPr>
        <p:spPr>
          <a:xfrm>
            <a:off x="5135698" y="3086488"/>
            <a:ext cx="6168440" cy="1477328"/>
          </a:xfrm>
          <a:prstGeom prst="rect">
            <a:avLst/>
          </a:prstGeom>
        </p:spPr>
        <p:txBody>
          <a:bodyPr wrap="square">
            <a:spAutoFit/>
          </a:bodyPr>
          <a:lstStyle/>
          <a:p>
            <a:pPr marL="370800" lvl="2">
              <a:lnSpc>
                <a:spcPct val="100000"/>
              </a:lnSpc>
              <a:spcBef>
                <a:spcPts val="3000"/>
              </a:spcBef>
              <a:spcAft>
                <a:spcPts val="600"/>
              </a:spcAft>
              <a:buClr>
                <a:srgbClr val="275D38">
                  <a:lumMod val="100000"/>
                </a:srgbClr>
              </a:buClr>
              <a:buSzPct val="100000"/>
            </a:pPr>
            <a:r>
              <a:rPr lang="en-US" dirty="0"/>
              <a:t>By comparison, </a:t>
            </a:r>
            <a:r>
              <a:rPr lang="en-US" dirty="0">
                <a:solidFill>
                  <a:schemeClr val="accent1">
                    <a:lumMod val="75000"/>
                    <a:lumOff val="25000"/>
                  </a:schemeClr>
                </a:solidFill>
              </a:rPr>
              <a:t>regression results </a:t>
            </a:r>
            <a:r>
              <a:rPr lang="en-US" dirty="0"/>
              <a:t>shows participants are 2.3 per cent more likely to be referred to DES for every decade increase in age. This indicates a reduction in this factor (or similar) is likely to result in a small reduction in DES referrals)</a:t>
            </a:r>
          </a:p>
        </p:txBody>
      </p:sp>
      <p:sp>
        <p:nvSpPr>
          <p:cNvPr id="11" name="ee4pFootnotes">
            <a:extLst>
              <a:ext uri="{FF2B5EF4-FFF2-40B4-BE49-F238E27FC236}">
                <a16:creationId xmlns:a16="http://schemas.microsoft.com/office/drawing/2014/main" id="{D2D4F24E-D35D-4882-89EA-7CE49568B447}"/>
              </a:ext>
            </a:extLst>
          </p:cNvPr>
          <p:cNvSpPr>
            <a:spLocks noChangeArrowheads="1"/>
          </p:cNvSpPr>
          <p:nvPr/>
        </p:nvSpPr>
        <p:spPr bwMode="auto">
          <a:xfrm>
            <a:off x="629998" y="6144442"/>
            <a:ext cx="10896447"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AU" sz="1000" dirty="0">
                <a:solidFill>
                  <a:srgbClr val="7F7F7F">
                    <a:lumMod val="100000"/>
                  </a:srgbClr>
                </a:solidFill>
                <a:sym typeface="Georgia" panose="02040502050405020303" pitchFamily="18" charset="0"/>
              </a:rPr>
              <a:t>1. BCG observations of 11 ESAts conducted by 6 different assessors</a:t>
            </a:r>
            <a:br>
              <a:rPr lang="en-US" sz="1000" dirty="0">
                <a:solidFill>
                  <a:srgbClr val="7F7F7F">
                    <a:lumMod val="100000"/>
                  </a:srgbClr>
                </a:solidFill>
                <a:sym typeface="+mn-lt"/>
              </a:rPr>
            </a:br>
            <a:r>
              <a:rPr lang="en-US" sz="1000" dirty="0">
                <a:solidFill>
                  <a:srgbClr val="7F7F7F">
                    <a:lumMod val="100000"/>
                  </a:srgbClr>
                </a:solidFill>
                <a:sym typeface="+mn-lt"/>
              </a:rPr>
              <a:t>Source: DSS data; BCG analysis; BCG project experience; Gosnell, List &amp; Metcalfe (2016) 'A New Approach to an Age-Old Problem: Solving Externalities by Incenting Workers Directly'; Kleinberg et al. (2017) 'Human Decisions and Machine Predictions'</a:t>
            </a:r>
          </a:p>
        </p:txBody>
      </p:sp>
      <p:cxnSp>
        <p:nvCxnSpPr>
          <p:cNvPr id="21" name="Straight Connector 20">
            <a:extLst>
              <a:ext uri="{FF2B5EF4-FFF2-40B4-BE49-F238E27FC236}">
                <a16:creationId xmlns:a16="http://schemas.microsoft.com/office/drawing/2014/main" id="{2EB71688-C354-412E-B35A-2D53BDF94178}"/>
              </a:ext>
              <a:ext uri="{C183D7F6-B498-43B3-948B-1728B52AA6E4}">
                <adec:decorative xmlns:adec="http://schemas.microsoft.com/office/drawing/2017/decorative" val="1"/>
              </a:ext>
            </a:extLst>
          </p:cNvPr>
          <p:cNvCxnSpPr>
            <a:cxnSpLocks/>
          </p:cNvCxnSpPr>
          <p:nvPr/>
        </p:nvCxnSpPr>
        <p:spPr>
          <a:xfrm flipH="1">
            <a:off x="4381500" y="1841004"/>
            <a:ext cx="0" cy="3897355"/>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5" name="NavigationTriangle">
            <a:extLst>
              <a:ext uri="{FF2B5EF4-FFF2-40B4-BE49-F238E27FC236}">
                <a16:creationId xmlns:a16="http://schemas.microsoft.com/office/drawing/2014/main" id="{36E388BB-E503-4A01-9838-C034250252B2}"/>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6" name="NavigationIcon">
            <a:extLst>
              <a:ext uri="{FF2B5EF4-FFF2-40B4-BE49-F238E27FC236}">
                <a16:creationId xmlns:a16="http://schemas.microsoft.com/office/drawing/2014/main" id="{4D1D0DAA-46BE-46B4-8758-A884DA8248BE}"/>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5</a:t>
            </a:r>
          </a:p>
        </p:txBody>
      </p:sp>
    </p:spTree>
    <p:extLst>
      <p:ext uri="{BB962C8B-B14F-4D97-AF65-F5344CB8AC3E}">
        <p14:creationId xmlns:p14="http://schemas.microsoft.com/office/powerpoint/2010/main" val="575482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9DA4070-6B99-476E-A6A3-6569E28CDB33}"/>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19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9DA4070-6B99-476E-A6A3-6569E28CDB33}"/>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AF6945-8CC7-473F-BCDD-AD1815CBDD7F}"/>
              </a:ext>
            </a:extLst>
          </p:cNvPr>
          <p:cNvSpPr>
            <a:spLocks noGrp="1"/>
          </p:cNvSpPr>
          <p:nvPr>
            <p:ph type="title"/>
          </p:nvPr>
        </p:nvSpPr>
        <p:spPr/>
        <p:txBody>
          <a:bodyPr vert="horz"/>
          <a:lstStyle/>
          <a:p>
            <a:r>
              <a:rPr lang="en-US" dirty="0">
                <a:latin typeface="+mj-lt"/>
                <a:sym typeface="Georgia" panose="02040502050405020303" pitchFamily="18" charset="0"/>
              </a:rPr>
              <a:t>Approvals and consultation needed across Government</a:t>
            </a:r>
          </a:p>
        </p:txBody>
      </p:sp>
      <p:sp>
        <p:nvSpPr>
          <p:cNvPr id="259" name="TextBox 258">
            <a:extLst>
              <a:ext uri="{FF2B5EF4-FFF2-40B4-BE49-F238E27FC236}">
                <a16:creationId xmlns:a16="http://schemas.microsoft.com/office/drawing/2014/main" id="{80F4092E-610C-46C3-98CF-BB6A9A94D20A}"/>
              </a:ext>
            </a:extLst>
          </p:cNvPr>
          <p:cNvSpPr txBox="1"/>
          <p:nvPr/>
        </p:nvSpPr>
        <p:spPr>
          <a:xfrm>
            <a:off x="1960210" y="1080481"/>
            <a:ext cx="7202839" cy="1603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altLang="en-US" sz="1000" dirty="0">
                <a:solidFill>
                  <a:srgbClr val="7F7F7F"/>
                </a:solidFill>
              </a:rPr>
              <a:t>Note, </a:t>
            </a:r>
            <a:r>
              <a:rPr lang="en-AU" altLang="en-US" sz="1000" b="1" dirty="0">
                <a:solidFill>
                  <a:schemeClr val="tx2"/>
                </a:solidFill>
              </a:rPr>
              <a:t>consulted</a:t>
            </a:r>
            <a:r>
              <a:rPr lang="en-AU" altLang="en-US" sz="1000" dirty="0">
                <a:solidFill>
                  <a:srgbClr val="7F7F7F"/>
                </a:solidFill>
              </a:rPr>
              <a:t> in the below tables refer to "Consulted due to potential impact of changes"</a:t>
            </a:r>
            <a:endParaRPr lang="en-US" sz="1000" dirty="0">
              <a:solidFill>
                <a:srgbClr val="7F7F7F"/>
              </a:solidFill>
            </a:endParaRPr>
          </a:p>
        </p:txBody>
      </p:sp>
      <p:sp>
        <p:nvSpPr>
          <p:cNvPr id="6" name="Rectangle 5">
            <a:extLst>
              <a:ext uri="{FF2B5EF4-FFF2-40B4-BE49-F238E27FC236}">
                <a16:creationId xmlns:a16="http://schemas.microsoft.com/office/drawing/2014/main" id="{31C86A49-16F4-4F5D-804E-666213B8E31F}"/>
              </a:ext>
            </a:extLst>
          </p:cNvPr>
          <p:cNvSpPr/>
          <p:nvPr/>
        </p:nvSpPr>
        <p:spPr>
          <a:xfrm>
            <a:off x="1020276" y="1289853"/>
            <a:ext cx="939935" cy="553998"/>
          </a:xfrm>
          <a:prstGeom prst="rect">
            <a:avLst/>
          </a:prstGeom>
        </p:spPr>
        <p:txBody>
          <a:bodyPr wrap="square">
            <a:spAutoFit/>
          </a:bodyPr>
          <a:lstStyle/>
          <a:p>
            <a:pPr lvl="0"/>
            <a:r>
              <a:rPr lang="en-US" sz="1000" dirty="0">
                <a:solidFill>
                  <a:srgbClr val="275D38"/>
                </a:solidFill>
              </a:rPr>
              <a:t>Referrals (triggers and triaging)</a:t>
            </a:r>
          </a:p>
        </p:txBody>
      </p:sp>
      <p:graphicFrame>
        <p:nvGraphicFramePr>
          <p:cNvPr id="117" name="Table 116">
            <a:extLst>
              <a:ext uri="{FF2B5EF4-FFF2-40B4-BE49-F238E27FC236}">
                <a16:creationId xmlns:a16="http://schemas.microsoft.com/office/drawing/2014/main" id="{EB0B47A2-EBDD-4FDE-8620-2C0D11EFCF42}"/>
              </a:ext>
            </a:extLst>
          </p:cNvPr>
          <p:cNvGraphicFramePr>
            <a:graphicFrameLocks noGrp="1"/>
          </p:cNvGraphicFramePr>
          <p:nvPr>
            <p:extLst>
              <p:ext uri="{D42A27DB-BD31-4B8C-83A1-F6EECF244321}">
                <p14:modId xmlns:p14="http://schemas.microsoft.com/office/powerpoint/2010/main" val="2409227868"/>
              </p:ext>
            </p:extLst>
          </p:nvPr>
        </p:nvGraphicFramePr>
        <p:xfrm>
          <a:off x="2036055" y="1289853"/>
          <a:ext cx="9546344" cy="2080800"/>
        </p:xfrm>
        <a:graphic>
          <a:graphicData uri="http://schemas.openxmlformats.org/drawingml/2006/table">
            <a:tbl>
              <a:tblPr firstRow="1" firstCol="1">
                <a:tableStyleId>{2D5ABB26-0587-4C30-8999-92F81FD0307C}</a:tableStyleId>
              </a:tblPr>
              <a:tblGrid>
                <a:gridCol w="4183770">
                  <a:extLst>
                    <a:ext uri="{9D8B030D-6E8A-4147-A177-3AD203B41FA5}">
                      <a16:colId xmlns:a16="http://schemas.microsoft.com/office/drawing/2014/main" val="20001"/>
                    </a:ext>
                  </a:extLst>
                </a:gridCol>
                <a:gridCol w="766082">
                  <a:extLst>
                    <a:ext uri="{9D8B030D-6E8A-4147-A177-3AD203B41FA5}">
                      <a16:colId xmlns:a16="http://schemas.microsoft.com/office/drawing/2014/main" val="3167413232"/>
                    </a:ext>
                  </a:extLst>
                </a:gridCol>
                <a:gridCol w="766082">
                  <a:extLst>
                    <a:ext uri="{9D8B030D-6E8A-4147-A177-3AD203B41FA5}">
                      <a16:colId xmlns:a16="http://schemas.microsoft.com/office/drawing/2014/main" val="20002"/>
                    </a:ext>
                  </a:extLst>
                </a:gridCol>
                <a:gridCol w="766082">
                  <a:extLst>
                    <a:ext uri="{9D8B030D-6E8A-4147-A177-3AD203B41FA5}">
                      <a16:colId xmlns:a16="http://schemas.microsoft.com/office/drawing/2014/main" val="20003"/>
                    </a:ext>
                  </a:extLst>
                </a:gridCol>
                <a:gridCol w="766082">
                  <a:extLst>
                    <a:ext uri="{9D8B030D-6E8A-4147-A177-3AD203B41FA5}">
                      <a16:colId xmlns:a16="http://schemas.microsoft.com/office/drawing/2014/main" val="2975654920"/>
                    </a:ext>
                  </a:extLst>
                </a:gridCol>
                <a:gridCol w="766082">
                  <a:extLst>
                    <a:ext uri="{9D8B030D-6E8A-4147-A177-3AD203B41FA5}">
                      <a16:colId xmlns:a16="http://schemas.microsoft.com/office/drawing/2014/main" val="20004"/>
                    </a:ext>
                  </a:extLst>
                </a:gridCol>
                <a:gridCol w="766082">
                  <a:extLst>
                    <a:ext uri="{9D8B030D-6E8A-4147-A177-3AD203B41FA5}">
                      <a16:colId xmlns:a16="http://schemas.microsoft.com/office/drawing/2014/main" val="4046831409"/>
                    </a:ext>
                  </a:extLst>
                </a:gridCol>
                <a:gridCol w="766082">
                  <a:extLst>
                    <a:ext uri="{9D8B030D-6E8A-4147-A177-3AD203B41FA5}">
                      <a16:colId xmlns:a16="http://schemas.microsoft.com/office/drawing/2014/main" val="3809429350"/>
                    </a:ext>
                  </a:extLst>
                </a:gridCol>
              </a:tblGrid>
              <a:tr h="198395">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100" b="0" i="0" u="none" kern="1200" spc="0" dirty="0">
                          <a:solidFill>
                            <a:schemeClr val="bg1"/>
                          </a:solidFill>
                          <a:effectLst/>
                          <a:latin typeface="+mn-lt"/>
                          <a:sym typeface="Georgia" panose="02040502050405020303" pitchFamily="18" charset="0"/>
                        </a:rPr>
                        <a:t>Recommendation</a:t>
                      </a:r>
                      <a:endParaRPr lang="en-US" sz="11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DSS</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Services Australia</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DESE</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NIAA</a:t>
                      </a: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Government</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Providers</a:t>
                      </a: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IT </a:t>
                      </a:r>
                      <a:b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b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Change</a:t>
                      </a:r>
                    </a:p>
                  </a:txBody>
                  <a:tcPr marL="0" marR="0" marT="0" marB="0" anchor="ctr">
                    <a:lnL>
                      <a:noFill/>
                    </a:lnL>
                    <a:lnR>
                      <a:noFill/>
                    </a:lnR>
                    <a:lnT w="952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79440">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01) 	</a:t>
                      </a:r>
                      <a:r>
                        <a:rPr kumimoji="0" lang="en-AU"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Ensure changes to the JSCI as part of the new jobactive model consider the impact on ESAt referrals </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0" marR="18000" marT="18000" marB="1800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sym typeface="Georgia" panose="02040502050405020303" pitchFamily="18" charset="0"/>
                        </a:rPr>
                        <a:t>Consulted</a:t>
                      </a:r>
                      <a:endParaRPr lang="en-US" sz="800" b="0" i="0" u="none" kern="1200" spc="0" dirty="0">
                        <a:solidFill>
                          <a:schemeClr val="tx2"/>
                        </a:solidFill>
                        <a:effectLst/>
                        <a:latin typeface="+mn-lt"/>
                        <a:ea typeface="+mn-ea"/>
                        <a:cs typeface="+mn-cs"/>
                        <a:sym typeface="Georgia" panose="02040502050405020303" pitchFamily="18" charset="0"/>
                      </a:endParaRP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chemeClr val="accent4">
                            <a:lumMod val="75000"/>
                          </a:schemeClr>
                        </a:solidFill>
                        <a:effectLst/>
                        <a:latin typeface="+mn-lt"/>
                        <a:ea typeface="+mn-ea"/>
                        <a:cs typeface="+mn-cs"/>
                        <a:sym typeface="Georgia" panose="02040502050405020303" pitchFamily="18" charset="0"/>
                      </a:endParaRP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2123398544"/>
                  </a:ext>
                </a:extLst>
              </a:tr>
              <a:tr h="103743">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02) 	</a:t>
                      </a:r>
                      <a:r>
                        <a:rPr kumimoji="0" lang="en-AU"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Update the pre-listed medical condition JSCI triggers</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sym typeface="Georgia" panose="02040502050405020303" pitchFamily="18" charset="0"/>
                        </a:rPr>
                        <a:t>Consulted</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kumimoji="0" lang="en-US" sz="800" b="0" i="0" u="none" strike="noStrike" kern="1200" cap="none" spc="0" normalizeH="0" baseline="0" noProof="0" dirty="0">
                        <a:ln>
                          <a:noFill/>
                        </a:ln>
                        <a:solidFill>
                          <a:schemeClr val="tx2"/>
                        </a:solidFill>
                        <a:effectLst/>
                        <a:uLnTx/>
                        <a:uFillTx/>
                        <a:latin typeface="Arial"/>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2654759324"/>
                  </a:ext>
                </a:extLst>
              </a:tr>
              <a:tr h="103743">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03) 	</a:t>
                      </a:r>
                      <a:r>
                        <a:rPr kumimoji="0" 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Increase reviews of COCRs and clarify COCR guidance</a:t>
                      </a:r>
                    </a:p>
                  </a:txBody>
                  <a:tcPr marL="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325040021"/>
                  </a:ext>
                </a:extLst>
              </a:tr>
              <a:tr h="103743">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04) 	</a:t>
                      </a:r>
                      <a:r>
                        <a:rPr kumimoji="0" lang="en-US" alt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Remove DES 18-Month Review</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sym typeface="Georgia" panose="02040502050405020303" pitchFamily="18" charset="0"/>
                        </a:rPr>
                        <a:t>Consulted</a:t>
                      </a:r>
                      <a:endParaRPr lang="en-US" sz="800" b="0" i="0" u="none" kern="1200" spc="0" dirty="0">
                        <a:solidFill>
                          <a:schemeClr val="tx2"/>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chemeClr val="tx2"/>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3930339675"/>
                  </a:ext>
                </a:extLst>
              </a:tr>
              <a:tr h="179440">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05</a:t>
                      </a:r>
                      <a:r>
                        <a:rPr kumimoji="0" lang="en-AU" alt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 	</a:t>
                      </a:r>
                      <a:r>
                        <a:rPr kumimoji="0" lang="en-AU" alt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Continue improving the accuracy and efficiency of ESAt referrals triggered by the online JSCI</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3720303800"/>
                  </a:ext>
                </a:extLst>
              </a:tr>
              <a:tr h="102562">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AU" altLang="en-US" sz="1000" b="1" i="0" u="none" strike="noStrike" kern="1200" cap="none" spc="0" normalizeH="0" baseline="0" dirty="0">
                          <a:ln>
                            <a:noFill/>
                          </a:ln>
                          <a:solidFill>
                            <a:schemeClr val="tx2"/>
                          </a:solidFill>
                          <a:effectLst/>
                          <a:uLnTx/>
                          <a:uFillTx/>
                          <a:latin typeface="+mn-lt"/>
                          <a:ea typeface="+mn-ea"/>
                          <a:cs typeface="+mn-cs"/>
                          <a:sym typeface="Georgia" panose="02040502050405020303" pitchFamily="18" charset="0"/>
                        </a:rPr>
                        <a:t>06) 	</a:t>
                      </a:r>
                      <a:r>
                        <a:rPr kumimoji="0" lang="en-US" alt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Ensure "Screeni Bot" is effective and integrates well</a:t>
                      </a:r>
                      <a:endParaRPr kumimoji="0" 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endParaRPr>
                    </a:p>
                  </a:txBody>
                  <a:tcPr marL="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4173144029"/>
                  </a:ext>
                </a:extLst>
              </a:tr>
              <a:tr h="179440">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dirty="0">
                          <a:ln>
                            <a:noFill/>
                          </a:ln>
                          <a:solidFill>
                            <a:schemeClr val="tx2"/>
                          </a:solidFill>
                          <a:effectLst/>
                          <a:uLnTx/>
                          <a:uFillTx/>
                          <a:latin typeface="+mn-lt"/>
                          <a:ea typeface="+mn-ea"/>
                          <a:cs typeface="+mn-cs"/>
                          <a:sym typeface="Georgia" panose="02040502050405020303" pitchFamily="18" charset="0"/>
                        </a:rPr>
                        <a:t>07) 	</a:t>
                      </a:r>
                      <a:r>
                        <a:rPr kumimoji="0" lang="en-AU" alt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Build out complementary automations for ESAt booking and report writing </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79778676"/>
                  </a:ext>
                </a:extLst>
              </a:tr>
            </a:tbl>
          </a:graphicData>
        </a:graphic>
      </p:graphicFrame>
      <p:sp>
        <p:nvSpPr>
          <p:cNvPr id="370" name="Rectangle 369">
            <a:extLst>
              <a:ext uri="{FF2B5EF4-FFF2-40B4-BE49-F238E27FC236}">
                <a16:creationId xmlns:a16="http://schemas.microsoft.com/office/drawing/2014/main" id="{D033091D-6BF6-4B0B-AD79-88B9BB307639}"/>
              </a:ext>
            </a:extLst>
          </p:cNvPr>
          <p:cNvSpPr/>
          <p:nvPr/>
        </p:nvSpPr>
        <p:spPr>
          <a:xfrm>
            <a:off x="1020276" y="3471833"/>
            <a:ext cx="1000165" cy="707886"/>
          </a:xfrm>
          <a:prstGeom prst="rect">
            <a:avLst/>
          </a:prstGeom>
        </p:spPr>
        <p:txBody>
          <a:bodyPr wrap="square">
            <a:spAutoFit/>
          </a:bodyPr>
          <a:lstStyle/>
          <a:p>
            <a:pPr lvl="0">
              <a:spcBef>
                <a:spcPct val="0"/>
              </a:spcBef>
              <a:spcAft>
                <a:spcPct val="0"/>
              </a:spcAft>
              <a:buClr>
                <a:srgbClr val="275D38"/>
              </a:buClr>
              <a:defRPr/>
            </a:pPr>
            <a:r>
              <a:rPr lang="en-US" altLang="en-US" sz="1000" dirty="0">
                <a:solidFill>
                  <a:schemeClr val="tx2"/>
                </a:solidFill>
                <a:sym typeface="Georgia" panose="02040502050405020303" pitchFamily="18" charset="0"/>
              </a:rPr>
              <a:t>Program referrals and work capacity assessments</a:t>
            </a:r>
          </a:p>
        </p:txBody>
      </p:sp>
      <p:graphicFrame>
        <p:nvGraphicFramePr>
          <p:cNvPr id="372" name="Table 371">
            <a:extLst>
              <a:ext uri="{FF2B5EF4-FFF2-40B4-BE49-F238E27FC236}">
                <a16:creationId xmlns:a16="http://schemas.microsoft.com/office/drawing/2014/main" id="{A4C95BAA-E641-419A-83D1-6F59B60584CA}"/>
              </a:ext>
            </a:extLst>
          </p:cNvPr>
          <p:cNvGraphicFramePr>
            <a:graphicFrameLocks noGrp="1"/>
          </p:cNvGraphicFramePr>
          <p:nvPr>
            <p:extLst>
              <p:ext uri="{D42A27DB-BD31-4B8C-83A1-F6EECF244321}">
                <p14:modId xmlns:p14="http://schemas.microsoft.com/office/powerpoint/2010/main" val="3354983036"/>
              </p:ext>
            </p:extLst>
          </p:nvPr>
        </p:nvGraphicFramePr>
        <p:xfrm>
          <a:off x="2036056" y="3471833"/>
          <a:ext cx="9538718" cy="2000400"/>
        </p:xfrm>
        <a:graphic>
          <a:graphicData uri="http://schemas.openxmlformats.org/drawingml/2006/table">
            <a:tbl>
              <a:tblPr firstRow="1" firstCol="1">
                <a:tableStyleId>{2D5ABB26-0587-4C30-8999-92F81FD0307C}</a:tableStyleId>
              </a:tblPr>
              <a:tblGrid>
                <a:gridCol w="4193294">
                  <a:extLst>
                    <a:ext uri="{9D8B030D-6E8A-4147-A177-3AD203B41FA5}">
                      <a16:colId xmlns:a16="http://schemas.microsoft.com/office/drawing/2014/main" val="20001"/>
                    </a:ext>
                  </a:extLst>
                </a:gridCol>
                <a:gridCol w="763632">
                  <a:extLst>
                    <a:ext uri="{9D8B030D-6E8A-4147-A177-3AD203B41FA5}">
                      <a16:colId xmlns:a16="http://schemas.microsoft.com/office/drawing/2014/main" val="3167413232"/>
                    </a:ext>
                  </a:extLst>
                </a:gridCol>
                <a:gridCol w="763632">
                  <a:extLst>
                    <a:ext uri="{9D8B030D-6E8A-4147-A177-3AD203B41FA5}">
                      <a16:colId xmlns:a16="http://schemas.microsoft.com/office/drawing/2014/main" val="20002"/>
                    </a:ext>
                  </a:extLst>
                </a:gridCol>
                <a:gridCol w="763632">
                  <a:extLst>
                    <a:ext uri="{9D8B030D-6E8A-4147-A177-3AD203B41FA5}">
                      <a16:colId xmlns:a16="http://schemas.microsoft.com/office/drawing/2014/main" val="20003"/>
                    </a:ext>
                  </a:extLst>
                </a:gridCol>
                <a:gridCol w="763632">
                  <a:extLst>
                    <a:ext uri="{9D8B030D-6E8A-4147-A177-3AD203B41FA5}">
                      <a16:colId xmlns:a16="http://schemas.microsoft.com/office/drawing/2014/main" val="2975654920"/>
                    </a:ext>
                  </a:extLst>
                </a:gridCol>
                <a:gridCol w="763632">
                  <a:extLst>
                    <a:ext uri="{9D8B030D-6E8A-4147-A177-3AD203B41FA5}">
                      <a16:colId xmlns:a16="http://schemas.microsoft.com/office/drawing/2014/main" val="20004"/>
                    </a:ext>
                  </a:extLst>
                </a:gridCol>
                <a:gridCol w="763632">
                  <a:extLst>
                    <a:ext uri="{9D8B030D-6E8A-4147-A177-3AD203B41FA5}">
                      <a16:colId xmlns:a16="http://schemas.microsoft.com/office/drawing/2014/main" val="4046831409"/>
                    </a:ext>
                  </a:extLst>
                </a:gridCol>
                <a:gridCol w="763632">
                  <a:extLst>
                    <a:ext uri="{9D8B030D-6E8A-4147-A177-3AD203B41FA5}">
                      <a16:colId xmlns:a16="http://schemas.microsoft.com/office/drawing/2014/main" val="3809429350"/>
                    </a:ext>
                  </a:extLst>
                </a:gridCol>
              </a:tblGrid>
              <a:tr h="141025">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Recommendation</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DSS</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Services Australia</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DESE</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NIAA</a:t>
                      </a: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Government</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Providers</a:t>
                      </a: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IT </a:t>
                      </a:r>
                      <a:b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b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Change</a:t>
                      </a:r>
                    </a:p>
                  </a:txBody>
                  <a:tcPr marL="0" marR="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27551">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08) 	</a:t>
                      </a:r>
                      <a:r>
                        <a:rPr kumimoji="0" lang="en-US" alt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Update </a:t>
                      </a:r>
                      <a:r>
                        <a:rPr kumimoji="0" lang="en-US" altLang="en-US" sz="1000" b="0" i="0" u="none" strike="noStrike" kern="1200" cap="none" spc="0" normalizeH="0" baseline="0" dirty="0" err="1">
                          <a:ln>
                            <a:noFill/>
                          </a:ln>
                          <a:solidFill>
                            <a:srgbClr val="000000"/>
                          </a:solidFill>
                          <a:effectLst/>
                          <a:uLnTx/>
                          <a:uFillTx/>
                          <a:latin typeface="+mn-lt"/>
                          <a:ea typeface="+mn-ea"/>
                          <a:cs typeface="+mn-cs"/>
                          <a:sym typeface="Georgia" panose="02040502050405020303" pitchFamily="18" charset="0"/>
                        </a:rPr>
                        <a:t>ESAt</a:t>
                      </a:r>
                      <a:r>
                        <a:rPr kumimoji="0" lang="en-US" alt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 guidelines </a:t>
                      </a:r>
                      <a:r>
                        <a:rPr kumimoji="0" lang="en-AU"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to be clearer and have more specific criteria</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2123398544"/>
                  </a:ext>
                </a:extLst>
              </a:tr>
              <a:tr h="113042">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09) 	</a:t>
                      </a:r>
                      <a:r>
                        <a:rPr kumimoji="0" lang="en-AU" alt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Provide more examples of correct decisions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2654759324"/>
                  </a:ext>
                </a:extLst>
              </a:tr>
              <a:tr h="113042">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dirty="0">
                          <a:ln>
                            <a:noFill/>
                          </a:ln>
                          <a:solidFill>
                            <a:schemeClr val="tx2"/>
                          </a:solidFill>
                          <a:effectLst/>
                          <a:uLnTx/>
                          <a:uFillTx/>
                          <a:latin typeface="+mn-lt"/>
                          <a:ea typeface="+mn-ea"/>
                          <a:cs typeface="+mn-cs"/>
                          <a:sym typeface="Georgia" panose="02040502050405020303" pitchFamily="18" charset="0"/>
                        </a:rPr>
                        <a:t>10) 	</a:t>
                      </a:r>
                      <a:r>
                        <a:rPr kumimoji="0" 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Use analytics to target assessor quality assurance</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325040021"/>
                  </a:ext>
                </a:extLst>
              </a:tr>
              <a:tr h="113042">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dirty="0">
                          <a:ln>
                            <a:noFill/>
                          </a:ln>
                          <a:solidFill>
                            <a:schemeClr val="tx2"/>
                          </a:solidFill>
                          <a:effectLst/>
                          <a:uLnTx/>
                          <a:uFillTx/>
                          <a:latin typeface="+mn-lt"/>
                          <a:ea typeface="+mn-ea"/>
                          <a:cs typeface="+mn-cs"/>
                          <a:sym typeface="Georgia" panose="02040502050405020303" pitchFamily="18" charset="0"/>
                        </a:rPr>
                        <a:t>11) 	</a:t>
                      </a:r>
                      <a:r>
                        <a:rPr kumimoji="0" 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Conduct standardised QA testing using file assessments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3930339675"/>
                  </a:ext>
                </a:extLst>
              </a:tr>
              <a:tr h="127551">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12) 	</a:t>
                      </a:r>
                      <a:r>
                        <a:rPr kumimoji="0" lang="en-AU"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Provide selective, data-based feedback to assessors to address potential bias</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3720303800"/>
                  </a:ext>
                </a:extLst>
              </a:tr>
              <a:tr h="111754">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13) 	</a:t>
                      </a:r>
                      <a:r>
                        <a:rPr kumimoji="0" lang="en-AU"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Collect data on actual hours worked to inform training</a:t>
                      </a:r>
                      <a:endPar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4173144029"/>
                  </a:ext>
                </a:extLst>
              </a:tr>
              <a:tr h="127551">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dirty="0">
                          <a:ln>
                            <a:noFill/>
                          </a:ln>
                          <a:solidFill>
                            <a:schemeClr val="tx2"/>
                          </a:solidFill>
                          <a:effectLst/>
                          <a:uLnTx/>
                          <a:uFillTx/>
                          <a:latin typeface="+mn-lt"/>
                          <a:ea typeface="+mn-ea"/>
                          <a:cs typeface="+mn-cs"/>
                          <a:sym typeface="Georgia" panose="02040502050405020303" pitchFamily="18" charset="0"/>
                        </a:rPr>
                        <a:t>14) 	</a:t>
                      </a:r>
                      <a:r>
                        <a:rPr kumimoji="0" lang="en-US" sz="1000" b="0" i="0" u="none" strike="noStrike" kern="1200" cap="none" spc="0" normalizeH="0" baseline="0" noProof="0" dirty="0">
                          <a:ln>
                            <a:noFill/>
                          </a:ln>
                          <a:solidFill>
                            <a:srgbClr val="000000"/>
                          </a:solidFill>
                          <a:effectLst/>
                          <a:uLnTx/>
                          <a:uFillTx/>
                          <a:latin typeface="+mn-lt"/>
                          <a:ea typeface="+mn-ea"/>
                          <a:cs typeface="+mn-cs"/>
                          <a:sym typeface="Georgia" panose="02040502050405020303" pitchFamily="18" charset="0"/>
                        </a:rPr>
                        <a:t>Examine opportunities to enforce Grant Agreement clauses regarding DES exits following alternate program referral</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18000" marR="18000" marT="18000" marB="1800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79778676"/>
                  </a:ext>
                </a:extLst>
              </a:tr>
            </a:tbl>
          </a:graphicData>
        </a:graphic>
      </p:graphicFrame>
      <p:sp>
        <p:nvSpPr>
          <p:cNvPr id="371" name="Rectangle 370">
            <a:extLst>
              <a:ext uri="{FF2B5EF4-FFF2-40B4-BE49-F238E27FC236}">
                <a16:creationId xmlns:a16="http://schemas.microsoft.com/office/drawing/2014/main" id="{C920D621-6A7A-4E06-9701-4BE54A2A7BD5}"/>
              </a:ext>
            </a:extLst>
          </p:cNvPr>
          <p:cNvSpPr/>
          <p:nvPr/>
        </p:nvSpPr>
        <p:spPr>
          <a:xfrm>
            <a:off x="1020276" y="5556100"/>
            <a:ext cx="1000165" cy="553998"/>
          </a:xfrm>
          <a:prstGeom prst="rect">
            <a:avLst/>
          </a:prstGeom>
        </p:spPr>
        <p:txBody>
          <a:bodyPr wrap="square">
            <a:spAutoFit/>
          </a:bodyPr>
          <a:lstStyle/>
          <a:p>
            <a:pPr lvl="0">
              <a:spcBef>
                <a:spcPct val="0"/>
              </a:spcBef>
              <a:spcAft>
                <a:spcPct val="0"/>
              </a:spcAft>
              <a:buClr>
                <a:srgbClr val="275D38"/>
              </a:buClr>
              <a:defRPr/>
            </a:pPr>
            <a:r>
              <a:rPr lang="en-US" sz="1000" dirty="0">
                <a:solidFill>
                  <a:schemeClr val="tx2"/>
                </a:solidFill>
                <a:sym typeface="Georgia" panose="02040502050405020303" pitchFamily="18" charset="0"/>
              </a:rPr>
              <a:t>Further opportunities for change</a:t>
            </a:r>
          </a:p>
        </p:txBody>
      </p:sp>
      <p:graphicFrame>
        <p:nvGraphicFramePr>
          <p:cNvPr id="373" name="Table 372">
            <a:extLst>
              <a:ext uri="{FF2B5EF4-FFF2-40B4-BE49-F238E27FC236}">
                <a16:creationId xmlns:a16="http://schemas.microsoft.com/office/drawing/2014/main" id="{BBEEDFCA-470B-43DC-B1F2-5FC9E3ABC4F5}"/>
              </a:ext>
            </a:extLst>
          </p:cNvPr>
          <p:cNvGraphicFramePr>
            <a:graphicFrameLocks noGrp="1"/>
          </p:cNvGraphicFramePr>
          <p:nvPr>
            <p:extLst>
              <p:ext uri="{D42A27DB-BD31-4B8C-83A1-F6EECF244321}">
                <p14:modId xmlns:p14="http://schemas.microsoft.com/office/powerpoint/2010/main" val="1751708864"/>
              </p:ext>
            </p:extLst>
          </p:nvPr>
        </p:nvGraphicFramePr>
        <p:xfrm>
          <a:off x="2036055" y="5556099"/>
          <a:ext cx="9538719" cy="668162"/>
        </p:xfrm>
        <a:graphic>
          <a:graphicData uri="http://schemas.openxmlformats.org/drawingml/2006/table">
            <a:tbl>
              <a:tblPr firstRow="1" firstCol="1">
                <a:tableStyleId>{2D5ABB26-0587-4C30-8999-92F81FD0307C}</a:tableStyleId>
              </a:tblPr>
              <a:tblGrid>
                <a:gridCol w="4193295">
                  <a:extLst>
                    <a:ext uri="{9D8B030D-6E8A-4147-A177-3AD203B41FA5}">
                      <a16:colId xmlns:a16="http://schemas.microsoft.com/office/drawing/2014/main" val="20001"/>
                    </a:ext>
                  </a:extLst>
                </a:gridCol>
                <a:gridCol w="763632">
                  <a:extLst>
                    <a:ext uri="{9D8B030D-6E8A-4147-A177-3AD203B41FA5}">
                      <a16:colId xmlns:a16="http://schemas.microsoft.com/office/drawing/2014/main" val="3167413232"/>
                    </a:ext>
                  </a:extLst>
                </a:gridCol>
                <a:gridCol w="763632">
                  <a:extLst>
                    <a:ext uri="{9D8B030D-6E8A-4147-A177-3AD203B41FA5}">
                      <a16:colId xmlns:a16="http://schemas.microsoft.com/office/drawing/2014/main" val="20002"/>
                    </a:ext>
                  </a:extLst>
                </a:gridCol>
                <a:gridCol w="763632">
                  <a:extLst>
                    <a:ext uri="{9D8B030D-6E8A-4147-A177-3AD203B41FA5}">
                      <a16:colId xmlns:a16="http://schemas.microsoft.com/office/drawing/2014/main" val="20003"/>
                    </a:ext>
                  </a:extLst>
                </a:gridCol>
                <a:gridCol w="763632">
                  <a:extLst>
                    <a:ext uri="{9D8B030D-6E8A-4147-A177-3AD203B41FA5}">
                      <a16:colId xmlns:a16="http://schemas.microsoft.com/office/drawing/2014/main" val="2975654920"/>
                    </a:ext>
                  </a:extLst>
                </a:gridCol>
                <a:gridCol w="763632">
                  <a:extLst>
                    <a:ext uri="{9D8B030D-6E8A-4147-A177-3AD203B41FA5}">
                      <a16:colId xmlns:a16="http://schemas.microsoft.com/office/drawing/2014/main" val="20004"/>
                    </a:ext>
                  </a:extLst>
                </a:gridCol>
                <a:gridCol w="763632">
                  <a:extLst>
                    <a:ext uri="{9D8B030D-6E8A-4147-A177-3AD203B41FA5}">
                      <a16:colId xmlns:a16="http://schemas.microsoft.com/office/drawing/2014/main" val="4046831409"/>
                    </a:ext>
                  </a:extLst>
                </a:gridCol>
                <a:gridCol w="763632">
                  <a:extLst>
                    <a:ext uri="{9D8B030D-6E8A-4147-A177-3AD203B41FA5}">
                      <a16:colId xmlns:a16="http://schemas.microsoft.com/office/drawing/2014/main" val="380942935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AU" sz="1000" b="0" i="0" u="none" kern="1200" spc="0" dirty="0">
                          <a:solidFill>
                            <a:schemeClr val="bg1"/>
                          </a:solidFill>
                          <a:effectLst/>
                          <a:latin typeface="+mn-lt"/>
                          <a:sym typeface="Georgia" panose="02040502050405020303" pitchFamily="18" charset="0"/>
                        </a:rPr>
                        <a:t>Recommendation</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45720" marR="45720" marT="36000" marB="360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DSS</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Services Australia</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DESE</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NIAA</a:t>
                      </a: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000" b="0" i="0" u="none" kern="1200" spc="0" dirty="0">
                          <a:solidFill>
                            <a:schemeClr val="bg1"/>
                          </a:solidFill>
                          <a:effectLst/>
                          <a:latin typeface="+mn-lt"/>
                          <a:sym typeface="Georgia" panose="02040502050405020303" pitchFamily="18" charset="0"/>
                        </a:rPr>
                        <a:t>Government</a:t>
                      </a:r>
                      <a:endPar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Providers</a:t>
                      </a: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IT </a:t>
                      </a:r>
                      <a:b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br>
                      <a:r>
                        <a:rPr lang="en-US" sz="1000" b="0" i="0" u="none" kern="1200" spc="0" dirty="0">
                          <a:solidFill>
                            <a:schemeClr val="bg1"/>
                          </a:solidFill>
                          <a:effectLst/>
                          <a:latin typeface="+mn-lt"/>
                          <a:ea typeface="Times New Roman" panose="02020603050405020304" pitchFamily="18" charset="0"/>
                          <a:cs typeface="Times New Roman" panose="02020603050405020304" pitchFamily="18" charset="0"/>
                          <a:sym typeface="Georgia" panose="02040502050405020303" pitchFamily="18" charset="0"/>
                        </a:rPr>
                        <a:t>Change</a:t>
                      </a:r>
                    </a:p>
                  </a:txBody>
                  <a:tcPr marL="0" marR="0" marT="0" marB="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81681">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15)	</a:t>
                      </a:r>
                      <a:r>
                        <a:rPr kumimoji="0" lang="en-AU" altLang="en-US"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Conduct more extensive data-gathering</a:t>
                      </a: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solidFill>
                      <a:srgbClr val="F2F2F2"/>
                    </a:solidFill>
                  </a:tcPr>
                </a:tc>
                <a:extLst>
                  <a:ext uri="{0D108BD9-81ED-4DB2-BD59-A6C34878D82A}">
                    <a16:rowId xmlns:a16="http://schemas.microsoft.com/office/drawing/2014/main" val="2123398544"/>
                  </a:ext>
                </a:extLst>
              </a:tr>
              <a:tr h="181681">
                <a:tc>
                  <a:txBody>
                    <a:bodyPr/>
                    <a:lstStyle/>
                    <a:p>
                      <a:pPr marL="266700" marR="0" lvl="0" indent="-266700" algn="l" defTabSz="914400" rtl="0" eaLnBrk="1" fontAlgn="auto" latinLnBrk="0" hangingPunct="1">
                        <a:lnSpc>
                          <a:spcPct val="100000"/>
                        </a:lnSpc>
                        <a:spcBef>
                          <a:spcPct val="0"/>
                        </a:spcBef>
                        <a:spcAft>
                          <a:spcPct val="0"/>
                        </a:spcAft>
                        <a:buClr>
                          <a:srgbClr val="275D38"/>
                        </a:buClr>
                        <a:buSzTx/>
                        <a:buFont typeface="+mj-lt"/>
                        <a:buNone/>
                        <a:tabLst>
                          <a:tab pos="266700" algn="l"/>
                        </a:tabLst>
                        <a:defRPr/>
                      </a:pPr>
                      <a:r>
                        <a:rPr kumimoji="0" lang="en-US" sz="1000" b="1"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16)	</a:t>
                      </a:r>
                      <a:r>
                        <a:rPr kumimoji="0" lang="en-AU" sz="1000" b="0" i="0" u="none" strike="noStrike" kern="1200" cap="none" spc="0" normalizeH="0" baseline="0" dirty="0">
                          <a:ln>
                            <a:noFill/>
                          </a:ln>
                          <a:solidFill>
                            <a:srgbClr val="000000"/>
                          </a:solidFill>
                          <a:effectLst/>
                          <a:uLnTx/>
                          <a:uFillTx/>
                          <a:latin typeface="+mn-lt"/>
                          <a:ea typeface="+mn-ea"/>
                          <a:cs typeface="+mn-cs"/>
                          <a:sym typeface="Georgia" panose="02040502050405020303" pitchFamily="18" charset="0"/>
                        </a:rPr>
                        <a:t>Reconsider ESAt policy in context of DES re-design</a:t>
                      </a:r>
                    </a:p>
                  </a:txBody>
                  <a:tcPr marL="0" marR="0" marT="0" marB="0">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pPr>
                      <a:r>
                        <a:rPr kumimoji="0" lang="en-US" sz="800" b="0" i="0" u="none" strike="noStrike" kern="1200" cap="none" spc="0" normalizeH="0" baseline="0" noProof="0" dirty="0">
                          <a:ln>
                            <a:noFill/>
                          </a:ln>
                          <a:solidFill>
                            <a:schemeClr val="tx2"/>
                          </a:solidFill>
                          <a:effectLst/>
                          <a:uLnTx/>
                          <a:uFillTx/>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tx2"/>
                          </a:solidFill>
                          <a:effectLst/>
                          <a:latin typeface="+mn-lt"/>
                          <a:ea typeface="+mn-ea"/>
                          <a:cs typeface="+mn-cs"/>
                          <a:sym typeface="Georgia" panose="02040502050405020303" pitchFamily="18" charset="0"/>
                        </a:rPr>
                        <a:t>Consulted</a:t>
                      </a: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endParaRPr lang="en-US" sz="800" b="0" i="0" u="none" kern="1200" spc="0" dirty="0">
                        <a:solidFill>
                          <a:srgbClr val="000000">
                            <a:lumMod val="100000"/>
                          </a:srgbClr>
                        </a:solidFill>
                        <a:effectLst/>
                        <a:latin typeface="+mn-lt"/>
                        <a:ea typeface="+mn-ea"/>
                        <a:cs typeface="+mn-cs"/>
                        <a:sym typeface="Georgia" panose="02040502050405020303" pitchFamily="18" charset="0"/>
                      </a:endParaRP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None/>
                        <a:tabLst/>
                        <a:defRPr/>
                      </a:pPr>
                      <a:r>
                        <a:rPr lang="en-US" sz="800" b="0" i="0" u="none" kern="1200" spc="0" dirty="0">
                          <a:solidFill>
                            <a:schemeClr val="accent3">
                              <a:lumMod val="50000"/>
                            </a:schemeClr>
                          </a:solidFill>
                          <a:effectLst/>
                          <a:latin typeface="+mn-lt"/>
                          <a:ea typeface="+mn-ea"/>
                          <a:cs typeface="+mn-cs"/>
                          <a:sym typeface="Georgia" panose="02040502050405020303" pitchFamily="18" charset="0"/>
                        </a:rPr>
                        <a:t>Approval rights</a:t>
                      </a:r>
                    </a:p>
                  </a:txBody>
                  <a:tcPr marL="0" marR="0" marT="0" marB="0" anchor="ctr">
                    <a:lnT w="12700" cap="flat" cmpd="sng" algn="ctr">
                      <a:solidFill>
                        <a:schemeClr val="bg1">
                          <a:lumMod val="50000"/>
                        </a:schemeClr>
                      </a:solidFill>
                      <a:prstDash val="dot"/>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654759324"/>
                  </a:ext>
                </a:extLst>
              </a:tr>
            </a:tbl>
          </a:graphicData>
        </a:graphic>
      </p:graphicFrame>
      <p:sp>
        <p:nvSpPr>
          <p:cNvPr id="18" name="ee4pFootnotes">
            <a:extLst>
              <a:ext uri="{FF2B5EF4-FFF2-40B4-BE49-F238E27FC236}">
                <a16:creationId xmlns:a16="http://schemas.microsoft.com/office/drawing/2014/main" id="{7C2CFF38-5490-487E-A030-51197DF7B521}"/>
              </a:ext>
            </a:extLst>
          </p:cNvPr>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BCG analysis; DES Grant Agreement</a:t>
            </a:r>
          </a:p>
        </p:txBody>
      </p:sp>
      <p:sp>
        <p:nvSpPr>
          <p:cNvPr id="361" name="NavigationTriangle">
            <a:extLst>
              <a:ext uri="{FF2B5EF4-FFF2-40B4-BE49-F238E27FC236}">
                <a16:creationId xmlns:a16="http://schemas.microsoft.com/office/drawing/2014/main" id="{A49399F5-27DA-4C99-9E0C-999B3B3F508B}"/>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62" name="NavigationIcon">
            <a:extLst>
              <a:ext uri="{FF2B5EF4-FFF2-40B4-BE49-F238E27FC236}">
                <a16:creationId xmlns:a16="http://schemas.microsoft.com/office/drawing/2014/main" id="{D8762F14-C0ED-4962-A5A6-B6153D247078}"/>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5</a:t>
            </a:r>
          </a:p>
        </p:txBody>
      </p:sp>
      <p:grpSp>
        <p:nvGrpSpPr>
          <p:cNvPr id="236" name="Group 235">
            <a:extLst>
              <a:ext uri="{FF2B5EF4-FFF2-40B4-BE49-F238E27FC236}">
                <a16:creationId xmlns:a16="http://schemas.microsoft.com/office/drawing/2014/main" id="{70B0D7B1-BAB1-44C2-8832-3C19E3427A14}"/>
              </a:ext>
              <a:ext uri="{C183D7F6-B498-43B3-948B-1728B52AA6E4}">
                <adec:decorative xmlns:adec="http://schemas.microsoft.com/office/drawing/2017/decorative" val="1"/>
              </a:ext>
            </a:extLst>
          </p:cNvPr>
          <p:cNvGrpSpPr>
            <a:grpSpLocks noChangeAspect="1"/>
          </p:cNvGrpSpPr>
          <p:nvPr/>
        </p:nvGrpSpPr>
        <p:grpSpPr>
          <a:xfrm>
            <a:off x="635288" y="3471833"/>
            <a:ext cx="448073" cy="447641"/>
            <a:chOff x="6464300" y="2606675"/>
            <a:chExt cx="1646238" cy="1644650"/>
          </a:xfrm>
        </p:grpSpPr>
        <p:sp>
          <p:nvSpPr>
            <p:cNvPr id="237" name="AutoShape 15">
              <a:extLst>
                <a:ext uri="{FF2B5EF4-FFF2-40B4-BE49-F238E27FC236}">
                  <a16:creationId xmlns:a16="http://schemas.microsoft.com/office/drawing/2014/main" id="{5DD4EA52-C5E2-4F01-B091-9975F3634986}"/>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grpSp>
          <p:nvGrpSpPr>
            <p:cNvPr id="238" name="Group 237">
              <a:extLst>
                <a:ext uri="{FF2B5EF4-FFF2-40B4-BE49-F238E27FC236}">
                  <a16:creationId xmlns:a16="http://schemas.microsoft.com/office/drawing/2014/main" id="{7DC004A3-B751-4422-9FBD-CC015EE4B7BA}"/>
                </a:ext>
              </a:extLst>
            </p:cNvPr>
            <p:cNvGrpSpPr/>
            <p:nvPr/>
          </p:nvGrpSpPr>
          <p:grpSpPr>
            <a:xfrm>
              <a:off x="6635750" y="2963862"/>
              <a:ext cx="1367015" cy="1238250"/>
              <a:chOff x="6635750" y="2963862"/>
              <a:chExt cx="1367015" cy="1238250"/>
            </a:xfrm>
          </p:grpSpPr>
          <p:sp>
            <p:nvSpPr>
              <p:cNvPr id="239" name="Freeform 10">
                <a:extLst>
                  <a:ext uri="{FF2B5EF4-FFF2-40B4-BE49-F238E27FC236}">
                    <a16:creationId xmlns:a16="http://schemas.microsoft.com/office/drawing/2014/main" id="{42A1F6CE-E3E4-4974-BE7F-FD486A404962}"/>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lumMod val="100000"/>
                </a:schemeClr>
              </a:solidFill>
              <a:ln>
                <a:noFill/>
              </a:ln>
            </p:spPr>
            <p:txBody>
              <a:bodyPr vert="horz" wrap="square" lIns="65837" tIns="32918" rIns="65837" bIns="32918" numCol="1" anchor="t" anchorCtr="0" compatLnSpc="1">
                <a:prstTxWarp prst="textNoShape">
                  <a:avLst/>
                </a:prstTxWarp>
                <a:noAutofit/>
              </a:bodyPr>
              <a:lstStyle/>
              <a:p>
                <a:endParaRPr lang="en-US" dirty="0"/>
              </a:p>
            </p:txBody>
          </p:sp>
          <p:sp>
            <p:nvSpPr>
              <p:cNvPr id="240" name="Freeform 11">
                <a:extLst>
                  <a:ext uri="{FF2B5EF4-FFF2-40B4-BE49-F238E27FC236}">
                    <a16:creationId xmlns:a16="http://schemas.microsoft.com/office/drawing/2014/main" id="{3D7C65A8-1FDC-4776-9DDA-3C21C55946B0}"/>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chemeClr val="tx2">
                  <a:lumMod val="100000"/>
                </a:schemeClr>
              </a:solidFill>
              <a:ln>
                <a:noFill/>
              </a:ln>
            </p:spPr>
            <p:txBody>
              <a:bodyPr vert="horz" wrap="square" lIns="65837" tIns="32918" rIns="65837" bIns="32918" numCol="1" anchor="t" anchorCtr="0" compatLnSpc="1">
                <a:prstTxWarp prst="textNoShape">
                  <a:avLst/>
                </a:prstTxWarp>
                <a:noAutofit/>
              </a:bodyPr>
              <a:lstStyle/>
              <a:p>
                <a:endParaRPr lang="en-US" dirty="0"/>
              </a:p>
            </p:txBody>
          </p:sp>
        </p:grpSp>
      </p:grpSp>
      <p:grpSp>
        <p:nvGrpSpPr>
          <p:cNvPr id="241" name="bcgIcons_GoToMarket">
            <a:extLst>
              <a:ext uri="{FF2B5EF4-FFF2-40B4-BE49-F238E27FC236}">
                <a16:creationId xmlns:a16="http://schemas.microsoft.com/office/drawing/2014/main" id="{03AC12E5-848E-45D5-B14B-097CE9E90DE0}"/>
              </a:ext>
              <a:ext uri="{C183D7F6-B498-43B3-948B-1728B52AA6E4}">
                <adec:decorative xmlns:adec="http://schemas.microsoft.com/office/drawing/2017/decorative" val="1"/>
              </a:ext>
            </a:extLst>
          </p:cNvPr>
          <p:cNvGrpSpPr>
            <a:grpSpLocks noChangeAspect="1"/>
          </p:cNvGrpSpPr>
          <p:nvPr/>
        </p:nvGrpSpPr>
        <p:grpSpPr bwMode="auto">
          <a:xfrm>
            <a:off x="581383" y="1289853"/>
            <a:ext cx="448073" cy="448488"/>
            <a:chOff x="1682" y="0"/>
            <a:chExt cx="4316" cy="4320"/>
          </a:xfrm>
        </p:grpSpPr>
        <p:sp>
          <p:nvSpPr>
            <p:cNvPr id="242" name="AutoShape 14">
              <a:extLst>
                <a:ext uri="{FF2B5EF4-FFF2-40B4-BE49-F238E27FC236}">
                  <a16:creationId xmlns:a16="http://schemas.microsoft.com/office/drawing/2014/main" id="{B07660A3-E5DF-4D22-B94C-3E926C0E705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sp>
          <p:nvSpPr>
            <p:cNvPr id="243" name="Freeform 16">
              <a:extLst>
                <a:ext uri="{FF2B5EF4-FFF2-40B4-BE49-F238E27FC236}">
                  <a16:creationId xmlns:a16="http://schemas.microsoft.com/office/drawing/2014/main" id="{C4F87949-97C7-4B5E-B164-19FDA331DA6D}"/>
                </a:ext>
              </a:extLst>
            </p:cNvPr>
            <p:cNvSpPr>
              <a:spLocks noEditPoints="1"/>
            </p:cNvSpPr>
            <p:nvPr/>
          </p:nvSpPr>
          <p:spPr bwMode="auto">
            <a:xfrm>
              <a:off x="2574" y="296"/>
              <a:ext cx="2605" cy="2697"/>
            </a:xfrm>
            <a:custGeom>
              <a:avLst/>
              <a:gdLst>
                <a:gd name="T0" fmla="*/ 540 w 1391"/>
                <a:gd name="T1" fmla="*/ 461 h 1438"/>
                <a:gd name="T2" fmla="*/ 144 w 1391"/>
                <a:gd name="T3" fmla="*/ 866 h 1438"/>
                <a:gd name="T4" fmla="*/ 204 w 1391"/>
                <a:gd name="T5" fmla="*/ 1230 h 1438"/>
                <a:gd name="T6" fmla="*/ 235 w 1391"/>
                <a:gd name="T7" fmla="*/ 1261 h 1438"/>
                <a:gd name="T8" fmla="*/ 122 w 1391"/>
                <a:gd name="T9" fmla="*/ 1364 h 1438"/>
                <a:gd name="T10" fmla="*/ 121 w 1391"/>
                <a:gd name="T11" fmla="*/ 1364 h 1438"/>
                <a:gd name="T12" fmla="*/ 8 w 1391"/>
                <a:gd name="T13" fmla="*/ 1258 h 1438"/>
                <a:gd name="T14" fmla="*/ 40 w 1391"/>
                <a:gd name="T15" fmla="*/ 1228 h 1438"/>
                <a:gd name="T16" fmla="*/ 100 w 1391"/>
                <a:gd name="T17" fmla="*/ 857 h 1438"/>
                <a:gd name="T18" fmla="*/ 496 w 1391"/>
                <a:gd name="T19" fmla="*/ 452 h 1438"/>
                <a:gd name="T20" fmla="*/ 518 w 1391"/>
                <a:gd name="T21" fmla="*/ 0 h 1438"/>
                <a:gd name="T22" fmla="*/ 758 w 1391"/>
                <a:gd name="T23" fmla="*/ 746 h 1438"/>
                <a:gd name="T24" fmla="*/ 699 w 1391"/>
                <a:gd name="T25" fmla="*/ 22 h 1438"/>
                <a:gd name="T26" fmla="*/ 655 w 1391"/>
                <a:gd name="T27" fmla="*/ 22 h 1438"/>
                <a:gd name="T28" fmla="*/ 594 w 1391"/>
                <a:gd name="T29" fmla="*/ 744 h 1438"/>
                <a:gd name="T30" fmla="*/ 562 w 1391"/>
                <a:gd name="T31" fmla="*/ 775 h 1438"/>
                <a:gd name="T32" fmla="*/ 674 w 1391"/>
                <a:gd name="T33" fmla="*/ 880 h 1438"/>
                <a:gd name="T34" fmla="*/ 690 w 1391"/>
                <a:gd name="T35" fmla="*/ 874 h 1438"/>
                <a:gd name="T36" fmla="*/ 790 w 1391"/>
                <a:gd name="T37" fmla="*/ 747 h 1438"/>
                <a:gd name="T38" fmla="*/ 1111 w 1391"/>
                <a:gd name="T39" fmla="*/ 886 h 1438"/>
                <a:gd name="T40" fmla="*/ 1051 w 1391"/>
                <a:gd name="T41" fmla="*/ 726 h 1438"/>
                <a:gd name="T42" fmla="*/ 858 w 1391"/>
                <a:gd name="T43" fmla="*/ 524 h 1438"/>
                <a:gd name="T44" fmla="*/ 836 w 1391"/>
                <a:gd name="T45" fmla="*/ 0 h 1438"/>
                <a:gd name="T46" fmla="*/ 814 w 1391"/>
                <a:gd name="T47" fmla="*/ 533 h 1438"/>
                <a:gd name="T48" fmla="*/ 1007 w 1391"/>
                <a:gd name="T49" fmla="*/ 735 h 1438"/>
                <a:gd name="T50" fmla="*/ 947 w 1391"/>
                <a:gd name="T51" fmla="*/ 884 h 1438"/>
                <a:gd name="T52" fmla="*/ 915 w 1391"/>
                <a:gd name="T53" fmla="*/ 915 h 1438"/>
                <a:gd name="T54" fmla="*/ 1027 w 1391"/>
                <a:gd name="T55" fmla="*/ 1021 h 1438"/>
                <a:gd name="T56" fmla="*/ 1043 w 1391"/>
                <a:gd name="T57" fmla="*/ 1014 h 1438"/>
                <a:gd name="T58" fmla="*/ 1142 w 1391"/>
                <a:gd name="T59" fmla="*/ 887 h 1438"/>
                <a:gd name="T60" fmla="*/ 1383 w 1391"/>
                <a:gd name="T61" fmla="*/ 1304 h 1438"/>
                <a:gd name="T62" fmla="*/ 1291 w 1391"/>
                <a:gd name="T63" fmla="*/ 1362 h 1438"/>
                <a:gd name="T64" fmla="*/ 1285 w 1391"/>
                <a:gd name="T65" fmla="*/ 618 h 1438"/>
                <a:gd name="T66" fmla="*/ 1016 w 1391"/>
                <a:gd name="T67" fmla="*/ 22 h 1438"/>
                <a:gd name="T68" fmla="*/ 972 w 1391"/>
                <a:gd name="T69" fmla="*/ 22 h 1438"/>
                <a:gd name="T70" fmla="*/ 979 w 1391"/>
                <a:gd name="T71" fmla="*/ 373 h 1438"/>
                <a:gd name="T72" fmla="*/ 1247 w 1391"/>
                <a:gd name="T73" fmla="*/ 1363 h 1438"/>
                <a:gd name="T74" fmla="*/ 1156 w 1391"/>
                <a:gd name="T75" fmla="*/ 1301 h 1438"/>
                <a:gd name="T76" fmla="*/ 1252 w 1391"/>
                <a:gd name="T77" fmla="*/ 1431 h 1438"/>
                <a:gd name="T78" fmla="*/ 1268 w 1391"/>
                <a:gd name="T79" fmla="*/ 1438 h 1438"/>
                <a:gd name="T80" fmla="*/ 1288 w 1391"/>
                <a:gd name="T81" fmla="*/ 1427 h 1438"/>
                <a:gd name="T82" fmla="*/ 1383 w 1391"/>
                <a:gd name="T83" fmla="*/ 130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1" h="1438">
                  <a:moveTo>
                    <a:pt x="540" y="22"/>
                  </a:moveTo>
                  <a:cubicBezTo>
                    <a:pt x="540" y="461"/>
                    <a:pt x="540" y="461"/>
                    <a:pt x="540" y="461"/>
                  </a:cubicBezTo>
                  <a:cubicBezTo>
                    <a:pt x="540" y="467"/>
                    <a:pt x="538" y="472"/>
                    <a:pt x="534" y="476"/>
                  </a:cubicBezTo>
                  <a:cubicBezTo>
                    <a:pt x="144" y="866"/>
                    <a:pt x="144" y="866"/>
                    <a:pt x="144" y="866"/>
                  </a:cubicBezTo>
                  <a:cubicBezTo>
                    <a:pt x="144" y="1289"/>
                    <a:pt x="144" y="1289"/>
                    <a:pt x="144" y="1289"/>
                  </a:cubicBezTo>
                  <a:cubicBezTo>
                    <a:pt x="204" y="1230"/>
                    <a:pt x="204" y="1230"/>
                    <a:pt x="204" y="1230"/>
                  </a:cubicBezTo>
                  <a:cubicBezTo>
                    <a:pt x="213" y="1221"/>
                    <a:pt x="227" y="1221"/>
                    <a:pt x="235" y="1230"/>
                  </a:cubicBezTo>
                  <a:cubicBezTo>
                    <a:pt x="244" y="1239"/>
                    <a:pt x="244" y="1253"/>
                    <a:pt x="235" y="1261"/>
                  </a:cubicBezTo>
                  <a:cubicBezTo>
                    <a:pt x="141" y="1353"/>
                    <a:pt x="141" y="1353"/>
                    <a:pt x="141" y="1353"/>
                  </a:cubicBezTo>
                  <a:cubicBezTo>
                    <a:pt x="137" y="1360"/>
                    <a:pt x="130" y="1364"/>
                    <a:pt x="122" y="1364"/>
                  </a:cubicBezTo>
                  <a:cubicBezTo>
                    <a:pt x="122" y="1364"/>
                    <a:pt x="121" y="1364"/>
                    <a:pt x="121" y="1364"/>
                  </a:cubicBezTo>
                  <a:cubicBezTo>
                    <a:pt x="121" y="1364"/>
                    <a:pt x="121" y="1364"/>
                    <a:pt x="121" y="1364"/>
                  </a:cubicBezTo>
                  <a:cubicBezTo>
                    <a:pt x="115" y="1364"/>
                    <a:pt x="109" y="1362"/>
                    <a:pt x="105" y="1357"/>
                  </a:cubicBezTo>
                  <a:cubicBezTo>
                    <a:pt x="8" y="1258"/>
                    <a:pt x="8" y="1258"/>
                    <a:pt x="8" y="1258"/>
                  </a:cubicBezTo>
                  <a:cubicBezTo>
                    <a:pt x="0" y="1250"/>
                    <a:pt x="0" y="1236"/>
                    <a:pt x="9" y="1227"/>
                  </a:cubicBezTo>
                  <a:cubicBezTo>
                    <a:pt x="18" y="1219"/>
                    <a:pt x="31" y="1219"/>
                    <a:pt x="40" y="1228"/>
                  </a:cubicBezTo>
                  <a:cubicBezTo>
                    <a:pt x="100" y="1289"/>
                    <a:pt x="100" y="1289"/>
                    <a:pt x="100" y="1289"/>
                  </a:cubicBezTo>
                  <a:cubicBezTo>
                    <a:pt x="100" y="857"/>
                    <a:pt x="100" y="857"/>
                    <a:pt x="100" y="857"/>
                  </a:cubicBezTo>
                  <a:cubicBezTo>
                    <a:pt x="100" y="851"/>
                    <a:pt x="102" y="846"/>
                    <a:pt x="106" y="842"/>
                  </a:cubicBezTo>
                  <a:cubicBezTo>
                    <a:pt x="496" y="452"/>
                    <a:pt x="496" y="452"/>
                    <a:pt x="496" y="452"/>
                  </a:cubicBezTo>
                  <a:cubicBezTo>
                    <a:pt x="496" y="22"/>
                    <a:pt x="496" y="22"/>
                    <a:pt x="496" y="22"/>
                  </a:cubicBezTo>
                  <a:cubicBezTo>
                    <a:pt x="496" y="10"/>
                    <a:pt x="506" y="0"/>
                    <a:pt x="518" y="0"/>
                  </a:cubicBezTo>
                  <a:cubicBezTo>
                    <a:pt x="531" y="0"/>
                    <a:pt x="540" y="10"/>
                    <a:pt x="540" y="22"/>
                  </a:cubicBezTo>
                  <a:close/>
                  <a:moveTo>
                    <a:pt x="758" y="746"/>
                  </a:moveTo>
                  <a:cubicBezTo>
                    <a:pt x="699" y="804"/>
                    <a:pt x="699" y="804"/>
                    <a:pt x="699" y="804"/>
                  </a:cubicBezTo>
                  <a:cubicBezTo>
                    <a:pt x="699" y="22"/>
                    <a:pt x="699" y="22"/>
                    <a:pt x="699" y="22"/>
                  </a:cubicBezTo>
                  <a:cubicBezTo>
                    <a:pt x="699" y="10"/>
                    <a:pt x="689" y="0"/>
                    <a:pt x="677" y="0"/>
                  </a:cubicBezTo>
                  <a:cubicBezTo>
                    <a:pt x="665" y="0"/>
                    <a:pt x="655" y="10"/>
                    <a:pt x="655" y="22"/>
                  </a:cubicBezTo>
                  <a:cubicBezTo>
                    <a:pt x="655" y="807"/>
                    <a:pt x="655" y="807"/>
                    <a:pt x="655" y="807"/>
                  </a:cubicBezTo>
                  <a:cubicBezTo>
                    <a:pt x="594" y="744"/>
                    <a:pt x="594" y="744"/>
                    <a:pt x="594" y="744"/>
                  </a:cubicBezTo>
                  <a:cubicBezTo>
                    <a:pt x="586" y="735"/>
                    <a:pt x="572" y="735"/>
                    <a:pt x="563" y="744"/>
                  </a:cubicBezTo>
                  <a:cubicBezTo>
                    <a:pt x="554" y="752"/>
                    <a:pt x="554" y="766"/>
                    <a:pt x="562" y="775"/>
                  </a:cubicBezTo>
                  <a:cubicBezTo>
                    <a:pt x="659" y="874"/>
                    <a:pt x="659" y="874"/>
                    <a:pt x="659" y="874"/>
                  </a:cubicBezTo>
                  <a:cubicBezTo>
                    <a:pt x="663" y="878"/>
                    <a:pt x="669" y="880"/>
                    <a:pt x="674" y="880"/>
                  </a:cubicBezTo>
                  <a:cubicBezTo>
                    <a:pt x="675" y="880"/>
                    <a:pt x="675" y="880"/>
                    <a:pt x="675" y="880"/>
                  </a:cubicBezTo>
                  <a:cubicBezTo>
                    <a:pt x="680" y="880"/>
                    <a:pt x="686" y="878"/>
                    <a:pt x="690" y="874"/>
                  </a:cubicBezTo>
                  <a:cubicBezTo>
                    <a:pt x="789" y="778"/>
                    <a:pt x="789" y="778"/>
                    <a:pt x="789" y="778"/>
                  </a:cubicBezTo>
                  <a:cubicBezTo>
                    <a:pt x="798" y="769"/>
                    <a:pt x="798" y="755"/>
                    <a:pt x="790" y="747"/>
                  </a:cubicBezTo>
                  <a:cubicBezTo>
                    <a:pt x="781" y="738"/>
                    <a:pt x="767" y="738"/>
                    <a:pt x="758" y="746"/>
                  </a:cubicBezTo>
                  <a:close/>
                  <a:moveTo>
                    <a:pt x="1111" y="886"/>
                  </a:moveTo>
                  <a:cubicBezTo>
                    <a:pt x="1051" y="945"/>
                    <a:pt x="1051" y="945"/>
                    <a:pt x="1051" y="945"/>
                  </a:cubicBezTo>
                  <a:cubicBezTo>
                    <a:pt x="1051" y="726"/>
                    <a:pt x="1051" y="726"/>
                    <a:pt x="1051" y="726"/>
                  </a:cubicBezTo>
                  <a:cubicBezTo>
                    <a:pt x="1051" y="720"/>
                    <a:pt x="1048" y="715"/>
                    <a:pt x="1044" y="710"/>
                  </a:cubicBezTo>
                  <a:cubicBezTo>
                    <a:pt x="858" y="524"/>
                    <a:pt x="858" y="524"/>
                    <a:pt x="858" y="524"/>
                  </a:cubicBezTo>
                  <a:cubicBezTo>
                    <a:pt x="858" y="22"/>
                    <a:pt x="858" y="22"/>
                    <a:pt x="858" y="22"/>
                  </a:cubicBezTo>
                  <a:cubicBezTo>
                    <a:pt x="858" y="10"/>
                    <a:pt x="848" y="0"/>
                    <a:pt x="836" y="0"/>
                  </a:cubicBezTo>
                  <a:cubicBezTo>
                    <a:pt x="823" y="0"/>
                    <a:pt x="814" y="10"/>
                    <a:pt x="814" y="22"/>
                  </a:cubicBezTo>
                  <a:cubicBezTo>
                    <a:pt x="814" y="533"/>
                    <a:pt x="814" y="533"/>
                    <a:pt x="814" y="533"/>
                  </a:cubicBezTo>
                  <a:cubicBezTo>
                    <a:pt x="814" y="539"/>
                    <a:pt x="816" y="545"/>
                    <a:pt x="820" y="549"/>
                  </a:cubicBezTo>
                  <a:cubicBezTo>
                    <a:pt x="1007" y="735"/>
                    <a:pt x="1007" y="735"/>
                    <a:pt x="1007" y="735"/>
                  </a:cubicBezTo>
                  <a:cubicBezTo>
                    <a:pt x="1007" y="946"/>
                    <a:pt x="1007" y="946"/>
                    <a:pt x="1007" y="946"/>
                  </a:cubicBezTo>
                  <a:cubicBezTo>
                    <a:pt x="947" y="884"/>
                    <a:pt x="947" y="884"/>
                    <a:pt x="947" y="884"/>
                  </a:cubicBezTo>
                  <a:cubicBezTo>
                    <a:pt x="938" y="875"/>
                    <a:pt x="924" y="875"/>
                    <a:pt x="916" y="884"/>
                  </a:cubicBezTo>
                  <a:cubicBezTo>
                    <a:pt x="907" y="892"/>
                    <a:pt x="907" y="906"/>
                    <a:pt x="915" y="915"/>
                  </a:cubicBezTo>
                  <a:cubicBezTo>
                    <a:pt x="1012" y="1014"/>
                    <a:pt x="1012" y="1014"/>
                    <a:pt x="1012" y="1014"/>
                  </a:cubicBezTo>
                  <a:cubicBezTo>
                    <a:pt x="1016" y="1018"/>
                    <a:pt x="1021" y="1020"/>
                    <a:pt x="1027" y="1021"/>
                  </a:cubicBezTo>
                  <a:cubicBezTo>
                    <a:pt x="1027" y="1021"/>
                    <a:pt x="1027" y="1021"/>
                    <a:pt x="1027" y="1021"/>
                  </a:cubicBezTo>
                  <a:cubicBezTo>
                    <a:pt x="1033" y="1021"/>
                    <a:pt x="1039" y="1018"/>
                    <a:pt x="1043" y="1014"/>
                  </a:cubicBezTo>
                  <a:cubicBezTo>
                    <a:pt x="1142" y="918"/>
                    <a:pt x="1142" y="918"/>
                    <a:pt x="1142" y="918"/>
                  </a:cubicBezTo>
                  <a:cubicBezTo>
                    <a:pt x="1151" y="909"/>
                    <a:pt x="1151" y="895"/>
                    <a:pt x="1142" y="887"/>
                  </a:cubicBezTo>
                  <a:cubicBezTo>
                    <a:pt x="1134" y="878"/>
                    <a:pt x="1120" y="878"/>
                    <a:pt x="1111" y="886"/>
                  </a:cubicBezTo>
                  <a:close/>
                  <a:moveTo>
                    <a:pt x="1383" y="1304"/>
                  </a:moveTo>
                  <a:cubicBezTo>
                    <a:pt x="1374" y="1295"/>
                    <a:pt x="1360" y="1295"/>
                    <a:pt x="1351" y="1304"/>
                  </a:cubicBezTo>
                  <a:cubicBezTo>
                    <a:pt x="1291" y="1362"/>
                    <a:pt x="1291" y="1362"/>
                    <a:pt x="1291" y="1362"/>
                  </a:cubicBezTo>
                  <a:cubicBezTo>
                    <a:pt x="1291" y="634"/>
                    <a:pt x="1291" y="634"/>
                    <a:pt x="1291" y="634"/>
                  </a:cubicBezTo>
                  <a:cubicBezTo>
                    <a:pt x="1291" y="628"/>
                    <a:pt x="1289" y="623"/>
                    <a:pt x="1285" y="618"/>
                  </a:cubicBezTo>
                  <a:cubicBezTo>
                    <a:pt x="1016" y="348"/>
                    <a:pt x="1016" y="348"/>
                    <a:pt x="1016" y="348"/>
                  </a:cubicBezTo>
                  <a:cubicBezTo>
                    <a:pt x="1016" y="22"/>
                    <a:pt x="1016" y="22"/>
                    <a:pt x="1016" y="22"/>
                  </a:cubicBezTo>
                  <a:cubicBezTo>
                    <a:pt x="1016" y="10"/>
                    <a:pt x="1006" y="0"/>
                    <a:pt x="994" y="0"/>
                  </a:cubicBezTo>
                  <a:cubicBezTo>
                    <a:pt x="982" y="0"/>
                    <a:pt x="972" y="10"/>
                    <a:pt x="972" y="22"/>
                  </a:cubicBezTo>
                  <a:cubicBezTo>
                    <a:pt x="972" y="357"/>
                    <a:pt x="972" y="357"/>
                    <a:pt x="972" y="357"/>
                  </a:cubicBezTo>
                  <a:cubicBezTo>
                    <a:pt x="972" y="363"/>
                    <a:pt x="975" y="368"/>
                    <a:pt x="979" y="373"/>
                  </a:cubicBezTo>
                  <a:cubicBezTo>
                    <a:pt x="1247" y="643"/>
                    <a:pt x="1247" y="643"/>
                    <a:pt x="1247" y="643"/>
                  </a:cubicBezTo>
                  <a:cubicBezTo>
                    <a:pt x="1247" y="1363"/>
                    <a:pt x="1247" y="1363"/>
                    <a:pt x="1247" y="1363"/>
                  </a:cubicBezTo>
                  <a:cubicBezTo>
                    <a:pt x="1187" y="1301"/>
                    <a:pt x="1187" y="1301"/>
                    <a:pt x="1187" y="1301"/>
                  </a:cubicBezTo>
                  <a:cubicBezTo>
                    <a:pt x="1179" y="1293"/>
                    <a:pt x="1165" y="1293"/>
                    <a:pt x="1156" y="1301"/>
                  </a:cubicBezTo>
                  <a:cubicBezTo>
                    <a:pt x="1147" y="1310"/>
                    <a:pt x="1147" y="1323"/>
                    <a:pt x="1155" y="1332"/>
                  </a:cubicBezTo>
                  <a:cubicBezTo>
                    <a:pt x="1252" y="1431"/>
                    <a:pt x="1252" y="1431"/>
                    <a:pt x="1252" y="1431"/>
                  </a:cubicBezTo>
                  <a:cubicBezTo>
                    <a:pt x="1256" y="1436"/>
                    <a:pt x="1262" y="1438"/>
                    <a:pt x="1268" y="1438"/>
                  </a:cubicBezTo>
                  <a:cubicBezTo>
                    <a:pt x="1268" y="1438"/>
                    <a:pt x="1268" y="1438"/>
                    <a:pt x="1268" y="1438"/>
                  </a:cubicBezTo>
                  <a:cubicBezTo>
                    <a:pt x="1268" y="1438"/>
                    <a:pt x="1269" y="1438"/>
                    <a:pt x="1269" y="1438"/>
                  </a:cubicBezTo>
                  <a:cubicBezTo>
                    <a:pt x="1277" y="1438"/>
                    <a:pt x="1284" y="1433"/>
                    <a:pt x="1288" y="1427"/>
                  </a:cubicBezTo>
                  <a:cubicBezTo>
                    <a:pt x="1382" y="1335"/>
                    <a:pt x="1382" y="1335"/>
                    <a:pt x="1382" y="1335"/>
                  </a:cubicBezTo>
                  <a:cubicBezTo>
                    <a:pt x="1391" y="1327"/>
                    <a:pt x="1391" y="1313"/>
                    <a:pt x="1383" y="130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sp>
          <p:nvSpPr>
            <p:cNvPr id="244" name="Freeform 17">
              <a:extLst>
                <a:ext uri="{FF2B5EF4-FFF2-40B4-BE49-F238E27FC236}">
                  <a16:creationId xmlns:a16="http://schemas.microsoft.com/office/drawing/2014/main" id="{0423021F-7102-4632-8B21-158B9863358D}"/>
                </a:ext>
              </a:extLst>
            </p:cNvPr>
            <p:cNvSpPr>
              <a:spLocks noEditPoints="1"/>
            </p:cNvSpPr>
            <p:nvPr/>
          </p:nvSpPr>
          <p:spPr bwMode="auto">
            <a:xfrm>
              <a:off x="2317" y="2081"/>
              <a:ext cx="3125" cy="1986"/>
            </a:xfrm>
            <a:custGeom>
              <a:avLst/>
              <a:gdLst>
                <a:gd name="T0" fmla="*/ 554 w 1668"/>
                <a:gd name="T1" fmla="*/ 259 h 1059"/>
                <a:gd name="T2" fmla="*/ 1072 w 1668"/>
                <a:gd name="T3" fmla="*/ 259 h 1059"/>
                <a:gd name="T4" fmla="*/ 956 w 1668"/>
                <a:gd name="T5" fmla="*/ 273 h 1059"/>
                <a:gd name="T6" fmla="*/ 927 w 1668"/>
                <a:gd name="T7" fmla="*/ 331 h 1059"/>
                <a:gd name="T8" fmla="*/ 917 w 1668"/>
                <a:gd name="T9" fmla="*/ 367 h 1059"/>
                <a:gd name="T10" fmla="*/ 856 w 1668"/>
                <a:gd name="T11" fmla="*/ 423 h 1059"/>
                <a:gd name="T12" fmla="*/ 848 w 1668"/>
                <a:gd name="T13" fmla="*/ 431 h 1059"/>
                <a:gd name="T14" fmla="*/ 724 w 1668"/>
                <a:gd name="T15" fmla="*/ 403 h 1059"/>
                <a:gd name="T16" fmla="*/ 679 w 1668"/>
                <a:gd name="T17" fmla="*/ 168 h 1059"/>
                <a:gd name="T18" fmla="*/ 940 w 1668"/>
                <a:gd name="T19" fmla="*/ 107 h 1059"/>
                <a:gd name="T20" fmla="*/ 918 w 1668"/>
                <a:gd name="T21" fmla="*/ 152 h 1059"/>
                <a:gd name="T22" fmla="*/ 919 w 1668"/>
                <a:gd name="T23" fmla="*/ 186 h 1059"/>
                <a:gd name="T24" fmla="*/ 927 w 1668"/>
                <a:gd name="T25" fmla="*/ 218 h 1059"/>
                <a:gd name="T26" fmla="*/ 942 w 1668"/>
                <a:gd name="T27" fmla="*/ 246 h 1059"/>
                <a:gd name="T28" fmla="*/ 1409 w 1668"/>
                <a:gd name="T29" fmla="*/ 542 h 1059"/>
                <a:gd name="T30" fmla="*/ 1409 w 1668"/>
                <a:gd name="T31" fmla="*/ 1059 h 1059"/>
                <a:gd name="T32" fmla="*/ 1409 w 1668"/>
                <a:gd name="T33" fmla="*/ 542 h 1059"/>
                <a:gd name="T34" fmla="*/ 1498 w 1668"/>
                <a:gd name="T35" fmla="*/ 944 h 1059"/>
                <a:gd name="T36" fmla="*/ 1374 w 1668"/>
                <a:gd name="T37" fmla="*/ 972 h 1059"/>
                <a:gd name="T38" fmla="*/ 1366 w 1668"/>
                <a:gd name="T39" fmla="*/ 965 h 1059"/>
                <a:gd name="T40" fmla="*/ 1305 w 1668"/>
                <a:gd name="T41" fmla="*/ 909 h 1059"/>
                <a:gd name="T42" fmla="*/ 1295 w 1668"/>
                <a:gd name="T43" fmla="*/ 873 h 1059"/>
                <a:gd name="T44" fmla="*/ 1266 w 1668"/>
                <a:gd name="T45" fmla="*/ 815 h 1059"/>
                <a:gd name="T46" fmla="*/ 1282 w 1668"/>
                <a:gd name="T47" fmla="*/ 785 h 1059"/>
                <a:gd name="T48" fmla="*/ 1298 w 1668"/>
                <a:gd name="T49" fmla="*/ 747 h 1059"/>
                <a:gd name="T50" fmla="*/ 1307 w 1668"/>
                <a:gd name="T51" fmla="*/ 692 h 1059"/>
                <a:gd name="T52" fmla="*/ 1303 w 1668"/>
                <a:gd name="T53" fmla="*/ 692 h 1059"/>
                <a:gd name="T54" fmla="*/ 1417 w 1668"/>
                <a:gd name="T55" fmla="*/ 629 h 1059"/>
                <a:gd name="T56" fmla="*/ 1498 w 1668"/>
                <a:gd name="T57" fmla="*/ 868 h 1059"/>
                <a:gd name="T58" fmla="*/ 0 w 1668"/>
                <a:gd name="T59" fmla="*/ 721 h 1059"/>
                <a:gd name="T60" fmla="*/ 518 w 1668"/>
                <a:gd name="T61" fmla="*/ 721 h 1059"/>
                <a:gd name="T62" fmla="*/ 406 w 1668"/>
                <a:gd name="T63" fmla="*/ 737 h 1059"/>
                <a:gd name="T64" fmla="*/ 376 w 1668"/>
                <a:gd name="T65" fmla="*/ 775 h 1059"/>
                <a:gd name="T66" fmla="*/ 327 w 1668"/>
                <a:gd name="T67" fmla="*/ 826 h 1059"/>
                <a:gd name="T68" fmla="*/ 304 w 1668"/>
                <a:gd name="T69" fmla="*/ 882 h 1059"/>
                <a:gd name="T70" fmla="*/ 289 w 1668"/>
                <a:gd name="T71" fmla="*/ 890 h 1059"/>
                <a:gd name="T72" fmla="*/ 202 w 1668"/>
                <a:gd name="T73" fmla="*/ 863 h 1059"/>
                <a:gd name="T74" fmla="*/ 132 w 1668"/>
                <a:gd name="T75" fmla="*/ 627 h 1059"/>
                <a:gd name="T76" fmla="*/ 371 w 1668"/>
                <a:gd name="T77" fmla="*/ 606 h 1059"/>
                <a:gd name="T78" fmla="*/ 377 w 1668"/>
                <a:gd name="T79" fmla="*/ 654 h 1059"/>
                <a:gd name="T80" fmla="*/ 394 w 1668"/>
                <a:gd name="T81" fmla="*/ 7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1059">
                  <a:moveTo>
                    <a:pt x="813" y="0"/>
                  </a:moveTo>
                  <a:cubicBezTo>
                    <a:pt x="670" y="0"/>
                    <a:pt x="554" y="116"/>
                    <a:pt x="554" y="259"/>
                  </a:cubicBezTo>
                  <a:cubicBezTo>
                    <a:pt x="554" y="402"/>
                    <a:pt x="670" y="518"/>
                    <a:pt x="813" y="518"/>
                  </a:cubicBezTo>
                  <a:cubicBezTo>
                    <a:pt x="956" y="518"/>
                    <a:pt x="1072" y="402"/>
                    <a:pt x="1072" y="259"/>
                  </a:cubicBezTo>
                  <a:cubicBezTo>
                    <a:pt x="1072" y="116"/>
                    <a:pt x="956" y="0"/>
                    <a:pt x="813" y="0"/>
                  </a:cubicBezTo>
                  <a:close/>
                  <a:moveTo>
                    <a:pt x="956" y="273"/>
                  </a:moveTo>
                  <a:cubicBezTo>
                    <a:pt x="955" y="277"/>
                    <a:pt x="949" y="290"/>
                    <a:pt x="925" y="290"/>
                  </a:cubicBezTo>
                  <a:cubicBezTo>
                    <a:pt x="927" y="301"/>
                    <a:pt x="928" y="319"/>
                    <a:pt x="927" y="331"/>
                  </a:cubicBezTo>
                  <a:cubicBezTo>
                    <a:pt x="927" y="334"/>
                    <a:pt x="927" y="334"/>
                    <a:pt x="927" y="334"/>
                  </a:cubicBezTo>
                  <a:cubicBezTo>
                    <a:pt x="926" y="353"/>
                    <a:pt x="925" y="363"/>
                    <a:pt x="917" y="367"/>
                  </a:cubicBezTo>
                  <a:cubicBezTo>
                    <a:pt x="910" y="371"/>
                    <a:pt x="887" y="374"/>
                    <a:pt x="856" y="371"/>
                  </a:cubicBezTo>
                  <a:cubicBezTo>
                    <a:pt x="856" y="423"/>
                    <a:pt x="856" y="423"/>
                    <a:pt x="856" y="423"/>
                  </a:cubicBezTo>
                  <a:cubicBezTo>
                    <a:pt x="856" y="427"/>
                    <a:pt x="853" y="431"/>
                    <a:pt x="848" y="431"/>
                  </a:cubicBezTo>
                  <a:cubicBezTo>
                    <a:pt x="848" y="431"/>
                    <a:pt x="848" y="431"/>
                    <a:pt x="848" y="431"/>
                  </a:cubicBezTo>
                  <a:cubicBezTo>
                    <a:pt x="843" y="431"/>
                    <a:pt x="779" y="430"/>
                    <a:pt x="729" y="410"/>
                  </a:cubicBezTo>
                  <a:cubicBezTo>
                    <a:pt x="726" y="409"/>
                    <a:pt x="724" y="406"/>
                    <a:pt x="724" y="403"/>
                  </a:cubicBezTo>
                  <a:cubicBezTo>
                    <a:pt x="724" y="327"/>
                    <a:pt x="724" y="327"/>
                    <a:pt x="724" y="327"/>
                  </a:cubicBezTo>
                  <a:cubicBezTo>
                    <a:pt x="699" y="300"/>
                    <a:pt x="648" y="234"/>
                    <a:pt x="679" y="168"/>
                  </a:cubicBezTo>
                  <a:cubicBezTo>
                    <a:pt x="697" y="131"/>
                    <a:pt x="733" y="87"/>
                    <a:pt x="805" y="87"/>
                  </a:cubicBezTo>
                  <a:cubicBezTo>
                    <a:pt x="887" y="87"/>
                    <a:pt x="863" y="108"/>
                    <a:pt x="940" y="107"/>
                  </a:cubicBezTo>
                  <a:cubicBezTo>
                    <a:pt x="948" y="107"/>
                    <a:pt x="923" y="134"/>
                    <a:pt x="919" y="151"/>
                  </a:cubicBezTo>
                  <a:cubicBezTo>
                    <a:pt x="919" y="151"/>
                    <a:pt x="919" y="152"/>
                    <a:pt x="918" y="152"/>
                  </a:cubicBezTo>
                  <a:cubicBezTo>
                    <a:pt x="918" y="152"/>
                    <a:pt x="916" y="151"/>
                    <a:pt x="914" y="151"/>
                  </a:cubicBezTo>
                  <a:cubicBezTo>
                    <a:pt x="915" y="161"/>
                    <a:pt x="917" y="180"/>
                    <a:pt x="919" y="186"/>
                  </a:cubicBezTo>
                  <a:cubicBezTo>
                    <a:pt x="921" y="192"/>
                    <a:pt x="922" y="199"/>
                    <a:pt x="924" y="205"/>
                  </a:cubicBezTo>
                  <a:cubicBezTo>
                    <a:pt x="925" y="210"/>
                    <a:pt x="926" y="215"/>
                    <a:pt x="927" y="218"/>
                  </a:cubicBezTo>
                  <a:cubicBezTo>
                    <a:pt x="931" y="230"/>
                    <a:pt x="935" y="239"/>
                    <a:pt x="939" y="243"/>
                  </a:cubicBezTo>
                  <a:cubicBezTo>
                    <a:pt x="940" y="244"/>
                    <a:pt x="941" y="245"/>
                    <a:pt x="942" y="246"/>
                  </a:cubicBezTo>
                  <a:cubicBezTo>
                    <a:pt x="951" y="256"/>
                    <a:pt x="959" y="265"/>
                    <a:pt x="956" y="273"/>
                  </a:cubicBezTo>
                  <a:close/>
                  <a:moveTo>
                    <a:pt x="1409" y="542"/>
                  </a:moveTo>
                  <a:cubicBezTo>
                    <a:pt x="1266" y="542"/>
                    <a:pt x="1150" y="658"/>
                    <a:pt x="1150" y="800"/>
                  </a:cubicBezTo>
                  <a:cubicBezTo>
                    <a:pt x="1150" y="943"/>
                    <a:pt x="1266" y="1059"/>
                    <a:pt x="1409" y="1059"/>
                  </a:cubicBezTo>
                  <a:cubicBezTo>
                    <a:pt x="1552" y="1059"/>
                    <a:pt x="1668" y="943"/>
                    <a:pt x="1668" y="800"/>
                  </a:cubicBezTo>
                  <a:cubicBezTo>
                    <a:pt x="1668" y="658"/>
                    <a:pt x="1552" y="542"/>
                    <a:pt x="1409" y="542"/>
                  </a:cubicBezTo>
                  <a:close/>
                  <a:moveTo>
                    <a:pt x="1498" y="868"/>
                  </a:moveTo>
                  <a:cubicBezTo>
                    <a:pt x="1498" y="944"/>
                    <a:pt x="1498" y="944"/>
                    <a:pt x="1498" y="944"/>
                  </a:cubicBezTo>
                  <a:cubicBezTo>
                    <a:pt x="1498" y="947"/>
                    <a:pt x="1496" y="950"/>
                    <a:pt x="1493" y="951"/>
                  </a:cubicBezTo>
                  <a:cubicBezTo>
                    <a:pt x="1443" y="972"/>
                    <a:pt x="1379" y="972"/>
                    <a:pt x="1374" y="972"/>
                  </a:cubicBezTo>
                  <a:cubicBezTo>
                    <a:pt x="1373" y="972"/>
                    <a:pt x="1373" y="972"/>
                    <a:pt x="1373" y="972"/>
                  </a:cubicBezTo>
                  <a:cubicBezTo>
                    <a:pt x="1369" y="972"/>
                    <a:pt x="1366" y="969"/>
                    <a:pt x="1366" y="965"/>
                  </a:cubicBezTo>
                  <a:cubicBezTo>
                    <a:pt x="1366" y="912"/>
                    <a:pt x="1366" y="912"/>
                    <a:pt x="1366" y="912"/>
                  </a:cubicBezTo>
                  <a:cubicBezTo>
                    <a:pt x="1335" y="916"/>
                    <a:pt x="1311" y="912"/>
                    <a:pt x="1305" y="909"/>
                  </a:cubicBezTo>
                  <a:cubicBezTo>
                    <a:pt x="1297" y="905"/>
                    <a:pt x="1296" y="894"/>
                    <a:pt x="1295" y="875"/>
                  </a:cubicBezTo>
                  <a:cubicBezTo>
                    <a:pt x="1295" y="873"/>
                    <a:pt x="1295" y="873"/>
                    <a:pt x="1295" y="873"/>
                  </a:cubicBezTo>
                  <a:cubicBezTo>
                    <a:pt x="1294" y="861"/>
                    <a:pt x="1295" y="842"/>
                    <a:pt x="1296" y="832"/>
                  </a:cubicBezTo>
                  <a:cubicBezTo>
                    <a:pt x="1273" y="831"/>
                    <a:pt x="1267" y="819"/>
                    <a:pt x="1266" y="815"/>
                  </a:cubicBezTo>
                  <a:cubicBezTo>
                    <a:pt x="1263" y="806"/>
                    <a:pt x="1271" y="797"/>
                    <a:pt x="1280" y="788"/>
                  </a:cubicBezTo>
                  <a:cubicBezTo>
                    <a:pt x="1281" y="787"/>
                    <a:pt x="1282" y="786"/>
                    <a:pt x="1282" y="785"/>
                  </a:cubicBezTo>
                  <a:cubicBezTo>
                    <a:pt x="1286" y="780"/>
                    <a:pt x="1291" y="771"/>
                    <a:pt x="1295" y="760"/>
                  </a:cubicBezTo>
                  <a:cubicBezTo>
                    <a:pt x="1296" y="757"/>
                    <a:pt x="1297" y="752"/>
                    <a:pt x="1298" y="747"/>
                  </a:cubicBezTo>
                  <a:cubicBezTo>
                    <a:pt x="1300" y="740"/>
                    <a:pt x="1301" y="733"/>
                    <a:pt x="1303" y="728"/>
                  </a:cubicBezTo>
                  <a:cubicBezTo>
                    <a:pt x="1305" y="721"/>
                    <a:pt x="1307" y="702"/>
                    <a:pt x="1307" y="692"/>
                  </a:cubicBezTo>
                  <a:cubicBezTo>
                    <a:pt x="1306" y="692"/>
                    <a:pt x="1304" y="693"/>
                    <a:pt x="1303" y="693"/>
                  </a:cubicBezTo>
                  <a:cubicBezTo>
                    <a:pt x="1303" y="693"/>
                    <a:pt x="1303" y="693"/>
                    <a:pt x="1303" y="692"/>
                  </a:cubicBezTo>
                  <a:cubicBezTo>
                    <a:pt x="1299" y="675"/>
                    <a:pt x="1274" y="648"/>
                    <a:pt x="1282" y="648"/>
                  </a:cubicBezTo>
                  <a:cubicBezTo>
                    <a:pt x="1358" y="650"/>
                    <a:pt x="1334" y="629"/>
                    <a:pt x="1417" y="629"/>
                  </a:cubicBezTo>
                  <a:cubicBezTo>
                    <a:pt x="1489" y="629"/>
                    <a:pt x="1525" y="672"/>
                    <a:pt x="1543" y="709"/>
                  </a:cubicBezTo>
                  <a:cubicBezTo>
                    <a:pt x="1574" y="776"/>
                    <a:pt x="1523" y="842"/>
                    <a:pt x="1498" y="868"/>
                  </a:cubicBezTo>
                  <a:close/>
                  <a:moveTo>
                    <a:pt x="259" y="462"/>
                  </a:moveTo>
                  <a:cubicBezTo>
                    <a:pt x="116" y="462"/>
                    <a:pt x="0" y="578"/>
                    <a:pt x="0" y="721"/>
                  </a:cubicBezTo>
                  <a:cubicBezTo>
                    <a:pt x="0" y="864"/>
                    <a:pt x="116" y="980"/>
                    <a:pt x="259" y="980"/>
                  </a:cubicBezTo>
                  <a:cubicBezTo>
                    <a:pt x="402" y="980"/>
                    <a:pt x="518" y="864"/>
                    <a:pt x="518" y="721"/>
                  </a:cubicBezTo>
                  <a:cubicBezTo>
                    <a:pt x="518" y="578"/>
                    <a:pt x="402" y="462"/>
                    <a:pt x="259" y="462"/>
                  </a:cubicBezTo>
                  <a:close/>
                  <a:moveTo>
                    <a:pt x="406" y="737"/>
                  </a:moveTo>
                  <a:cubicBezTo>
                    <a:pt x="404" y="743"/>
                    <a:pt x="394" y="752"/>
                    <a:pt x="375" y="752"/>
                  </a:cubicBezTo>
                  <a:cubicBezTo>
                    <a:pt x="376" y="758"/>
                    <a:pt x="376" y="767"/>
                    <a:pt x="376" y="775"/>
                  </a:cubicBezTo>
                  <a:cubicBezTo>
                    <a:pt x="376" y="806"/>
                    <a:pt x="372" y="815"/>
                    <a:pt x="368" y="818"/>
                  </a:cubicBezTo>
                  <a:cubicBezTo>
                    <a:pt x="365" y="822"/>
                    <a:pt x="357" y="827"/>
                    <a:pt x="327" y="826"/>
                  </a:cubicBezTo>
                  <a:cubicBezTo>
                    <a:pt x="322" y="826"/>
                    <a:pt x="312" y="826"/>
                    <a:pt x="304" y="825"/>
                  </a:cubicBezTo>
                  <a:cubicBezTo>
                    <a:pt x="304" y="882"/>
                    <a:pt x="304" y="882"/>
                    <a:pt x="304" y="882"/>
                  </a:cubicBezTo>
                  <a:cubicBezTo>
                    <a:pt x="304" y="886"/>
                    <a:pt x="301" y="889"/>
                    <a:pt x="297" y="889"/>
                  </a:cubicBezTo>
                  <a:cubicBezTo>
                    <a:pt x="297" y="889"/>
                    <a:pt x="294" y="890"/>
                    <a:pt x="289" y="890"/>
                  </a:cubicBezTo>
                  <a:cubicBezTo>
                    <a:pt x="273" y="890"/>
                    <a:pt x="236" y="887"/>
                    <a:pt x="206" y="869"/>
                  </a:cubicBezTo>
                  <a:cubicBezTo>
                    <a:pt x="204" y="868"/>
                    <a:pt x="202" y="866"/>
                    <a:pt x="202" y="863"/>
                  </a:cubicBezTo>
                  <a:cubicBezTo>
                    <a:pt x="200" y="826"/>
                    <a:pt x="200" y="826"/>
                    <a:pt x="200" y="826"/>
                  </a:cubicBezTo>
                  <a:cubicBezTo>
                    <a:pt x="151" y="806"/>
                    <a:pt x="73" y="749"/>
                    <a:pt x="132" y="627"/>
                  </a:cubicBezTo>
                  <a:cubicBezTo>
                    <a:pt x="150" y="591"/>
                    <a:pt x="192" y="553"/>
                    <a:pt x="262" y="553"/>
                  </a:cubicBezTo>
                  <a:cubicBezTo>
                    <a:pt x="342" y="553"/>
                    <a:pt x="375" y="590"/>
                    <a:pt x="371" y="606"/>
                  </a:cubicBezTo>
                  <a:cubicBezTo>
                    <a:pt x="370" y="609"/>
                    <a:pt x="368" y="612"/>
                    <a:pt x="366" y="615"/>
                  </a:cubicBezTo>
                  <a:cubicBezTo>
                    <a:pt x="370" y="620"/>
                    <a:pt x="379" y="633"/>
                    <a:pt x="377" y="654"/>
                  </a:cubicBezTo>
                  <a:cubicBezTo>
                    <a:pt x="377" y="664"/>
                    <a:pt x="378" y="683"/>
                    <a:pt x="379" y="686"/>
                  </a:cubicBezTo>
                  <a:cubicBezTo>
                    <a:pt x="382" y="693"/>
                    <a:pt x="388" y="703"/>
                    <a:pt x="394" y="709"/>
                  </a:cubicBezTo>
                  <a:cubicBezTo>
                    <a:pt x="400" y="715"/>
                    <a:pt x="410" y="729"/>
                    <a:pt x="406" y="737"/>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grpSp>
      <p:grpSp>
        <p:nvGrpSpPr>
          <p:cNvPr id="245" name="Group 244">
            <a:extLst>
              <a:ext uri="{FF2B5EF4-FFF2-40B4-BE49-F238E27FC236}">
                <a16:creationId xmlns:a16="http://schemas.microsoft.com/office/drawing/2014/main" id="{4F2A1C2A-CCA7-4E61-8716-AE2712760720}"/>
              </a:ext>
              <a:ext uri="{C183D7F6-B498-43B3-948B-1728B52AA6E4}">
                <adec:decorative xmlns:adec="http://schemas.microsoft.com/office/drawing/2017/decorative" val="1"/>
              </a:ext>
            </a:extLst>
          </p:cNvPr>
          <p:cNvGrpSpPr>
            <a:grpSpLocks noChangeAspect="1"/>
          </p:cNvGrpSpPr>
          <p:nvPr/>
        </p:nvGrpSpPr>
        <p:grpSpPr>
          <a:xfrm>
            <a:off x="636065" y="5556100"/>
            <a:ext cx="448073" cy="448940"/>
            <a:chOff x="5275263" y="2606675"/>
            <a:chExt cx="1641475" cy="1644650"/>
          </a:xfrm>
        </p:grpSpPr>
        <p:sp>
          <p:nvSpPr>
            <p:cNvPr id="246" name="AutoShape 3">
              <a:extLst>
                <a:ext uri="{FF2B5EF4-FFF2-40B4-BE49-F238E27FC236}">
                  <a16:creationId xmlns:a16="http://schemas.microsoft.com/office/drawing/2014/main" id="{8F78F237-77E2-4117-BD2A-9EFA85923A44}"/>
                </a:ext>
              </a:extLst>
            </p:cNvPr>
            <p:cNvSpPr>
              <a:spLocks noChangeAspect="1" noChangeArrowheads="1" noTextEdit="1"/>
            </p:cNvSpPr>
            <p:nvPr/>
          </p:nvSpPr>
          <p:spPr bwMode="auto">
            <a:xfrm>
              <a:off x="5275263" y="2606675"/>
              <a:ext cx="16414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grpSp>
          <p:nvGrpSpPr>
            <p:cNvPr id="247" name="Group 246">
              <a:extLst>
                <a:ext uri="{FF2B5EF4-FFF2-40B4-BE49-F238E27FC236}">
                  <a16:creationId xmlns:a16="http://schemas.microsoft.com/office/drawing/2014/main" id="{FC878C6A-5C62-4881-BB7B-F1FA6225E756}"/>
                </a:ext>
              </a:extLst>
            </p:cNvPr>
            <p:cNvGrpSpPr/>
            <p:nvPr/>
          </p:nvGrpSpPr>
          <p:grpSpPr>
            <a:xfrm>
              <a:off x="5375276" y="2933700"/>
              <a:ext cx="1438275" cy="992188"/>
              <a:chOff x="5375276" y="2933700"/>
              <a:chExt cx="1438275" cy="992188"/>
            </a:xfrm>
          </p:grpSpPr>
          <p:sp>
            <p:nvSpPr>
              <p:cNvPr id="248" name="Freeform 15">
                <a:extLst>
                  <a:ext uri="{FF2B5EF4-FFF2-40B4-BE49-F238E27FC236}">
                    <a16:creationId xmlns:a16="http://schemas.microsoft.com/office/drawing/2014/main" id="{223B1D67-DC68-4044-9E6D-EFBC40A007F5}"/>
                  </a:ext>
                </a:extLst>
              </p:cNvPr>
              <p:cNvSpPr>
                <a:spLocks noEditPoints="1"/>
              </p:cNvSpPr>
              <p:nvPr/>
            </p:nvSpPr>
            <p:spPr bwMode="auto">
              <a:xfrm>
                <a:off x="5375276" y="2933700"/>
                <a:ext cx="1438275" cy="992188"/>
              </a:xfrm>
              <a:custGeom>
                <a:avLst/>
                <a:gdLst>
                  <a:gd name="T0" fmla="*/ 160 w 2020"/>
                  <a:gd name="T1" fmla="*/ 49 h 1392"/>
                  <a:gd name="T2" fmla="*/ 59 w 2020"/>
                  <a:gd name="T3" fmla="*/ 193 h 1392"/>
                  <a:gd name="T4" fmla="*/ 334 w 2020"/>
                  <a:gd name="T5" fmla="*/ 765 h 1392"/>
                  <a:gd name="T6" fmla="*/ 440 w 2020"/>
                  <a:gd name="T7" fmla="*/ 843 h 1392"/>
                  <a:gd name="T8" fmla="*/ 726 w 2020"/>
                  <a:gd name="T9" fmla="*/ 1346 h 1392"/>
                  <a:gd name="T10" fmla="*/ 941 w 2020"/>
                  <a:gd name="T11" fmla="*/ 1215 h 1392"/>
                  <a:gd name="T12" fmla="*/ 1012 w 2020"/>
                  <a:gd name="T13" fmla="*/ 1327 h 1392"/>
                  <a:gd name="T14" fmla="*/ 1082 w 2020"/>
                  <a:gd name="T15" fmla="*/ 1250 h 1392"/>
                  <a:gd name="T16" fmla="*/ 1083 w 2020"/>
                  <a:gd name="T17" fmla="*/ 1213 h 1392"/>
                  <a:gd name="T18" fmla="*/ 1335 w 2020"/>
                  <a:gd name="T19" fmla="*/ 1345 h 1392"/>
                  <a:gd name="T20" fmla="*/ 1586 w 2020"/>
                  <a:gd name="T21" fmla="*/ 839 h 1392"/>
                  <a:gd name="T22" fmla="*/ 1906 w 2020"/>
                  <a:gd name="T23" fmla="*/ 386 h 1392"/>
                  <a:gd name="T24" fmla="*/ 1877 w 2020"/>
                  <a:gd name="T25" fmla="*/ 51 h 1392"/>
                  <a:gd name="T26" fmla="*/ 1633 w 2020"/>
                  <a:gd name="T27" fmla="*/ 73 h 1392"/>
                  <a:gd name="T28" fmla="*/ 1237 w 2020"/>
                  <a:gd name="T29" fmla="*/ 331 h 1392"/>
                  <a:gd name="T30" fmla="*/ 1207 w 2020"/>
                  <a:gd name="T31" fmla="*/ 285 h 1392"/>
                  <a:gd name="T32" fmla="*/ 1184 w 2020"/>
                  <a:gd name="T33" fmla="*/ 279 h 1392"/>
                  <a:gd name="T34" fmla="*/ 1120 w 2020"/>
                  <a:gd name="T35" fmla="*/ 326 h 1392"/>
                  <a:gd name="T36" fmla="*/ 1067 w 2020"/>
                  <a:gd name="T37" fmla="*/ 403 h 1392"/>
                  <a:gd name="T38" fmla="*/ 1050 w 2020"/>
                  <a:gd name="T39" fmla="*/ 436 h 1392"/>
                  <a:gd name="T40" fmla="*/ 1034 w 2020"/>
                  <a:gd name="T41" fmla="*/ 461 h 1392"/>
                  <a:gd name="T42" fmla="*/ 1025 w 2020"/>
                  <a:gd name="T43" fmla="*/ 478 h 1392"/>
                  <a:gd name="T44" fmla="*/ 1001 w 2020"/>
                  <a:gd name="T45" fmla="*/ 478 h 1392"/>
                  <a:gd name="T46" fmla="*/ 992 w 2020"/>
                  <a:gd name="T47" fmla="*/ 461 h 1392"/>
                  <a:gd name="T48" fmla="*/ 976 w 2020"/>
                  <a:gd name="T49" fmla="*/ 436 h 1392"/>
                  <a:gd name="T50" fmla="*/ 959 w 2020"/>
                  <a:gd name="T51" fmla="*/ 403 h 1392"/>
                  <a:gd name="T52" fmla="*/ 906 w 2020"/>
                  <a:gd name="T53" fmla="*/ 326 h 1392"/>
                  <a:gd name="T54" fmla="*/ 842 w 2020"/>
                  <a:gd name="T55" fmla="*/ 279 h 1392"/>
                  <a:gd name="T56" fmla="*/ 819 w 2020"/>
                  <a:gd name="T57" fmla="*/ 285 h 1392"/>
                  <a:gd name="T58" fmla="*/ 789 w 2020"/>
                  <a:gd name="T59" fmla="*/ 331 h 1392"/>
                  <a:gd name="T60" fmla="*/ 705 w 2020"/>
                  <a:gd name="T61" fmla="*/ 257 h 1392"/>
                  <a:gd name="T62" fmla="*/ 229 w 2020"/>
                  <a:gd name="T63" fmla="*/ 44 h 1392"/>
                  <a:gd name="T64" fmla="*/ 408 w 2020"/>
                  <a:gd name="T65" fmla="*/ 31 h 1392"/>
                  <a:gd name="T66" fmla="*/ 778 w 2020"/>
                  <a:gd name="T67" fmla="*/ 261 h 1392"/>
                  <a:gd name="T68" fmla="*/ 805 w 2020"/>
                  <a:gd name="T69" fmla="*/ 244 h 1392"/>
                  <a:gd name="T70" fmla="*/ 900 w 2020"/>
                  <a:gd name="T71" fmla="*/ 256 h 1392"/>
                  <a:gd name="T72" fmla="*/ 940 w 2020"/>
                  <a:gd name="T73" fmla="*/ 298 h 1392"/>
                  <a:gd name="T74" fmla="*/ 999 w 2020"/>
                  <a:gd name="T75" fmla="*/ 383 h 1392"/>
                  <a:gd name="T76" fmla="*/ 1014 w 2020"/>
                  <a:gd name="T77" fmla="*/ 411 h 1392"/>
                  <a:gd name="T78" fmla="*/ 1029 w 2020"/>
                  <a:gd name="T79" fmla="*/ 383 h 1392"/>
                  <a:gd name="T80" fmla="*/ 1088 w 2020"/>
                  <a:gd name="T81" fmla="*/ 298 h 1392"/>
                  <a:gd name="T82" fmla="*/ 1185 w 2020"/>
                  <a:gd name="T83" fmla="*/ 235 h 1392"/>
                  <a:gd name="T84" fmla="*/ 1227 w 2020"/>
                  <a:gd name="T85" fmla="*/ 245 h 1392"/>
                  <a:gd name="T86" fmla="*/ 1619 w 2020"/>
                  <a:gd name="T87" fmla="*/ 31 h 1392"/>
                  <a:gd name="T88" fmla="*/ 1886 w 2020"/>
                  <a:gd name="T89" fmla="*/ 8 h 1392"/>
                  <a:gd name="T90" fmla="*/ 2014 w 2020"/>
                  <a:gd name="T91" fmla="*/ 185 h 1392"/>
                  <a:gd name="T92" fmla="*/ 1743 w 2020"/>
                  <a:gd name="T93" fmla="*/ 774 h 1392"/>
                  <a:gd name="T94" fmla="*/ 1659 w 2020"/>
                  <a:gd name="T95" fmla="*/ 1088 h 1392"/>
                  <a:gd name="T96" fmla="*/ 1344 w 2020"/>
                  <a:gd name="T97" fmla="*/ 1388 h 1392"/>
                  <a:gd name="T98" fmla="*/ 1107 w 2020"/>
                  <a:gd name="T99" fmla="*/ 1316 h 1392"/>
                  <a:gd name="T100" fmla="*/ 922 w 2020"/>
                  <a:gd name="T101" fmla="*/ 1318 h 1392"/>
                  <a:gd name="T102" fmla="*/ 727 w 2020"/>
                  <a:gd name="T103" fmla="*/ 1390 h 1392"/>
                  <a:gd name="T104" fmla="*/ 415 w 2020"/>
                  <a:gd name="T105" fmla="*/ 1208 h 1392"/>
                  <a:gd name="T106" fmla="*/ 382 w 2020"/>
                  <a:gd name="T107" fmla="*/ 865 h 1392"/>
                  <a:gd name="T108" fmla="*/ 21 w 2020"/>
                  <a:gd name="T109" fmla="*/ 227 h 1392"/>
                  <a:gd name="T110" fmla="*/ 15 w 2020"/>
                  <a:gd name="T111" fmla="*/ 195 h 1392"/>
                  <a:gd name="T112" fmla="*/ 229 w 2020"/>
                  <a:gd name="T113"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0" h="1392">
                    <a:moveTo>
                      <a:pt x="229" y="44"/>
                    </a:moveTo>
                    <a:cubicBezTo>
                      <a:pt x="206" y="44"/>
                      <a:pt x="183" y="45"/>
                      <a:pt x="160" y="49"/>
                    </a:cubicBezTo>
                    <a:cubicBezTo>
                      <a:pt x="78" y="62"/>
                      <a:pt x="47" y="105"/>
                      <a:pt x="59" y="188"/>
                    </a:cubicBezTo>
                    <a:cubicBezTo>
                      <a:pt x="59" y="190"/>
                      <a:pt x="59" y="191"/>
                      <a:pt x="59" y="193"/>
                    </a:cubicBezTo>
                    <a:cubicBezTo>
                      <a:pt x="60" y="199"/>
                      <a:pt x="61" y="207"/>
                      <a:pt x="64" y="216"/>
                    </a:cubicBezTo>
                    <a:cubicBezTo>
                      <a:pt x="115" y="407"/>
                      <a:pt x="204" y="587"/>
                      <a:pt x="334" y="765"/>
                    </a:cubicBezTo>
                    <a:cubicBezTo>
                      <a:pt x="363" y="805"/>
                      <a:pt x="399" y="830"/>
                      <a:pt x="441" y="840"/>
                    </a:cubicBezTo>
                    <a:cubicBezTo>
                      <a:pt x="441" y="841"/>
                      <a:pt x="440" y="842"/>
                      <a:pt x="440" y="843"/>
                    </a:cubicBezTo>
                    <a:cubicBezTo>
                      <a:pt x="384" y="953"/>
                      <a:pt x="388" y="1072"/>
                      <a:pt x="453" y="1186"/>
                    </a:cubicBezTo>
                    <a:cubicBezTo>
                      <a:pt x="513" y="1291"/>
                      <a:pt x="607" y="1346"/>
                      <a:pt x="726" y="1346"/>
                    </a:cubicBezTo>
                    <a:cubicBezTo>
                      <a:pt x="739" y="1346"/>
                      <a:pt x="753" y="1346"/>
                      <a:pt x="767" y="1344"/>
                    </a:cubicBezTo>
                    <a:cubicBezTo>
                      <a:pt x="844" y="1337"/>
                      <a:pt x="903" y="1293"/>
                      <a:pt x="941" y="1215"/>
                    </a:cubicBezTo>
                    <a:cubicBezTo>
                      <a:pt x="940" y="1238"/>
                      <a:pt x="945" y="1263"/>
                      <a:pt x="954" y="1286"/>
                    </a:cubicBezTo>
                    <a:cubicBezTo>
                      <a:pt x="964" y="1311"/>
                      <a:pt x="986" y="1327"/>
                      <a:pt x="1012" y="1327"/>
                    </a:cubicBezTo>
                    <a:cubicBezTo>
                      <a:pt x="1036" y="1327"/>
                      <a:pt x="1057" y="1314"/>
                      <a:pt x="1070" y="1291"/>
                    </a:cubicBezTo>
                    <a:cubicBezTo>
                      <a:pt x="1077" y="1277"/>
                      <a:pt x="1081" y="1263"/>
                      <a:pt x="1082" y="1250"/>
                    </a:cubicBezTo>
                    <a:cubicBezTo>
                      <a:pt x="1082" y="1238"/>
                      <a:pt x="1082" y="1225"/>
                      <a:pt x="1083" y="1211"/>
                    </a:cubicBezTo>
                    <a:cubicBezTo>
                      <a:pt x="1083" y="1212"/>
                      <a:pt x="1083" y="1212"/>
                      <a:pt x="1083" y="1213"/>
                    </a:cubicBezTo>
                    <a:cubicBezTo>
                      <a:pt x="1122" y="1295"/>
                      <a:pt x="1206" y="1348"/>
                      <a:pt x="1297" y="1348"/>
                    </a:cubicBezTo>
                    <a:cubicBezTo>
                      <a:pt x="1310" y="1348"/>
                      <a:pt x="1323" y="1347"/>
                      <a:pt x="1335" y="1345"/>
                    </a:cubicBezTo>
                    <a:cubicBezTo>
                      <a:pt x="1486" y="1320"/>
                      <a:pt x="1585" y="1226"/>
                      <a:pt x="1615" y="1079"/>
                    </a:cubicBezTo>
                    <a:cubicBezTo>
                      <a:pt x="1634" y="984"/>
                      <a:pt x="1625" y="905"/>
                      <a:pt x="1586" y="839"/>
                    </a:cubicBezTo>
                    <a:cubicBezTo>
                      <a:pt x="1642" y="827"/>
                      <a:pt x="1677" y="789"/>
                      <a:pt x="1706" y="748"/>
                    </a:cubicBezTo>
                    <a:cubicBezTo>
                      <a:pt x="1780" y="646"/>
                      <a:pt x="1843" y="531"/>
                      <a:pt x="1906" y="386"/>
                    </a:cubicBezTo>
                    <a:cubicBezTo>
                      <a:pt x="1932" y="323"/>
                      <a:pt x="1959" y="255"/>
                      <a:pt x="1968" y="180"/>
                    </a:cubicBezTo>
                    <a:cubicBezTo>
                      <a:pt x="1977" y="109"/>
                      <a:pt x="1945" y="64"/>
                      <a:pt x="1877" y="51"/>
                    </a:cubicBezTo>
                    <a:cubicBezTo>
                      <a:pt x="1850" y="46"/>
                      <a:pt x="1824" y="44"/>
                      <a:pt x="1797" y="44"/>
                    </a:cubicBezTo>
                    <a:cubicBezTo>
                      <a:pt x="1743" y="44"/>
                      <a:pt x="1688" y="53"/>
                      <a:pt x="1633" y="73"/>
                    </a:cubicBezTo>
                    <a:cubicBezTo>
                      <a:pt x="1493" y="122"/>
                      <a:pt x="1364" y="207"/>
                      <a:pt x="1241" y="330"/>
                    </a:cubicBezTo>
                    <a:cubicBezTo>
                      <a:pt x="1240" y="331"/>
                      <a:pt x="1238" y="331"/>
                      <a:pt x="1237" y="331"/>
                    </a:cubicBezTo>
                    <a:cubicBezTo>
                      <a:pt x="1235" y="331"/>
                      <a:pt x="1232" y="329"/>
                      <a:pt x="1232" y="326"/>
                    </a:cubicBezTo>
                    <a:cubicBezTo>
                      <a:pt x="1233" y="309"/>
                      <a:pt x="1223" y="293"/>
                      <a:pt x="1207" y="285"/>
                    </a:cubicBezTo>
                    <a:cubicBezTo>
                      <a:pt x="1207" y="285"/>
                      <a:pt x="1207" y="285"/>
                      <a:pt x="1203" y="284"/>
                    </a:cubicBezTo>
                    <a:cubicBezTo>
                      <a:pt x="1197" y="281"/>
                      <a:pt x="1191" y="279"/>
                      <a:pt x="1184" y="279"/>
                    </a:cubicBezTo>
                    <a:cubicBezTo>
                      <a:pt x="1174" y="279"/>
                      <a:pt x="1164" y="283"/>
                      <a:pt x="1156" y="290"/>
                    </a:cubicBezTo>
                    <a:cubicBezTo>
                      <a:pt x="1141" y="302"/>
                      <a:pt x="1130" y="315"/>
                      <a:pt x="1120" y="326"/>
                    </a:cubicBezTo>
                    <a:cubicBezTo>
                      <a:pt x="1110" y="338"/>
                      <a:pt x="1101" y="350"/>
                      <a:pt x="1092" y="362"/>
                    </a:cubicBezTo>
                    <a:cubicBezTo>
                      <a:pt x="1083" y="376"/>
                      <a:pt x="1074" y="389"/>
                      <a:pt x="1067" y="403"/>
                    </a:cubicBezTo>
                    <a:cubicBezTo>
                      <a:pt x="1067" y="403"/>
                      <a:pt x="1067" y="403"/>
                      <a:pt x="1064" y="409"/>
                    </a:cubicBezTo>
                    <a:cubicBezTo>
                      <a:pt x="1059" y="419"/>
                      <a:pt x="1055" y="428"/>
                      <a:pt x="1050" y="436"/>
                    </a:cubicBezTo>
                    <a:cubicBezTo>
                      <a:pt x="1050" y="436"/>
                      <a:pt x="1050" y="436"/>
                      <a:pt x="1037" y="456"/>
                    </a:cubicBezTo>
                    <a:cubicBezTo>
                      <a:pt x="1037" y="456"/>
                      <a:pt x="1037" y="456"/>
                      <a:pt x="1034" y="461"/>
                    </a:cubicBezTo>
                    <a:cubicBezTo>
                      <a:pt x="1031" y="466"/>
                      <a:pt x="1028" y="472"/>
                      <a:pt x="1026" y="477"/>
                    </a:cubicBezTo>
                    <a:cubicBezTo>
                      <a:pt x="1025" y="477"/>
                      <a:pt x="1025" y="477"/>
                      <a:pt x="1025" y="478"/>
                    </a:cubicBezTo>
                    <a:cubicBezTo>
                      <a:pt x="1023" y="483"/>
                      <a:pt x="1018" y="485"/>
                      <a:pt x="1013" y="485"/>
                    </a:cubicBezTo>
                    <a:cubicBezTo>
                      <a:pt x="1008" y="485"/>
                      <a:pt x="1003" y="483"/>
                      <a:pt x="1001" y="478"/>
                    </a:cubicBezTo>
                    <a:cubicBezTo>
                      <a:pt x="1001" y="477"/>
                      <a:pt x="1001" y="477"/>
                      <a:pt x="1001" y="477"/>
                    </a:cubicBezTo>
                    <a:cubicBezTo>
                      <a:pt x="998" y="472"/>
                      <a:pt x="995" y="466"/>
                      <a:pt x="992" y="461"/>
                    </a:cubicBezTo>
                    <a:cubicBezTo>
                      <a:pt x="992" y="461"/>
                      <a:pt x="992" y="461"/>
                      <a:pt x="989" y="456"/>
                    </a:cubicBezTo>
                    <a:cubicBezTo>
                      <a:pt x="989" y="456"/>
                      <a:pt x="989" y="456"/>
                      <a:pt x="976" y="436"/>
                    </a:cubicBezTo>
                    <a:cubicBezTo>
                      <a:pt x="971" y="428"/>
                      <a:pt x="967" y="419"/>
                      <a:pt x="962" y="409"/>
                    </a:cubicBezTo>
                    <a:cubicBezTo>
                      <a:pt x="962" y="409"/>
                      <a:pt x="962" y="409"/>
                      <a:pt x="959" y="403"/>
                    </a:cubicBezTo>
                    <a:cubicBezTo>
                      <a:pt x="952" y="389"/>
                      <a:pt x="943" y="376"/>
                      <a:pt x="934" y="362"/>
                    </a:cubicBezTo>
                    <a:cubicBezTo>
                      <a:pt x="925" y="350"/>
                      <a:pt x="916" y="338"/>
                      <a:pt x="906" y="326"/>
                    </a:cubicBezTo>
                    <a:cubicBezTo>
                      <a:pt x="896" y="315"/>
                      <a:pt x="885" y="302"/>
                      <a:pt x="870" y="290"/>
                    </a:cubicBezTo>
                    <a:cubicBezTo>
                      <a:pt x="862" y="283"/>
                      <a:pt x="852" y="279"/>
                      <a:pt x="842" y="279"/>
                    </a:cubicBezTo>
                    <a:cubicBezTo>
                      <a:pt x="835" y="279"/>
                      <a:pt x="829" y="281"/>
                      <a:pt x="823" y="284"/>
                    </a:cubicBezTo>
                    <a:cubicBezTo>
                      <a:pt x="823" y="284"/>
                      <a:pt x="823" y="284"/>
                      <a:pt x="819" y="285"/>
                    </a:cubicBezTo>
                    <a:cubicBezTo>
                      <a:pt x="803" y="293"/>
                      <a:pt x="793" y="309"/>
                      <a:pt x="794" y="326"/>
                    </a:cubicBezTo>
                    <a:cubicBezTo>
                      <a:pt x="794" y="329"/>
                      <a:pt x="791" y="331"/>
                      <a:pt x="789" y="331"/>
                    </a:cubicBezTo>
                    <a:cubicBezTo>
                      <a:pt x="788" y="331"/>
                      <a:pt x="787" y="331"/>
                      <a:pt x="786" y="330"/>
                    </a:cubicBezTo>
                    <a:cubicBezTo>
                      <a:pt x="761" y="305"/>
                      <a:pt x="734" y="281"/>
                      <a:pt x="705" y="257"/>
                    </a:cubicBezTo>
                    <a:cubicBezTo>
                      <a:pt x="601" y="169"/>
                      <a:pt x="499" y="109"/>
                      <a:pt x="394" y="73"/>
                    </a:cubicBezTo>
                    <a:cubicBezTo>
                      <a:pt x="337" y="53"/>
                      <a:pt x="283" y="44"/>
                      <a:pt x="229" y="44"/>
                    </a:cubicBezTo>
                    <a:close/>
                    <a:moveTo>
                      <a:pt x="229" y="0"/>
                    </a:moveTo>
                    <a:cubicBezTo>
                      <a:pt x="288" y="0"/>
                      <a:pt x="346" y="10"/>
                      <a:pt x="408" y="31"/>
                    </a:cubicBezTo>
                    <a:cubicBezTo>
                      <a:pt x="518" y="69"/>
                      <a:pt x="625" y="132"/>
                      <a:pt x="734" y="223"/>
                    </a:cubicBezTo>
                    <a:cubicBezTo>
                      <a:pt x="749" y="236"/>
                      <a:pt x="764" y="249"/>
                      <a:pt x="778" y="261"/>
                    </a:cubicBezTo>
                    <a:cubicBezTo>
                      <a:pt x="785" y="255"/>
                      <a:pt x="793" y="250"/>
                      <a:pt x="801" y="245"/>
                    </a:cubicBezTo>
                    <a:cubicBezTo>
                      <a:pt x="801" y="245"/>
                      <a:pt x="801" y="245"/>
                      <a:pt x="805" y="244"/>
                    </a:cubicBezTo>
                    <a:cubicBezTo>
                      <a:pt x="817" y="238"/>
                      <a:pt x="830" y="235"/>
                      <a:pt x="843" y="235"/>
                    </a:cubicBezTo>
                    <a:cubicBezTo>
                      <a:pt x="863" y="235"/>
                      <a:pt x="884" y="243"/>
                      <a:pt x="900" y="256"/>
                    </a:cubicBezTo>
                    <a:cubicBezTo>
                      <a:pt x="917" y="271"/>
                      <a:pt x="930" y="285"/>
                      <a:pt x="940" y="297"/>
                    </a:cubicBezTo>
                    <a:cubicBezTo>
                      <a:pt x="940" y="297"/>
                      <a:pt x="940" y="297"/>
                      <a:pt x="940" y="298"/>
                    </a:cubicBezTo>
                    <a:cubicBezTo>
                      <a:pt x="951" y="310"/>
                      <a:pt x="961" y="323"/>
                      <a:pt x="971" y="337"/>
                    </a:cubicBezTo>
                    <a:cubicBezTo>
                      <a:pt x="982" y="352"/>
                      <a:pt x="991" y="368"/>
                      <a:pt x="999" y="383"/>
                    </a:cubicBezTo>
                    <a:cubicBezTo>
                      <a:pt x="999" y="383"/>
                      <a:pt x="999" y="383"/>
                      <a:pt x="1002" y="389"/>
                    </a:cubicBezTo>
                    <a:cubicBezTo>
                      <a:pt x="1006" y="397"/>
                      <a:pt x="1010" y="405"/>
                      <a:pt x="1014" y="411"/>
                    </a:cubicBezTo>
                    <a:cubicBezTo>
                      <a:pt x="1018" y="405"/>
                      <a:pt x="1022" y="397"/>
                      <a:pt x="1026" y="389"/>
                    </a:cubicBezTo>
                    <a:cubicBezTo>
                      <a:pt x="1026" y="389"/>
                      <a:pt x="1026" y="389"/>
                      <a:pt x="1029" y="383"/>
                    </a:cubicBezTo>
                    <a:cubicBezTo>
                      <a:pt x="1037" y="368"/>
                      <a:pt x="1046" y="352"/>
                      <a:pt x="1057" y="337"/>
                    </a:cubicBezTo>
                    <a:cubicBezTo>
                      <a:pt x="1067" y="323"/>
                      <a:pt x="1077" y="310"/>
                      <a:pt x="1088" y="298"/>
                    </a:cubicBezTo>
                    <a:cubicBezTo>
                      <a:pt x="1098" y="285"/>
                      <a:pt x="1111" y="271"/>
                      <a:pt x="1128" y="256"/>
                    </a:cubicBezTo>
                    <a:cubicBezTo>
                      <a:pt x="1144" y="243"/>
                      <a:pt x="1165" y="235"/>
                      <a:pt x="1185" y="235"/>
                    </a:cubicBezTo>
                    <a:cubicBezTo>
                      <a:pt x="1198" y="235"/>
                      <a:pt x="1211" y="238"/>
                      <a:pt x="1223" y="244"/>
                    </a:cubicBezTo>
                    <a:cubicBezTo>
                      <a:pt x="1223" y="244"/>
                      <a:pt x="1223" y="244"/>
                      <a:pt x="1227" y="245"/>
                    </a:cubicBezTo>
                    <a:cubicBezTo>
                      <a:pt x="1235" y="250"/>
                      <a:pt x="1243" y="255"/>
                      <a:pt x="1250" y="261"/>
                    </a:cubicBezTo>
                    <a:cubicBezTo>
                      <a:pt x="1366" y="153"/>
                      <a:pt x="1488" y="78"/>
                      <a:pt x="1619" y="31"/>
                    </a:cubicBezTo>
                    <a:cubicBezTo>
                      <a:pt x="1679" y="10"/>
                      <a:pt x="1739" y="0"/>
                      <a:pt x="1798" y="0"/>
                    </a:cubicBezTo>
                    <a:cubicBezTo>
                      <a:pt x="1827" y="0"/>
                      <a:pt x="1857" y="2"/>
                      <a:pt x="1886" y="8"/>
                    </a:cubicBezTo>
                    <a:cubicBezTo>
                      <a:pt x="1931" y="16"/>
                      <a:pt x="1967" y="37"/>
                      <a:pt x="1989" y="68"/>
                    </a:cubicBezTo>
                    <a:cubicBezTo>
                      <a:pt x="2011" y="99"/>
                      <a:pt x="2020" y="139"/>
                      <a:pt x="2014" y="185"/>
                    </a:cubicBezTo>
                    <a:cubicBezTo>
                      <a:pt x="2004" y="266"/>
                      <a:pt x="1975" y="337"/>
                      <a:pt x="1947" y="403"/>
                    </a:cubicBezTo>
                    <a:cubicBezTo>
                      <a:pt x="1884" y="551"/>
                      <a:pt x="1819" y="669"/>
                      <a:pt x="1743" y="774"/>
                    </a:cubicBezTo>
                    <a:cubicBezTo>
                      <a:pt x="1719" y="807"/>
                      <a:pt x="1689" y="841"/>
                      <a:pt x="1647" y="864"/>
                    </a:cubicBezTo>
                    <a:cubicBezTo>
                      <a:pt x="1672" y="929"/>
                      <a:pt x="1676" y="1004"/>
                      <a:pt x="1659" y="1088"/>
                    </a:cubicBezTo>
                    <a:cubicBezTo>
                      <a:pt x="1642" y="1170"/>
                      <a:pt x="1606" y="1238"/>
                      <a:pt x="1552" y="1290"/>
                    </a:cubicBezTo>
                    <a:cubicBezTo>
                      <a:pt x="1497" y="1341"/>
                      <a:pt x="1427" y="1374"/>
                      <a:pt x="1344" y="1388"/>
                    </a:cubicBezTo>
                    <a:cubicBezTo>
                      <a:pt x="1329" y="1391"/>
                      <a:pt x="1313" y="1392"/>
                      <a:pt x="1298" y="1392"/>
                    </a:cubicBezTo>
                    <a:cubicBezTo>
                      <a:pt x="1226" y="1392"/>
                      <a:pt x="1158" y="1364"/>
                      <a:pt x="1107" y="1316"/>
                    </a:cubicBezTo>
                    <a:cubicBezTo>
                      <a:pt x="1086" y="1351"/>
                      <a:pt x="1051" y="1371"/>
                      <a:pt x="1013" y="1371"/>
                    </a:cubicBezTo>
                    <a:cubicBezTo>
                      <a:pt x="975" y="1371"/>
                      <a:pt x="941" y="1351"/>
                      <a:pt x="922" y="1318"/>
                    </a:cubicBezTo>
                    <a:cubicBezTo>
                      <a:pt x="882" y="1359"/>
                      <a:pt x="831" y="1382"/>
                      <a:pt x="772" y="1388"/>
                    </a:cubicBezTo>
                    <a:cubicBezTo>
                      <a:pt x="757" y="1390"/>
                      <a:pt x="742" y="1390"/>
                      <a:pt x="727" y="1390"/>
                    </a:cubicBezTo>
                    <a:cubicBezTo>
                      <a:pt x="660" y="1390"/>
                      <a:pt x="598" y="1375"/>
                      <a:pt x="545" y="1344"/>
                    </a:cubicBezTo>
                    <a:cubicBezTo>
                      <a:pt x="492" y="1313"/>
                      <a:pt x="448" y="1267"/>
                      <a:pt x="415" y="1208"/>
                    </a:cubicBezTo>
                    <a:cubicBezTo>
                      <a:pt x="379" y="1145"/>
                      <a:pt x="360" y="1080"/>
                      <a:pt x="357" y="1015"/>
                    </a:cubicBezTo>
                    <a:cubicBezTo>
                      <a:pt x="355" y="964"/>
                      <a:pt x="363" y="914"/>
                      <a:pt x="382" y="865"/>
                    </a:cubicBezTo>
                    <a:cubicBezTo>
                      <a:pt x="350" y="848"/>
                      <a:pt x="322" y="824"/>
                      <a:pt x="298" y="791"/>
                    </a:cubicBezTo>
                    <a:cubicBezTo>
                      <a:pt x="165" y="608"/>
                      <a:pt x="74" y="424"/>
                      <a:pt x="21" y="227"/>
                    </a:cubicBezTo>
                    <a:cubicBezTo>
                      <a:pt x="18" y="216"/>
                      <a:pt x="17" y="206"/>
                      <a:pt x="16" y="198"/>
                    </a:cubicBezTo>
                    <a:cubicBezTo>
                      <a:pt x="16" y="197"/>
                      <a:pt x="15" y="196"/>
                      <a:pt x="15" y="195"/>
                    </a:cubicBezTo>
                    <a:cubicBezTo>
                      <a:pt x="0" y="88"/>
                      <a:pt x="48" y="23"/>
                      <a:pt x="153" y="6"/>
                    </a:cubicBezTo>
                    <a:cubicBezTo>
                      <a:pt x="178" y="2"/>
                      <a:pt x="204" y="0"/>
                      <a:pt x="229"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sp>
            <p:nvSpPr>
              <p:cNvPr id="249" name="Freeform 16">
                <a:extLst>
                  <a:ext uri="{FF2B5EF4-FFF2-40B4-BE49-F238E27FC236}">
                    <a16:creationId xmlns:a16="http://schemas.microsoft.com/office/drawing/2014/main" id="{78F5BB0C-97E2-4016-9C18-71AF45243407}"/>
                  </a:ext>
                </a:extLst>
              </p:cNvPr>
              <p:cNvSpPr>
                <a:spLocks/>
              </p:cNvSpPr>
              <p:nvPr/>
            </p:nvSpPr>
            <p:spPr bwMode="auto">
              <a:xfrm>
                <a:off x="5440364" y="2990850"/>
                <a:ext cx="1311275" cy="879475"/>
              </a:xfrm>
              <a:custGeom>
                <a:avLst/>
                <a:gdLst>
                  <a:gd name="T0" fmla="*/ 1778 w 1841"/>
                  <a:gd name="T1" fmla="*/ 13 h 1233"/>
                  <a:gd name="T2" fmla="*/ 1774 w 1841"/>
                  <a:gd name="T3" fmla="*/ 287 h 1233"/>
                  <a:gd name="T4" fmla="*/ 1472 w 1841"/>
                  <a:gd name="T5" fmla="*/ 717 h 1233"/>
                  <a:gd name="T6" fmla="*/ 1413 w 1841"/>
                  <a:gd name="T7" fmla="*/ 726 h 1233"/>
                  <a:gd name="T8" fmla="*/ 1236 w 1841"/>
                  <a:gd name="T9" fmla="*/ 1219 h 1233"/>
                  <a:gd name="T10" fmla="*/ 982 w 1841"/>
                  <a:gd name="T11" fmla="*/ 886 h 1233"/>
                  <a:gd name="T12" fmla="*/ 970 w 1841"/>
                  <a:gd name="T13" fmla="*/ 772 h 1233"/>
                  <a:gd name="T14" fmla="*/ 948 w 1841"/>
                  <a:gd name="T15" fmla="*/ 1043 h 1233"/>
                  <a:gd name="T16" fmla="*/ 939 w 1841"/>
                  <a:gd name="T17" fmla="*/ 1188 h 1233"/>
                  <a:gd name="T18" fmla="*/ 893 w 1841"/>
                  <a:gd name="T19" fmla="*/ 1133 h 1233"/>
                  <a:gd name="T20" fmla="*/ 865 w 1841"/>
                  <a:gd name="T21" fmla="*/ 768 h 1233"/>
                  <a:gd name="T22" fmla="*/ 815 w 1841"/>
                  <a:gd name="T23" fmla="*/ 1101 h 1233"/>
                  <a:gd name="T24" fmla="*/ 397 w 1841"/>
                  <a:gd name="T25" fmla="*/ 1082 h 1233"/>
                  <a:gd name="T26" fmla="*/ 432 w 1841"/>
                  <a:gd name="T27" fmla="*/ 717 h 1233"/>
                  <a:gd name="T28" fmla="*/ 275 w 1841"/>
                  <a:gd name="T29" fmla="*/ 657 h 1233"/>
                  <a:gd name="T30" fmla="*/ 8 w 1841"/>
                  <a:gd name="T31" fmla="*/ 101 h 1233"/>
                  <a:gd name="T32" fmla="*/ 286 w 1841"/>
                  <a:gd name="T33" fmla="*/ 33 h 1233"/>
                  <a:gd name="T34" fmla="*/ 799 w 1841"/>
                  <a:gd name="T35" fmla="*/ 451 h 1233"/>
                  <a:gd name="T36" fmla="*/ 881 w 1841"/>
                  <a:gd name="T37" fmla="*/ 547 h 1233"/>
                  <a:gd name="T38" fmla="*/ 889 w 1841"/>
                  <a:gd name="T39" fmla="*/ 502 h 1233"/>
                  <a:gd name="T40" fmla="*/ 844 w 1841"/>
                  <a:gd name="T41" fmla="*/ 432 h 1233"/>
                  <a:gd name="T42" fmla="*/ 819 w 1841"/>
                  <a:gd name="T43" fmla="*/ 399 h 1233"/>
                  <a:gd name="T44" fmla="*/ 768 w 1841"/>
                  <a:gd name="T45" fmla="*/ 329 h 1233"/>
                  <a:gd name="T46" fmla="*/ 746 w 1841"/>
                  <a:gd name="T47" fmla="*/ 244 h 1233"/>
                  <a:gd name="T48" fmla="*/ 780 w 1841"/>
                  <a:gd name="T49" fmla="*/ 274 h 1233"/>
                  <a:gd name="T50" fmla="*/ 828 w 1841"/>
                  <a:gd name="T51" fmla="*/ 342 h 1233"/>
                  <a:gd name="T52" fmla="*/ 859 w 1841"/>
                  <a:gd name="T53" fmla="*/ 397 h 1233"/>
                  <a:gd name="T54" fmla="*/ 887 w 1841"/>
                  <a:gd name="T55" fmla="*/ 456 h 1233"/>
                  <a:gd name="T56" fmla="*/ 922 w 1841"/>
                  <a:gd name="T57" fmla="*/ 528 h 1233"/>
                  <a:gd name="T58" fmla="*/ 931 w 1841"/>
                  <a:gd name="T59" fmla="*/ 530 h 1233"/>
                  <a:gd name="T60" fmla="*/ 973 w 1841"/>
                  <a:gd name="T61" fmla="*/ 416 h 1233"/>
                  <a:gd name="T62" fmla="*/ 995 w 1841"/>
                  <a:gd name="T63" fmla="*/ 379 h 1233"/>
                  <a:gd name="T64" fmla="*/ 1036 w 1841"/>
                  <a:gd name="T65" fmla="*/ 307 h 1233"/>
                  <a:gd name="T66" fmla="*/ 1092 w 1841"/>
                  <a:gd name="T67" fmla="*/ 242 h 1233"/>
                  <a:gd name="T68" fmla="*/ 1089 w 1841"/>
                  <a:gd name="T69" fmla="*/ 288 h 1233"/>
                  <a:gd name="T70" fmla="*/ 1051 w 1841"/>
                  <a:gd name="T71" fmla="*/ 366 h 1233"/>
                  <a:gd name="T72" fmla="*/ 1010 w 1841"/>
                  <a:gd name="T73" fmla="*/ 415 h 1233"/>
                  <a:gd name="T74" fmla="*/ 974 w 1841"/>
                  <a:gd name="T75" fmla="*/ 466 h 1233"/>
                  <a:gd name="T76" fmla="*/ 937 w 1841"/>
                  <a:gd name="T77" fmla="*/ 531 h 1233"/>
                  <a:gd name="T78" fmla="*/ 983 w 1841"/>
                  <a:gd name="T79" fmla="*/ 574 h 1233"/>
                  <a:gd name="T80" fmla="*/ 1151 w 1841"/>
                  <a:gd name="T81" fmla="*/ 310 h 1233"/>
                  <a:gd name="T82" fmla="*/ 1665 w 1841"/>
                  <a:gd name="T83" fmla="*/ 8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1" h="1233">
                    <a:moveTo>
                      <a:pt x="1665" y="8"/>
                    </a:moveTo>
                    <a:cubicBezTo>
                      <a:pt x="1702" y="5"/>
                      <a:pt x="1740" y="6"/>
                      <a:pt x="1778" y="13"/>
                    </a:cubicBezTo>
                    <a:cubicBezTo>
                      <a:pt x="1824" y="22"/>
                      <a:pt x="1841" y="46"/>
                      <a:pt x="1835" y="93"/>
                    </a:cubicBezTo>
                    <a:cubicBezTo>
                      <a:pt x="1826" y="161"/>
                      <a:pt x="1801" y="225"/>
                      <a:pt x="1774" y="287"/>
                    </a:cubicBezTo>
                    <a:cubicBezTo>
                      <a:pt x="1721" y="412"/>
                      <a:pt x="1659" y="531"/>
                      <a:pt x="1579" y="640"/>
                    </a:cubicBezTo>
                    <a:cubicBezTo>
                      <a:pt x="1553" y="677"/>
                      <a:pt x="1523" y="711"/>
                      <a:pt x="1472" y="717"/>
                    </a:cubicBezTo>
                    <a:cubicBezTo>
                      <a:pt x="1452" y="719"/>
                      <a:pt x="1432" y="717"/>
                      <a:pt x="1410" y="717"/>
                    </a:cubicBezTo>
                    <a:cubicBezTo>
                      <a:pt x="1411" y="721"/>
                      <a:pt x="1412" y="724"/>
                      <a:pt x="1413" y="726"/>
                    </a:cubicBezTo>
                    <a:cubicBezTo>
                      <a:pt x="1489" y="800"/>
                      <a:pt x="1500" y="891"/>
                      <a:pt x="1480" y="988"/>
                    </a:cubicBezTo>
                    <a:cubicBezTo>
                      <a:pt x="1453" y="1118"/>
                      <a:pt x="1367" y="1198"/>
                      <a:pt x="1236" y="1219"/>
                    </a:cubicBezTo>
                    <a:cubicBezTo>
                      <a:pt x="1152" y="1233"/>
                      <a:pt x="1068" y="1189"/>
                      <a:pt x="1031" y="1112"/>
                    </a:cubicBezTo>
                    <a:cubicBezTo>
                      <a:pt x="997" y="1040"/>
                      <a:pt x="988" y="963"/>
                      <a:pt x="982" y="886"/>
                    </a:cubicBezTo>
                    <a:cubicBezTo>
                      <a:pt x="980" y="848"/>
                      <a:pt x="979" y="810"/>
                      <a:pt x="977" y="773"/>
                    </a:cubicBezTo>
                    <a:cubicBezTo>
                      <a:pt x="973" y="772"/>
                      <a:pt x="974" y="773"/>
                      <a:pt x="970" y="772"/>
                    </a:cubicBezTo>
                    <a:cubicBezTo>
                      <a:pt x="962" y="806"/>
                      <a:pt x="949" y="839"/>
                      <a:pt x="947" y="873"/>
                    </a:cubicBezTo>
                    <a:cubicBezTo>
                      <a:pt x="943" y="929"/>
                      <a:pt x="948" y="986"/>
                      <a:pt x="948" y="1043"/>
                    </a:cubicBezTo>
                    <a:cubicBezTo>
                      <a:pt x="948" y="1084"/>
                      <a:pt x="947" y="1126"/>
                      <a:pt x="946" y="1167"/>
                    </a:cubicBezTo>
                    <a:cubicBezTo>
                      <a:pt x="946" y="1174"/>
                      <a:pt x="943" y="1181"/>
                      <a:pt x="939" y="1188"/>
                    </a:cubicBezTo>
                    <a:cubicBezTo>
                      <a:pt x="929" y="1205"/>
                      <a:pt x="910" y="1206"/>
                      <a:pt x="903" y="1188"/>
                    </a:cubicBezTo>
                    <a:cubicBezTo>
                      <a:pt x="896" y="1171"/>
                      <a:pt x="892" y="1151"/>
                      <a:pt x="893" y="1133"/>
                    </a:cubicBezTo>
                    <a:cubicBezTo>
                      <a:pt x="893" y="1066"/>
                      <a:pt x="896" y="1000"/>
                      <a:pt x="898" y="933"/>
                    </a:cubicBezTo>
                    <a:cubicBezTo>
                      <a:pt x="900" y="878"/>
                      <a:pt x="892" y="824"/>
                      <a:pt x="865" y="768"/>
                    </a:cubicBezTo>
                    <a:cubicBezTo>
                      <a:pt x="863" y="808"/>
                      <a:pt x="862" y="842"/>
                      <a:pt x="860" y="875"/>
                    </a:cubicBezTo>
                    <a:cubicBezTo>
                      <a:pt x="855" y="953"/>
                      <a:pt x="846" y="1029"/>
                      <a:pt x="815" y="1101"/>
                    </a:cubicBezTo>
                    <a:cubicBezTo>
                      <a:pt x="787" y="1165"/>
                      <a:pt x="743" y="1211"/>
                      <a:pt x="671" y="1219"/>
                    </a:cubicBezTo>
                    <a:cubicBezTo>
                      <a:pt x="552" y="1230"/>
                      <a:pt x="457" y="1186"/>
                      <a:pt x="397" y="1082"/>
                    </a:cubicBezTo>
                    <a:cubicBezTo>
                      <a:pt x="343" y="986"/>
                      <a:pt x="333" y="883"/>
                      <a:pt x="385" y="781"/>
                    </a:cubicBezTo>
                    <a:cubicBezTo>
                      <a:pt x="396" y="759"/>
                      <a:pt x="414" y="741"/>
                      <a:pt x="432" y="717"/>
                    </a:cubicBezTo>
                    <a:cubicBezTo>
                      <a:pt x="410" y="717"/>
                      <a:pt x="389" y="719"/>
                      <a:pt x="370" y="717"/>
                    </a:cubicBezTo>
                    <a:cubicBezTo>
                      <a:pt x="329" y="712"/>
                      <a:pt x="299" y="689"/>
                      <a:pt x="275" y="657"/>
                    </a:cubicBezTo>
                    <a:cubicBezTo>
                      <a:pt x="156" y="495"/>
                      <a:pt x="65" y="319"/>
                      <a:pt x="12" y="123"/>
                    </a:cubicBezTo>
                    <a:cubicBezTo>
                      <a:pt x="10" y="116"/>
                      <a:pt x="9" y="108"/>
                      <a:pt x="8" y="101"/>
                    </a:cubicBezTo>
                    <a:cubicBezTo>
                      <a:pt x="0" y="42"/>
                      <a:pt x="14" y="21"/>
                      <a:pt x="73" y="12"/>
                    </a:cubicBezTo>
                    <a:cubicBezTo>
                      <a:pt x="146" y="0"/>
                      <a:pt x="216" y="10"/>
                      <a:pt x="286" y="33"/>
                    </a:cubicBezTo>
                    <a:cubicBezTo>
                      <a:pt x="397" y="72"/>
                      <a:pt x="495" y="135"/>
                      <a:pt x="585" y="210"/>
                    </a:cubicBezTo>
                    <a:cubicBezTo>
                      <a:pt x="668" y="279"/>
                      <a:pt x="742" y="358"/>
                      <a:pt x="799" y="451"/>
                    </a:cubicBezTo>
                    <a:cubicBezTo>
                      <a:pt x="823" y="489"/>
                      <a:pt x="841" y="531"/>
                      <a:pt x="861" y="570"/>
                    </a:cubicBezTo>
                    <a:cubicBezTo>
                      <a:pt x="867" y="562"/>
                      <a:pt x="874" y="556"/>
                      <a:pt x="881" y="547"/>
                    </a:cubicBezTo>
                    <a:cubicBezTo>
                      <a:pt x="887" y="540"/>
                      <a:pt x="895" y="534"/>
                      <a:pt x="904" y="531"/>
                    </a:cubicBezTo>
                    <a:cubicBezTo>
                      <a:pt x="900" y="521"/>
                      <a:pt x="894" y="511"/>
                      <a:pt x="889" y="502"/>
                    </a:cubicBezTo>
                    <a:cubicBezTo>
                      <a:pt x="882" y="489"/>
                      <a:pt x="875" y="477"/>
                      <a:pt x="868" y="466"/>
                    </a:cubicBezTo>
                    <a:cubicBezTo>
                      <a:pt x="860" y="454"/>
                      <a:pt x="853" y="443"/>
                      <a:pt x="844" y="432"/>
                    </a:cubicBezTo>
                    <a:cubicBezTo>
                      <a:pt x="840" y="426"/>
                      <a:pt x="836" y="421"/>
                      <a:pt x="832" y="415"/>
                    </a:cubicBezTo>
                    <a:cubicBezTo>
                      <a:pt x="832" y="415"/>
                      <a:pt x="832" y="415"/>
                      <a:pt x="819" y="399"/>
                    </a:cubicBezTo>
                    <a:cubicBezTo>
                      <a:pt x="810" y="388"/>
                      <a:pt x="800" y="377"/>
                      <a:pt x="791" y="366"/>
                    </a:cubicBezTo>
                    <a:cubicBezTo>
                      <a:pt x="782" y="354"/>
                      <a:pt x="774" y="342"/>
                      <a:pt x="768" y="329"/>
                    </a:cubicBezTo>
                    <a:cubicBezTo>
                      <a:pt x="762" y="316"/>
                      <a:pt x="757" y="302"/>
                      <a:pt x="753" y="288"/>
                    </a:cubicBezTo>
                    <a:cubicBezTo>
                      <a:pt x="749" y="274"/>
                      <a:pt x="746" y="260"/>
                      <a:pt x="746" y="244"/>
                    </a:cubicBezTo>
                    <a:cubicBezTo>
                      <a:pt x="746" y="244"/>
                      <a:pt x="746" y="244"/>
                      <a:pt x="750" y="242"/>
                    </a:cubicBezTo>
                    <a:cubicBezTo>
                      <a:pt x="761" y="252"/>
                      <a:pt x="771" y="263"/>
                      <a:pt x="780" y="274"/>
                    </a:cubicBezTo>
                    <a:cubicBezTo>
                      <a:pt x="790" y="285"/>
                      <a:pt x="798" y="296"/>
                      <a:pt x="806" y="307"/>
                    </a:cubicBezTo>
                    <a:cubicBezTo>
                      <a:pt x="814" y="318"/>
                      <a:pt x="821" y="330"/>
                      <a:pt x="828" y="342"/>
                    </a:cubicBezTo>
                    <a:cubicBezTo>
                      <a:pt x="834" y="355"/>
                      <a:pt x="840" y="367"/>
                      <a:pt x="847" y="379"/>
                    </a:cubicBezTo>
                    <a:cubicBezTo>
                      <a:pt x="847" y="379"/>
                      <a:pt x="847" y="379"/>
                      <a:pt x="859" y="397"/>
                    </a:cubicBezTo>
                    <a:cubicBezTo>
                      <a:pt x="862" y="403"/>
                      <a:pt x="866" y="410"/>
                      <a:pt x="869" y="416"/>
                    </a:cubicBezTo>
                    <a:cubicBezTo>
                      <a:pt x="876" y="429"/>
                      <a:pt x="882" y="442"/>
                      <a:pt x="887" y="456"/>
                    </a:cubicBezTo>
                    <a:cubicBezTo>
                      <a:pt x="897" y="480"/>
                      <a:pt x="905" y="504"/>
                      <a:pt x="911" y="529"/>
                    </a:cubicBezTo>
                    <a:cubicBezTo>
                      <a:pt x="915" y="529"/>
                      <a:pt x="918" y="528"/>
                      <a:pt x="922" y="528"/>
                    </a:cubicBezTo>
                    <a:cubicBezTo>
                      <a:pt x="923" y="528"/>
                      <a:pt x="923" y="528"/>
                      <a:pt x="924" y="529"/>
                    </a:cubicBezTo>
                    <a:cubicBezTo>
                      <a:pt x="926" y="529"/>
                      <a:pt x="929" y="529"/>
                      <a:pt x="931" y="530"/>
                    </a:cubicBezTo>
                    <a:cubicBezTo>
                      <a:pt x="937" y="504"/>
                      <a:pt x="945" y="480"/>
                      <a:pt x="955" y="456"/>
                    </a:cubicBezTo>
                    <a:cubicBezTo>
                      <a:pt x="960" y="442"/>
                      <a:pt x="966" y="429"/>
                      <a:pt x="973" y="416"/>
                    </a:cubicBezTo>
                    <a:cubicBezTo>
                      <a:pt x="976" y="410"/>
                      <a:pt x="980" y="403"/>
                      <a:pt x="983" y="397"/>
                    </a:cubicBezTo>
                    <a:cubicBezTo>
                      <a:pt x="983" y="397"/>
                      <a:pt x="983" y="397"/>
                      <a:pt x="995" y="379"/>
                    </a:cubicBezTo>
                    <a:cubicBezTo>
                      <a:pt x="1002" y="367"/>
                      <a:pt x="1008" y="355"/>
                      <a:pt x="1014" y="342"/>
                    </a:cubicBezTo>
                    <a:cubicBezTo>
                      <a:pt x="1021" y="330"/>
                      <a:pt x="1028" y="318"/>
                      <a:pt x="1036" y="307"/>
                    </a:cubicBezTo>
                    <a:cubicBezTo>
                      <a:pt x="1044" y="296"/>
                      <a:pt x="1052" y="285"/>
                      <a:pt x="1062" y="274"/>
                    </a:cubicBezTo>
                    <a:cubicBezTo>
                      <a:pt x="1071" y="263"/>
                      <a:pt x="1081" y="252"/>
                      <a:pt x="1092" y="242"/>
                    </a:cubicBezTo>
                    <a:cubicBezTo>
                      <a:pt x="1092" y="242"/>
                      <a:pt x="1092" y="242"/>
                      <a:pt x="1096" y="244"/>
                    </a:cubicBezTo>
                    <a:cubicBezTo>
                      <a:pt x="1096" y="260"/>
                      <a:pt x="1093" y="274"/>
                      <a:pt x="1089" y="288"/>
                    </a:cubicBezTo>
                    <a:cubicBezTo>
                      <a:pt x="1085" y="302"/>
                      <a:pt x="1080" y="316"/>
                      <a:pt x="1074" y="329"/>
                    </a:cubicBezTo>
                    <a:cubicBezTo>
                      <a:pt x="1068" y="342"/>
                      <a:pt x="1060" y="354"/>
                      <a:pt x="1051" y="366"/>
                    </a:cubicBezTo>
                    <a:cubicBezTo>
                      <a:pt x="1042" y="377"/>
                      <a:pt x="1032" y="388"/>
                      <a:pt x="1023" y="399"/>
                    </a:cubicBezTo>
                    <a:cubicBezTo>
                      <a:pt x="1023" y="399"/>
                      <a:pt x="1023" y="399"/>
                      <a:pt x="1010" y="415"/>
                    </a:cubicBezTo>
                    <a:cubicBezTo>
                      <a:pt x="1006" y="421"/>
                      <a:pt x="1002" y="426"/>
                      <a:pt x="998" y="432"/>
                    </a:cubicBezTo>
                    <a:cubicBezTo>
                      <a:pt x="989" y="443"/>
                      <a:pt x="982" y="454"/>
                      <a:pt x="974" y="466"/>
                    </a:cubicBezTo>
                    <a:cubicBezTo>
                      <a:pt x="967" y="477"/>
                      <a:pt x="960" y="489"/>
                      <a:pt x="953" y="502"/>
                    </a:cubicBezTo>
                    <a:cubicBezTo>
                      <a:pt x="948" y="511"/>
                      <a:pt x="942" y="521"/>
                      <a:pt x="937" y="531"/>
                    </a:cubicBezTo>
                    <a:cubicBezTo>
                      <a:pt x="946" y="534"/>
                      <a:pt x="954" y="540"/>
                      <a:pt x="960" y="547"/>
                    </a:cubicBezTo>
                    <a:cubicBezTo>
                      <a:pt x="968" y="557"/>
                      <a:pt x="978" y="567"/>
                      <a:pt x="983" y="574"/>
                    </a:cubicBezTo>
                    <a:cubicBezTo>
                      <a:pt x="988" y="558"/>
                      <a:pt x="992" y="546"/>
                      <a:pt x="998" y="533"/>
                    </a:cubicBezTo>
                    <a:cubicBezTo>
                      <a:pt x="1033" y="447"/>
                      <a:pt x="1088" y="376"/>
                      <a:pt x="1151" y="310"/>
                    </a:cubicBezTo>
                    <a:cubicBezTo>
                      <a:pt x="1266" y="189"/>
                      <a:pt x="1396" y="90"/>
                      <a:pt x="1556" y="33"/>
                    </a:cubicBezTo>
                    <a:cubicBezTo>
                      <a:pt x="1592" y="21"/>
                      <a:pt x="1628" y="12"/>
                      <a:pt x="1665" y="8"/>
                    </a:cubicBez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837" tIns="32918" rIns="65837" bIns="32918"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173683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11" name="think-cell Slide" r:id="rId6" imgW="286" imgH="286" progId="TCLayout.ActiveDocument.1">
                  <p:embed/>
                </p:oleObj>
              </mc:Choice>
              <mc:Fallback>
                <p:oleObj name="think-cell Slide" r:id="rId6" imgW="286" imgH="286" progId="TCLayout.ActiveDocument.1">
                  <p:embed/>
                  <p:pic>
                    <p:nvPicPr>
                      <p:cNvPr id="62" name="Object 6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8" name="Title 1">
            <a:extLst>
              <a:ext uri="{FF2B5EF4-FFF2-40B4-BE49-F238E27FC236}">
                <a16:creationId xmlns:a16="http://schemas.microsoft.com/office/drawing/2014/main" id="{87E91929-E4A6-4504-9B26-425AB9DC2040}"/>
              </a:ext>
            </a:extLst>
          </p:cNvPr>
          <p:cNvSpPr>
            <a:spLocks noGrp="1"/>
          </p:cNvSpPr>
          <p:nvPr>
            <p:ph type="title"/>
          </p:nvPr>
        </p:nvSpPr>
        <p:spPr>
          <a:xfrm>
            <a:off x="630000" y="314146"/>
            <a:ext cx="10933350" cy="332399"/>
          </a:xfrm>
        </p:spPr>
        <p:txBody>
          <a:bodyPr vert="horz"/>
          <a:lstStyle/>
          <a:p>
            <a:r>
              <a:rPr lang="en-US" dirty="0">
                <a:latin typeface="+mj-lt"/>
                <a:sym typeface="Georgia" panose="02040502050405020303" pitchFamily="18" charset="0"/>
              </a:rPr>
              <a:t>Implementation plan</a:t>
            </a:r>
          </a:p>
        </p:txBody>
      </p:sp>
      <p:pic>
        <p:nvPicPr>
          <p:cNvPr id="4" name="Picture 3" descr="Diagram showing the implementation plan for proposed changes to the ESAt process.  ">
            <a:extLst>
              <a:ext uri="{FF2B5EF4-FFF2-40B4-BE49-F238E27FC236}">
                <a16:creationId xmlns:a16="http://schemas.microsoft.com/office/drawing/2014/main" id="{9255DB4B-AC15-43DF-8CAE-05BAE8938311}"/>
              </a:ext>
            </a:extLst>
          </p:cNvPr>
          <p:cNvPicPr>
            <a:picLocks noChangeAspect="1"/>
          </p:cNvPicPr>
          <p:nvPr/>
        </p:nvPicPr>
        <p:blipFill>
          <a:blip r:embed="rId8"/>
          <a:stretch>
            <a:fillRect/>
          </a:stretch>
        </p:blipFill>
        <p:spPr>
          <a:xfrm>
            <a:off x="1969472" y="724580"/>
            <a:ext cx="9632515" cy="5614903"/>
          </a:xfrm>
          <a:prstGeom prst="rect">
            <a:avLst/>
          </a:prstGeom>
        </p:spPr>
      </p:pic>
      <p:sp>
        <p:nvSpPr>
          <p:cNvPr id="132" name="NavigationTriangle">
            <a:extLst>
              <a:ext uri="{FF2B5EF4-FFF2-40B4-BE49-F238E27FC236}">
                <a16:creationId xmlns:a16="http://schemas.microsoft.com/office/drawing/2014/main" id="{305A4874-174B-4A2D-A595-43FDBC11D7F5}"/>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38" name="NavigationIcon">
            <a:extLst>
              <a:ext uri="{FF2B5EF4-FFF2-40B4-BE49-F238E27FC236}">
                <a16:creationId xmlns:a16="http://schemas.microsoft.com/office/drawing/2014/main" id="{479D1954-ABF1-40F7-BB39-AA3DE7F3C6C0}"/>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5</a:t>
            </a:r>
          </a:p>
        </p:txBody>
      </p:sp>
      <p:sp>
        <p:nvSpPr>
          <p:cNvPr id="213" name="ee4pFootnotes">
            <a:extLst>
              <a:ext uri="{FF2B5EF4-FFF2-40B4-BE49-F238E27FC236}">
                <a16:creationId xmlns:a16="http://schemas.microsoft.com/office/drawing/2014/main" id="{ABB7F634-6FD5-438C-8F74-2C92F1362432}"/>
              </a:ext>
              <a:ext uri="{C183D7F6-B498-43B3-948B-1728B52AA6E4}">
                <adec:decorative xmlns:adec="http://schemas.microsoft.com/office/drawing/2017/decorative" val="1"/>
              </a:ext>
            </a:extLst>
          </p:cNvPr>
          <p:cNvSpPr>
            <a:spLocks noChangeArrowheads="1"/>
          </p:cNvSpPr>
          <p:nvPr/>
        </p:nvSpPr>
        <p:spPr bwMode="auto">
          <a:xfrm>
            <a:off x="638175" y="6506334"/>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strike="noStrike" cap="none" normalizeH="0" baseline="0" noProof="0" dirty="0">
                <a:ln>
                  <a:noFill/>
                </a:ln>
                <a:solidFill>
                  <a:srgbClr val="7F7F7F">
                    <a:lumMod val="100000"/>
                  </a:srgbClr>
                </a:solidFill>
                <a:effectLst/>
                <a:uLnTx/>
                <a:uFillTx/>
                <a:cs typeface="Arial" pitchFamily="34" charset="0"/>
                <a:sym typeface="Georgia" panose="02040502050405020303" pitchFamily="18" charset="0"/>
              </a:rPr>
              <a:t>Source: BCG analysis</a:t>
            </a:r>
          </a:p>
        </p:txBody>
      </p:sp>
      <p:sp>
        <p:nvSpPr>
          <p:cNvPr id="214" name="Rectangle 213">
            <a:extLst>
              <a:ext uri="{FF2B5EF4-FFF2-40B4-BE49-F238E27FC236}">
                <a16:creationId xmlns:a16="http://schemas.microsoft.com/office/drawing/2014/main" id="{BBCB68A8-3839-4201-8C28-5BDD44E15C51}"/>
              </a:ext>
              <a:ext uri="{C183D7F6-B498-43B3-948B-1728B52AA6E4}">
                <adec:decorative xmlns:adec="http://schemas.microsoft.com/office/drawing/2017/decorative" val="1"/>
              </a:ext>
            </a:extLst>
          </p:cNvPr>
          <p:cNvSpPr/>
          <p:nvPr/>
        </p:nvSpPr>
        <p:spPr>
          <a:xfrm>
            <a:off x="638175" y="5292725"/>
            <a:ext cx="1255713" cy="626664"/>
          </a:xfrm>
          <a:prstGeom prst="rect">
            <a:avLst/>
          </a:prstGeom>
          <a:solidFill>
            <a:srgbClr val="275D38"/>
          </a:solidFill>
        </p:spPr>
        <p:txBody>
          <a:bodyPr wrap="square" lIns="396000" tIns="27432" rIns="0" bIns="27432" anchor="t">
            <a:noAutofit/>
          </a:bodyPr>
          <a:lstStyle/>
          <a:p>
            <a:pPr eaLnBrk="0" fontAlgn="base" hangingPunct="0"/>
            <a:r>
              <a:rPr lang="en-AU" sz="1000" dirty="0">
                <a:solidFill>
                  <a:prstClr val="white"/>
                </a:solidFill>
                <a:sym typeface="Georgia" panose="02040502050405020303" pitchFamily="18" charset="0"/>
              </a:rPr>
              <a:t>Further opportunities for change</a:t>
            </a:r>
          </a:p>
        </p:txBody>
      </p:sp>
      <p:sp>
        <p:nvSpPr>
          <p:cNvPr id="215" name="Rectangle 214">
            <a:extLst>
              <a:ext uri="{FF2B5EF4-FFF2-40B4-BE49-F238E27FC236}">
                <a16:creationId xmlns:a16="http://schemas.microsoft.com/office/drawing/2014/main" id="{47894D1A-6CC6-472C-A5AB-34D02868CB3E}"/>
              </a:ext>
              <a:ext uri="{C183D7F6-B498-43B3-948B-1728B52AA6E4}">
                <adec:decorative xmlns:adec="http://schemas.microsoft.com/office/drawing/2017/decorative" val="1"/>
              </a:ext>
            </a:extLst>
          </p:cNvPr>
          <p:cNvSpPr/>
          <p:nvPr/>
        </p:nvSpPr>
        <p:spPr>
          <a:xfrm>
            <a:off x="638175" y="3270251"/>
            <a:ext cx="1255713" cy="1978024"/>
          </a:xfrm>
          <a:prstGeom prst="rect">
            <a:avLst/>
          </a:prstGeom>
          <a:solidFill>
            <a:srgbClr val="275D38"/>
          </a:solidFill>
        </p:spPr>
        <p:txBody>
          <a:bodyPr wrap="square" lIns="396000" tIns="27432" rIns="0" bIns="27432" anchor="t">
            <a:no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sym typeface="Georgia" panose="02040502050405020303" pitchFamily="18" charset="0"/>
              </a:rPr>
              <a:t>Program referrals and work capacity assessments</a:t>
            </a:r>
          </a:p>
        </p:txBody>
      </p:sp>
      <p:sp>
        <p:nvSpPr>
          <p:cNvPr id="216" name="Rectangle 215">
            <a:extLst>
              <a:ext uri="{FF2B5EF4-FFF2-40B4-BE49-F238E27FC236}">
                <a16:creationId xmlns:a16="http://schemas.microsoft.com/office/drawing/2014/main" id="{843DC1E7-9B5F-477A-87B9-C75F3F0F5534}"/>
              </a:ext>
              <a:ext uri="{C183D7F6-B498-43B3-948B-1728B52AA6E4}">
                <adec:decorative xmlns:adec="http://schemas.microsoft.com/office/drawing/2017/decorative" val="1"/>
              </a:ext>
            </a:extLst>
          </p:cNvPr>
          <p:cNvSpPr/>
          <p:nvPr/>
        </p:nvSpPr>
        <p:spPr>
          <a:xfrm>
            <a:off x="638175" y="5958549"/>
            <a:ext cx="1255713" cy="317805"/>
          </a:xfrm>
          <a:prstGeom prst="rect">
            <a:avLst/>
          </a:prstGeom>
          <a:solidFill>
            <a:srgbClr val="275D38"/>
          </a:solidFill>
        </p:spPr>
        <p:txBody>
          <a:bodyPr wrap="square" lIns="396000" tIns="27432" rIns="0" bIns="27432" anchor="t">
            <a:noAutofit/>
          </a:bodyPr>
          <a:lstStyle/>
          <a:p>
            <a:pPr marL="0" marR="0" lvl="0" indent="0" defTabSz="914400" rtl="0" eaLnBrk="0" fontAlgn="base" latinLnBrk="0" hangingPunct="0">
              <a:lnSpc>
                <a:spcPct val="87000"/>
              </a:lnSpc>
              <a:spcBef>
                <a:spcPts val="0"/>
              </a:spcBef>
              <a:spcAft>
                <a:spcPts val="0"/>
              </a:spcAft>
              <a:buClrTx/>
              <a:buSzTx/>
              <a:buFontTx/>
              <a:buNone/>
              <a:tabLst/>
              <a:defRPr/>
            </a:pPr>
            <a:r>
              <a:rPr kumimoji="0" lang="en-AU" sz="1050" i="0" u="none" strike="noStrike" kern="1200" cap="none" spc="0" normalizeH="0" baseline="0" noProof="0" dirty="0">
                <a:ln>
                  <a:noFill/>
                </a:ln>
                <a:solidFill>
                  <a:prstClr val="white"/>
                </a:solidFill>
                <a:effectLst/>
                <a:uLnTx/>
                <a:uFillTx/>
                <a:sym typeface="Georgia" panose="02040502050405020303" pitchFamily="18" charset="0"/>
              </a:rPr>
              <a:t>Key milestones</a:t>
            </a:r>
          </a:p>
        </p:txBody>
      </p:sp>
      <p:sp>
        <p:nvSpPr>
          <p:cNvPr id="217" name="Rectangle 216">
            <a:extLst>
              <a:ext uri="{FF2B5EF4-FFF2-40B4-BE49-F238E27FC236}">
                <a16:creationId xmlns:a16="http://schemas.microsoft.com/office/drawing/2014/main" id="{88413110-58B2-4663-83F4-97357D675165}"/>
              </a:ext>
              <a:ext uri="{C183D7F6-B498-43B3-948B-1728B52AA6E4}">
                <adec:decorative xmlns:adec="http://schemas.microsoft.com/office/drawing/2017/decorative" val="1"/>
              </a:ext>
            </a:extLst>
          </p:cNvPr>
          <p:cNvSpPr/>
          <p:nvPr/>
        </p:nvSpPr>
        <p:spPr>
          <a:xfrm>
            <a:off x="638175" y="1274060"/>
            <a:ext cx="1255713" cy="1951740"/>
          </a:xfrm>
          <a:prstGeom prst="rect">
            <a:avLst/>
          </a:prstGeom>
          <a:solidFill>
            <a:srgbClr val="275D38"/>
          </a:solidFill>
        </p:spPr>
        <p:txBody>
          <a:bodyPr wrap="square" lIns="396000" tIns="27432" rIns="0" bIns="27432" anchor="t">
            <a:no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lang="en-AU" sz="1000" dirty="0">
                <a:solidFill>
                  <a:prstClr val="white"/>
                </a:solidFill>
                <a:sym typeface="Georgia" panose="02040502050405020303" pitchFamily="18" charset="0"/>
              </a:rPr>
              <a:t>ESAt referrals</a:t>
            </a:r>
            <a:endParaRPr kumimoji="0" lang="en-AU" sz="1000" b="0" i="0" u="none" strike="noStrike" kern="1200" cap="none" spc="0" normalizeH="0" baseline="0" noProof="0" dirty="0">
              <a:ln>
                <a:noFill/>
              </a:ln>
              <a:solidFill>
                <a:prstClr val="white"/>
              </a:solidFill>
              <a:effectLst/>
              <a:uLnTx/>
              <a:uFillTx/>
              <a:sym typeface="Georgia" panose="02040502050405020303" pitchFamily="18" charset="0"/>
            </a:endParaRPr>
          </a:p>
        </p:txBody>
      </p:sp>
      <p:grpSp>
        <p:nvGrpSpPr>
          <p:cNvPr id="231" name="Group 230">
            <a:extLst>
              <a:ext uri="{FF2B5EF4-FFF2-40B4-BE49-F238E27FC236}">
                <a16:creationId xmlns:a16="http://schemas.microsoft.com/office/drawing/2014/main" id="{D1E3A4C3-597A-4B78-B913-88242930B201}"/>
              </a:ext>
              <a:ext uri="{C183D7F6-B498-43B3-948B-1728B52AA6E4}">
                <adec:decorative xmlns:adec="http://schemas.microsoft.com/office/drawing/2017/decorative" val="1"/>
              </a:ext>
            </a:extLst>
          </p:cNvPr>
          <p:cNvGrpSpPr>
            <a:grpSpLocks noChangeAspect="1"/>
          </p:cNvGrpSpPr>
          <p:nvPr/>
        </p:nvGrpSpPr>
        <p:grpSpPr>
          <a:xfrm>
            <a:off x="648449" y="5283658"/>
            <a:ext cx="360363" cy="360363"/>
            <a:chOff x="5275263" y="2606675"/>
            <a:chExt cx="1643062" cy="1643063"/>
          </a:xfrm>
        </p:grpSpPr>
        <p:sp>
          <p:nvSpPr>
            <p:cNvPr id="232" name="AutoShape 3">
              <a:extLst>
                <a:ext uri="{FF2B5EF4-FFF2-40B4-BE49-F238E27FC236}">
                  <a16:creationId xmlns:a16="http://schemas.microsoft.com/office/drawing/2014/main" id="{384E51F0-CCE3-44C8-8EA3-4E51C1A6A2AD}"/>
                </a:ext>
              </a:extLst>
            </p:cNvPr>
            <p:cNvSpPr>
              <a:spLocks noChangeAspect="1" noChangeArrowheads="1" noTextEdit="1"/>
            </p:cNvSpPr>
            <p:nvPr/>
          </p:nvSpPr>
          <p:spPr bwMode="auto">
            <a:xfrm>
              <a:off x="5275263" y="260667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6" tIns="25603" rIns="51206" bIns="25603" numCol="1" anchor="t" anchorCtr="0" compatLnSpc="1">
              <a:prstTxWarp prst="textNoShape">
                <a:avLst/>
              </a:prstTxWarp>
            </a:bodyPr>
            <a:lstStyle/>
            <a:p>
              <a:endParaRPr lang="en-US" dirty="0"/>
            </a:p>
          </p:txBody>
        </p:sp>
        <p:sp>
          <p:nvSpPr>
            <p:cNvPr id="233" name="Freeform 10">
              <a:extLst>
                <a:ext uri="{FF2B5EF4-FFF2-40B4-BE49-F238E27FC236}">
                  <a16:creationId xmlns:a16="http://schemas.microsoft.com/office/drawing/2014/main" id="{53F55ED6-44D0-44B8-B472-01B5EA77258E}"/>
                </a:ext>
              </a:extLst>
            </p:cNvPr>
            <p:cNvSpPr>
              <a:spLocks/>
            </p:cNvSpPr>
            <p:nvPr/>
          </p:nvSpPr>
          <p:spPr bwMode="auto">
            <a:xfrm>
              <a:off x="5384056" y="2933699"/>
              <a:ext cx="1424920" cy="990600"/>
            </a:xfrm>
            <a:custGeom>
              <a:avLst/>
              <a:gdLst>
                <a:gd name="connsiteX0" fmla="*/ 1241023 w 1424920"/>
                <a:gd name="connsiteY0" fmla="*/ 62866 h 990600"/>
                <a:gd name="connsiteX1" fmla="*/ 1321718 w 1424920"/>
                <a:gd name="connsiteY1" fmla="*/ 66438 h 990600"/>
                <a:gd name="connsiteX2" fmla="*/ 1361708 w 1424920"/>
                <a:gd name="connsiteY2" fmla="*/ 123593 h 990600"/>
                <a:gd name="connsiteX3" fmla="*/ 1318862 w 1424920"/>
                <a:gd name="connsiteY3" fmla="*/ 261480 h 990600"/>
                <a:gd name="connsiteX4" fmla="*/ 1179609 w 1424920"/>
                <a:gd name="connsiteY4" fmla="*/ 513677 h 990600"/>
                <a:gd name="connsiteX5" fmla="*/ 1103913 w 1424920"/>
                <a:gd name="connsiteY5" fmla="*/ 568689 h 990600"/>
                <a:gd name="connsiteX6" fmla="*/ 1059638 w 1424920"/>
                <a:gd name="connsiteY6" fmla="*/ 568689 h 990600"/>
                <a:gd name="connsiteX7" fmla="*/ 1061780 w 1424920"/>
                <a:gd name="connsiteY7" fmla="*/ 575119 h 990600"/>
                <a:gd name="connsiteX8" fmla="*/ 1109626 w 1424920"/>
                <a:gd name="connsiteY8" fmla="*/ 761587 h 990600"/>
                <a:gd name="connsiteX9" fmla="*/ 935382 w 1424920"/>
                <a:gd name="connsiteY9" fmla="*/ 926623 h 990600"/>
                <a:gd name="connsiteX10" fmla="*/ 789702 w 1424920"/>
                <a:gd name="connsiteY10" fmla="*/ 850178 h 990600"/>
                <a:gd name="connsiteX11" fmla="*/ 754711 w 1424920"/>
                <a:gd name="connsiteY11" fmla="*/ 688715 h 990600"/>
                <a:gd name="connsiteX12" fmla="*/ 751140 w 1424920"/>
                <a:gd name="connsiteY12" fmla="*/ 607983 h 990600"/>
                <a:gd name="connsiteX13" fmla="*/ 746141 w 1424920"/>
                <a:gd name="connsiteY13" fmla="*/ 607269 h 990600"/>
                <a:gd name="connsiteX14" fmla="*/ 729717 w 1424920"/>
                <a:gd name="connsiteY14" fmla="*/ 679427 h 990600"/>
                <a:gd name="connsiteX15" fmla="*/ 730431 w 1424920"/>
                <a:gd name="connsiteY15" fmla="*/ 800882 h 990600"/>
                <a:gd name="connsiteX16" fmla="*/ 729003 w 1424920"/>
                <a:gd name="connsiteY16" fmla="*/ 889472 h 990600"/>
                <a:gd name="connsiteX17" fmla="*/ 724004 w 1424920"/>
                <a:gd name="connsiteY17" fmla="*/ 904475 h 990600"/>
                <a:gd name="connsiteX18" fmla="*/ 699010 w 1424920"/>
                <a:gd name="connsiteY18" fmla="*/ 904475 h 990600"/>
                <a:gd name="connsiteX19" fmla="*/ 691869 w 1424920"/>
                <a:gd name="connsiteY19" fmla="*/ 865181 h 990600"/>
                <a:gd name="connsiteX20" fmla="*/ 695439 w 1424920"/>
                <a:gd name="connsiteY20" fmla="*/ 722293 h 990600"/>
                <a:gd name="connsiteX21" fmla="*/ 671873 w 1424920"/>
                <a:gd name="connsiteY21" fmla="*/ 604411 h 990600"/>
                <a:gd name="connsiteX22" fmla="*/ 668303 w 1424920"/>
                <a:gd name="connsiteY22" fmla="*/ 680856 h 990600"/>
                <a:gd name="connsiteX23" fmla="*/ 636168 w 1424920"/>
                <a:gd name="connsiteY23" fmla="*/ 842319 h 990600"/>
                <a:gd name="connsiteX24" fmla="*/ 533335 w 1424920"/>
                <a:gd name="connsiteY24" fmla="*/ 926623 h 990600"/>
                <a:gd name="connsiteX25" fmla="*/ 338382 w 1424920"/>
                <a:gd name="connsiteY25" fmla="*/ 828745 h 990600"/>
                <a:gd name="connsiteX26" fmla="*/ 329812 w 1424920"/>
                <a:gd name="connsiteY26" fmla="*/ 613699 h 990600"/>
                <a:gd name="connsiteX27" fmla="*/ 363376 w 1424920"/>
                <a:gd name="connsiteY27" fmla="*/ 568689 h 990600"/>
                <a:gd name="connsiteX28" fmla="*/ 319101 w 1424920"/>
                <a:gd name="connsiteY28" fmla="*/ 568689 h 990600"/>
                <a:gd name="connsiteX29" fmla="*/ 251974 w 1424920"/>
                <a:gd name="connsiteY29" fmla="*/ 525822 h 990600"/>
                <a:gd name="connsiteX30" fmla="*/ 64876 w 1424920"/>
                <a:gd name="connsiteY30" fmla="*/ 145026 h 990600"/>
                <a:gd name="connsiteX31" fmla="*/ 62019 w 1424920"/>
                <a:gd name="connsiteY31" fmla="*/ 129309 h 990600"/>
                <a:gd name="connsiteX32" fmla="*/ 107723 w 1424920"/>
                <a:gd name="connsiteY32" fmla="*/ 65723 h 990600"/>
                <a:gd name="connsiteX33" fmla="*/ 259829 w 1424920"/>
                <a:gd name="connsiteY33" fmla="*/ 80727 h 990600"/>
                <a:gd name="connsiteX34" fmla="*/ 472635 w 1424920"/>
                <a:gd name="connsiteY34" fmla="*/ 206468 h 990600"/>
                <a:gd name="connsiteX35" fmla="*/ 624742 w 1424920"/>
                <a:gd name="connsiteY35" fmla="*/ 378648 h 990600"/>
                <a:gd name="connsiteX36" fmla="*/ 669017 w 1424920"/>
                <a:gd name="connsiteY36" fmla="*/ 463666 h 990600"/>
                <a:gd name="connsiteX37" fmla="*/ 683299 w 1424920"/>
                <a:gd name="connsiteY37" fmla="*/ 447234 h 990600"/>
                <a:gd name="connsiteX38" fmla="*/ 699724 w 1424920"/>
                <a:gd name="connsiteY38" fmla="*/ 435803 h 990600"/>
                <a:gd name="connsiteX39" fmla="*/ 689012 w 1424920"/>
                <a:gd name="connsiteY39" fmla="*/ 415084 h 990600"/>
                <a:gd name="connsiteX40" fmla="*/ 674016 w 1424920"/>
                <a:gd name="connsiteY40" fmla="*/ 389364 h 990600"/>
                <a:gd name="connsiteX41" fmla="*/ 656877 w 1424920"/>
                <a:gd name="connsiteY41" fmla="*/ 365074 h 990600"/>
                <a:gd name="connsiteX42" fmla="*/ 648308 w 1424920"/>
                <a:gd name="connsiteY42" fmla="*/ 352928 h 990600"/>
                <a:gd name="connsiteX43" fmla="*/ 639024 w 1424920"/>
                <a:gd name="connsiteY43" fmla="*/ 341497 h 990600"/>
                <a:gd name="connsiteX44" fmla="*/ 619029 w 1424920"/>
                <a:gd name="connsiteY44" fmla="*/ 317921 h 990600"/>
                <a:gd name="connsiteX45" fmla="*/ 602604 w 1424920"/>
                <a:gd name="connsiteY45" fmla="*/ 291486 h 990600"/>
                <a:gd name="connsiteX46" fmla="*/ 591893 w 1424920"/>
                <a:gd name="connsiteY46" fmla="*/ 262194 h 990600"/>
                <a:gd name="connsiteX47" fmla="*/ 586894 w 1424920"/>
                <a:gd name="connsiteY47" fmla="*/ 230759 h 990600"/>
                <a:gd name="connsiteX48" fmla="*/ 589750 w 1424920"/>
                <a:gd name="connsiteY48" fmla="*/ 229330 h 990600"/>
                <a:gd name="connsiteX49" fmla="*/ 611174 w 1424920"/>
                <a:gd name="connsiteY49" fmla="*/ 252192 h 990600"/>
                <a:gd name="connsiteX50" fmla="*/ 629741 w 1424920"/>
                <a:gd name="connsiteY50" fmla="*/ 275769 h 990600"/>
                <a:gd name="connsiteX51" fmla="*/ 645451 w 1424920"/>
                <a:gd name="connsiteY51" fmla="*/ 300774 h 990600"/>
                <a:gd name="connsiteX52" fmla="*/ 659019 w 1424920"/>
                <a:gd name="connsiteY52" fmla="*/ 327208 h 990600"/>
                <a:gd name="connsiteX53" fmla="*/ 667589 w 1424920"/>
                <a:gd name="connsiteY53" fmla="*/ 340068 h 990600"/>
                <a:gd name="connsiteX54" fmla="*/ 674730 w 1424920"/>
                <a:gd name="connsiteY54" fmla="*/ 353643 h 990600"/>
                <a:gd name="connsiteX55" fmla="*/ 687584 w 1424920"/>
                <a:gd name="connsiteY55" fmla="*/ 382220 h 990600"/>
                <a:gd name="connsiteX56" fmla="*/ 704723 w 1424920"/>
                <a:gd name="connsiteY56" fmla="*/ 434374 h 990600"/>
                <a:gd name="connsiteX57" fmla="*/ 711864 w 1424920"/>
                <a:gd name="connsiteY57" fmla="*/ 433660 h 990600"/>
                <a:gd name="connsiteX58" fmla="*/ 713292 w 1424920"/>
                <a:gd name="connsiteY58" fmla="*/ 434374 h 990600"/>
                <a:gd name="connsiteX59" fmla="*/ 718291 w 1424920"/>
                <a:gd name="connsiteY59" fmla="*/ 435089 h 990600"/>
                <a:gd name="connsiteX60" fmla="*/ 735430 w 1424920"/>
                <a:gd name="connsiteY60" fmla="*/ 382220 h 990600"/>
                <a:gd name="connsiteX61" fmla="*/ 748284 w 1424920"/>
                <a:gd name="connsiteY61" fmla="*/ 353643 h 990600"/>
                <a:gd name="connsiteX62" fmla="*/ 755425 w 1424920"/>
                <a:gd name="connsiteY62" fmla="*/ 340068 h 990600"/>
                <a:gd name="connsiteX63" fmla="*/ 763994 w 1424920"/>
                <a:gd name="connsiteY63" fmla="*/ 327208 h 990600"/>
                <a:gd name="connsiteX64" fmla="*/ 777562 w 1424920"/>
                <a:gd name="connsiteY64" fmla="*/ 300774 h 990600"/>
                <a:gd name="connsiteX65" fmla="*/ 793273 w 1424920"/>
                <a:gd name="connsiteY65" fmla="*/ 275769 h 990600"/>
                <a:gd name="connsiteX66" fmla="*/ 811840 w 1424920"/>
                <a:gd name="connsiteY66" fmla="*/ 252192 h 990600"/>
                <a:gd name="connsiteX67" fmla="*/ 833263 w 1424920"/>
                <a:gd name="connsiteY67" fmla="*/ 229330 h 990600"/>
                <a:gd name="connsiteX68" fmla="*/ 836120 w 1424920"/>
                <a:gd name="connsiteY68" fmla="*/ 230759 h 990600"/>
                <a:gd name="connsiteX69" fmla="*/ 831121 w 1424920"/>
                <a:gd name="connsiteY69" fmla="*/ 262194 h 990600"/>
                <a:gd name="connsiteX70" fmla="*/ 820409 w 1424920"/>
                <a:gd name="connsiteY70" fmla="*/ 291486 h 990600"/>
                <a:gd name="connsiteX71" fmla="*/ 803985 w 1424920"/>
                <a:gd name="connsiteY71" fmla="*/ 317921 h 990600"/>
                <a:gd name="connsiteX72" fmla="*/ 783989 w 1424920"/>
                <a:gd name="connsiteY72" fmla="*/ 341497 h 990600"/>
                <a:gd name="connsiteX73" fmla="*/ 774706 w 1424920"/>
                <a:gd name="connsiteY73" fmla="*/ 352928 h 990600"/>
                <a:gd name="connsiteX74" fmla="*/ 766137 w 1424920"/>
                <a:gd name="connsiteY74" fmla="*/ 365074 h 990600"/>
                <a:gd name="connsiteX75" fmla="*/ 748998 w 1424920"/>
                <a:gd name="connsiteY75" fmla="*/ 389364 h 990600"/>
                <a:gd name="connsiteX76" fmla="*/ 734001 w 1424920"/>
                <a:gd name="connsiteY76" fmla="*/ 415084 h 990600"/>
                <a:gd name="connsiteX77" fmla="*/ 722576 w 1424920"/>
                <a:gd name="connsiteY77" fmla="*/ 435803 h 990600"/>
                <a:gd name="connsiteX78" fmla="*/ 739000 w 1424920"/>
                <a:gd name="connsiteY78" fmla="*/ 447234 h 990600"/>
                <a:gd name="connsiteX79" fmla="*/ 755425 w 1424920"/>
                <a:gd name="connsiteY79" fmla="*/ 466524 h 990600"/>
                <a:gd name="connsiteX80" fmla="*/ 766137 w 1424920"/>
                <a:gd name="connsiteY80" fmla="*/ 437232 h 990600"/>
                <a:gd name="connsiteX81" fmla="*/ 875396 w 1424920"/>
                <a:gd name="connsiteY81" fmla="*/ 277912 h 990600"/>
                <a:gd name="connsiteX82" fmla="*/ 1163185 w 1424920"/>
                <a:gd name="connsiteY82" fmla="*/ 80727 h 990600"/>
                <a:gd name="connsiteX83" fmla="*/ 1241023 w 1424920"/>
                <a:gd name="connsiteY83" fmla="*/ 62866 h 990600"/>
                <a:gd name="connsiteX84" fmla="*/ 153739 w 1424920"/>
                <a:gd name="connsiteY84" fmla="*/ 31750 h 990600"/>
                <a:gd name="connsiteX85" fmla="*/ 104492 w 1424920"/>
                <a:gd name="connsiteY85" fmla="*/ 35319 h 990600"/>
                <a:gd name="connsiteX86" fmla="*/ 33121 w 1424920"/>
                <a:gd name="connsiteY86" fmla="*/ 133827 h 990600"/>
                <a:gd name="connsiteX87" fmla="*/ 33121 w 1424920"/>
                <a:gd name="connsiteY87" fmla="*/ 137396 h 990600"/>
                <a:gd name="connsiteX88" fmla="*/ 36689 w 1424920"/>
                <a:gd name="connsiteY88" fmla="*/ 153814 h 990600"/>
                <a:gd name="connsiteX89" fmla="*/ 228679 w 1424920"/>
                <a:gd name="connsiteY89" fmla="*/ 544991 h 990600"/>
                <a:gd name="connsiteX90" fmla="*/ 305046 w 1424920"/>
                <a:gd name="connsiteY90" fmla="*/ 598528 h 990600"/>
                <a:gd name="connsiteX91" fmla="*/ 304332 w 1424920"/>
                <a:gd name="connsiteY91" fmla="*/ 600670 h 990600"/>
                <a:gd name="connsiteX92" fmla="*/ 313611 w 1424920"/>
                <a:gd name="connsiteY92" fmla="*/ 844798 h 990600"/>
                <a:gd name="connsiteX93" fmla="*/ 507741 w 1424920"/>
                <a:gd name="connsiteY93" fmla="*/ 959011 h 990600"/>
                <a:gd name="connsiteX94" fmla="*/ 537003 w 1424920"/>
                <a:gd name="connsiteY94" fmla="*/ 957583 h 990600"/>
                <a:gd name="connsiteX95" fmla="*/ 660476 w 1424920"/>
                <a:gd name="connsiteY95" fmla="*/ 865499 h 990600"/>
                <a:gd name="connsiteX96" fmla="*/ 669754 w 1424920"/>
                <a:gd name="connsiteY96" fmla="*/ 916181 h 990600"/>
                <a:gd name="connsiteX97" fmla="*/ 711150 w 1424920"/>
                <a:gd name="connsiteY97" fmla="*/ 945448 h 990600"/>
                <a:gd name="connsiteX98" fmla="*/ 752545 w 1424920"/>
                <a:gd name="connsiteY98" fmla="*/ 919750 h 990600"/>
                <a:gd name="connsiteX99" fmla="*/ 761110 w 1424920"/>
                <a:gd name="connsiteY99" fmla="*/ 890483 h 990600"/>
                <a:gd name="connsiteX100" fmla="*/ 761823 w 1424920"/>
                <a:gd name="connsiteY100" fmla="*/ 862644 h 990600"/>
                <a:gd name="connsiteX101" fmla="*/ 761823 w 1424920"/>
                <a:gd name="connsiteY101" fmla="*/ 864072 h 990600"/>
                <a:gd name="connsiteX102" fmla="*/ 913845 w 1424920"/>
                <a:gd name="connsiteY102" fmla="*/ 960438 h 990600"/>
                <a:gd name="connsiteX103" fmla="*/ 940966 w 1424920"/>
                <a:gd name="connsiteY103" fmla="*/ 958297 h 990600"/>
                <a:gd name="connsiteX104" fmla="*/ 1140092 w 1424920"/>
                <a:gd name="connsiteY104" fmla="*/ 768419 h 990600"/>
                <a:gd name="connsiteX105" fmla="*/ 1119394 w 1424920"/>
                <a:gd name="connsiteY105" fmla="*/ 597814 h 990600"/>
                <a:gd name="connsiteX106" fmla="*/ 1205040 w 1424920"/>
                <a:gd name="connsiteY106" fmla="*/ 532856 h 990600"/>
                <a:gd name="connsiteX107" fmla="*/ 1347069 w 1424920"/>
                <a:gd name="connsiteY107" fmla="*/ 275165 h 990600"/>
                <a:gd name="connsiteX108" fmla="*/ 1391320 w 1424920"/>
                <a:gd name="connsiteY108" fmla="*/ 128117 h 990600"/>
                <a:gd name="connsiteX109" fmla="*/ 1326372 w 1424920"/>
                <a:gd name="connsiteY109" fmla="*/ 36747 h 990600"/>
                <a:gd name="connsiteX110" fmla="*/ 1269275 w 1424920"/>
                <a:gd name="connsiteY110" fmla="*/ 31750 h 990600"/>
                <a:gd name="connsiteX111" fmla="*/ 1152939 w 1424920"/>
                <a:gd name="connsiteY111" fmla="*/ 51737 h 990600"/>
                <a:gd name="connsiteX112" fmla="*/ 873877 w 1424920"/>
                <a:gd name="connsiteY112" fmla="*/ 235191 h 990600"/>
                <a:gd name="connsiteX113" fmla="*/ 871022 w 1424920"/>
                <a:gd name="connsiteY113" fmla="*/ 235904 h 990600"/>
                <a:gd name="connsiteX114" fmla="*/ 867453 w 1424920"/>
                <a:gd name="connsiteY114" fmla="*/ 232335 h 990600"/>
                <a:gd name="connsiteX115" fmla="*/ 849610 w 1424920"/>
                <a:gd name="connsiteY115" fmla="*/ 203068 h 990600"/>
                <a:gd name="connsiteX116" fmla="*/ 846756 w 1424920"/>
                <a:gd name="connsiteY116" fmla="*/ 202355 h 990600"/>
                <a:gd name="connsiteX117" fmla="*/ 833195 w 1424920"/>
                <a:gd name="connsiteY117" fmla="*/ 198785 h 990600"/>
                <a:gd name="connsiteX118" fmla="*/ 813211 w 1424920"/>
                <a:gd name="connsiteY118" fmla="*/ 206638 h 990600"/>
                <a:gd name="connsiteX119" fmla="*/ 788231 w 1424920"/>
                <a:gd name="connsiteY119" fmla="*/ 232335 h 990600"/>
                <a:gd name="connsiteX120" fmla="*/ 768247 w 1424920"/>
                <a:gd name="connsiteY120" fmla="*/ 258033 h 990600"/>
                <a:gd name="connsiteX121" fmla="*/ 750404 w 1424920"/>
                <a:gd name="connsiteY121" fmla="*/ 287300 h 990600"/>
                <a:gd name="connsiteX122" fmla="*/ 748263 w 1424920"/>
                <a:gd name="connsiteY122" fmla="*/ 291583 h 990600"/>
                <a:gd name="connsiteX123" fmla="*/ 738271 w 1424920"/>
                <a:gd name="connsiteY123" fmla="*/ 310856 h 990600"/>
                <a:gd name="connsiteX124" fmla="*/ 728993 w 1424920"/>
                <a:gd name="connsiteY124" fmla="*/ 325133 h 990600"/>
                <a:gd name="connsiteX125" fmla="*/ 726851 w 1424920"/>
                <a:gd name="connsiteY125" fmla="*/ 328702 h 990600"/>
                <a:gd name="connsiteX126" fmla="*/ 721142 w 1424920"/>
                <a:gd name="connsiteY126" fmla="*/ 340123 h 990600"/>
                <a:gd name="connsiteX127" fmla="*/ 720428 w 1424920"/>
                <a:gd name="connsiteY127" fmla="*/ 340837 h 990600"/>
                <a:gd name="connsiteX128" fmla="*/ 711863 w 1424920"/>
                <a:gd name="connsiteY128" fmla="*/ 345834 h 990600"/>
                <a:gd name="connsiteX129" fmla="*/ 703299 w 1424920"/>
                <a:gd name="connsiteY129" fmla="*/ 340837 h 990600"/>
                <a:gd name="connsiteX130" fmla="*/ 703299 w 1424920"/>
                <a:gd name="connsiteY130" fmla="*/ 340123 h 990600"/>
                <a:gd name="connsiteX131" fmla="*/ 696875 w 1424920"/>
                <a:gd name="connsiteY131" fmla="*/ 328702 h 990600"/>
                <a:gd name="connsiteX132" fmla="*/ 694734 w 1424920"/>
                <a:gd name="connsiteY132" fmla="*/ 325133 h 990600"/>
                <a:gd name="connsiteX133" fmla="*/ 685456 w 1424920"/>
                <a:gd name="connsiteY133" fmla="*/ 310856 h 990600"/>
                <a:gd name="connsiteX134" fmla="*/ 675464 w 1424920"/>
                <a:gd name="connsiteY134" fmla="*/ 291583 h 990600"/>
                <a:gd name="connsiteX135" fmla="*/ 673323 w 1424920"/>
                <a:gd name="connsiteY135" fmla="*/ 287300 h 990600"/>
                <a:gd name="connsiteX136" fmla="*/ 655480 w 1424920"/>
                <a:gd name="connsiteY136" fmla="*/ 258033 h 990600"/>
                <a:gd name="connsiteX137" fmla="*/ 635496 w 1424920"/>
                <a:gd name="connsiteY137" fmla="*/ 232335 h 990600"/>
                <a:gd name="connsiteX138" fmla="*/ 609802 w 1424920"/>
                <a:gd name="connsiteY138" fmla="*/ 206638 h 990600"/>
                <a:gd name="connsiteX139" fmla="*/ 589818 w 1424920"/>
                <a:gd name="connsiteY139" fmla="*/ 198785 h 990600"/>
                <a:gd name="connsiteX140" fmla="*/ 576258 w 1424920"/>
                <a:gd name="connsiteY140" fmla="*/ 202355 h 990600"/>
                <a:gd name="connsiteX141" fmla="*/ 573403 w 1424920"/>
                <a:gd name="connsiteY141" fmla="*/ 203068 h 990600"/>
                <a:gd name="connsiteX142" fmla="*/ 556274 w 1424920"/>
                <a:gd name="connsiteY142" fmla="*/ 232335 h 990600"/>
                <a:gd name="connsiteX143" fmla="*/ 552705 w 1424920"/>
                <a:gd name="connsiteY143" fmla="*/ 235904 h 990600"/>
                <a:gd name="connsiteX144" fmla="*/ 550564 w 1424920"/>
                <a:gd name="connsiteY144" fmla="*/ 235191 h 990600"/>
                <a:gd name="connsiteX145" fmla="*/ 492753 w 1424920"/>
                <a:gd name="connsiteY145" fmla="*/ 183081 h 990600"/>
                <a:gd name="connsiteX146" fmla="*/ 271502 w 1424920"/>
                <a:gd name="connsiteY146" fmla="*/ 51737 h 990600"/>
                <a:gd name="connsiteX147" fmla="*/ 153739 w 1424920"/>
                <a:gd name="connsiteY147" fmla="*/ 31750 h 990600"/>
                <a:gd name="connsiteX148" fmla="*/ 153862 w 1424920"/>
                <a:gd name="connsiteY148" fmla="*/ 0 h 990600"/>
                <a:gd name="connsiteX149" fmla="*/ 281552 w 1424920"/>
                <a:gd name="connsiteY149" fmla="*/ 22124 h 990600"/>
                <a:gd name="connsiteX150" fmla="*/ 513390 w 1424920"/>
                <a:gd name="connsiteY150" fmla="*/ 158439 h 990600"/>
                <a:gd name="connsiteX151" fmla="*/ 544778 w 1424920"/>
                <a:gd name="connsiteY151" fmla="*/ 185559 h 990600"/>
                <a:gd name="connsiteX152" fmla="*/ 561185 w 1424920"/>
                <a:gd name="connsiteY152" fmla="*/ 174140 h 990600"/>
                <a:gd name="connsiteX153" fmla="*/ 563325 w 1424920"/>
                <a:gd name="connsiteY153" fmla="*/ 173427 h 990600"/>
                <a:gd name="connsiteX154" fmla="*/ 590432 w 1424920"/>
                <a:gd name="connsiteY154" fmla="*/ 167003 h 990600"/>
                <a:gd name="connsiteX155" fmla="*/ 631093 w 1424920"/>
                <a:gd name="connsiteY155" fmla="*/ 181991 h 990600"/>
                <a:gd name="connsiteX156" fmla="*/ 659627 w 1424920"/>
                <a:gd name="connsiteY156" fmla="*/ 211252 h 990600"/>
                <a:gd name="connsiteX157" fmla="*/ 659627 w 1424920"/>
                <a:gd name="connsiteY157" fmla="*/ 211966 h 990600"/>
                <a:gd name="connsiteX158" fmla="*/ 681741 w 1424920"/>
                <a:gd name="connsiteY158" fmla="*/ 239800 h 990600"/>
                <a:gd name="connsiteX159" fmla="*/ 701715 w 1424920"/>
                <a:gd name="connsiteY159" fmla="*/ 272629 h 990600"/>
                <a:gd name="connsiteX160" fmla="*/ 703855 w 1424920"/>
                <a:gd name="connsiteY160" fmla="*/ 276911 h 990600"/>
                <a:gd name="connsiteX161" fmla="*/ 712415 w 1424920"/>
                <a:gd name="connsiteY161" fmla="*/ 292613 h 990600"/>
                <a:gd name="connsiteX162" fmla="*/ 720975 w 1424920"/>
                <a:gd name="connsiteY162" fmla="*/ 276911 h 990600"/>
                <a:gd name="connsiteX163" fmla="*/ 723115 w 1424920"/>
                <a:gd name="connsiteY163" fmla="*/ 272629 h 990600"/>
                <a:gd name="connsiteX164" fmla="*/ 743089 w 1424920"/>
                <a:gd name="connsiteY164" fmla="*/ 239800 h 990600"/>
                <a:gd name="connsiteX165" fmla="*/ 765203 w 1424920"/>
                <a:gd name="connsiteY165" fmla="*/ 211966 h 990600"/>
                <a:gd name="connsiteX166" fmla="*/ 793737 w 1424920"/>
                <a:gd name="connsiteY166" fmla="*/ 181991 h 990600"/>
                <a:gd name="connsiteX167" fmla="*/ 833685 w 1424920"/>
                <a:gd name="connsiteY167" fmla="*/ 167003 h 990600"/>
                <a:gd name="connsiteX168" fmla="*/ 860792 w 1424920"/>
                <a:gd name="connsiteY168" fmla="*/ 173427 h 990600"/>
                <a:gd name="connsiteX169" fmla="*/ 863645 w 1424920"/>
                <a:gd name="connsiteY169" fmla="*/ 174140 h 990600"/>
                <a:gd name="connsiteX170" fmla="*/ 880052 w 1424920"/>
                <a:gd name="connsiteY170" fmla="*/ 185559 h 990600"/>
                <a:gd name="connsiteX171" fmla="*/ 1142565 w 1424920"/>
                <a:gd name="connsiteY171" fmla="*/ 22124 h 990600"/>
                <a:gd name="connsiteX172" fmla="*/ 1269541 w 1424920"/>
                <a:gd name="connsiteY172" fmla="*/ 0 h 990600"/>
                <a:gd name="connsiteX173" fmla="*/ 1332316 w 1424920"/>
                <a:gd name="connsiteY173" fmla="*/ 5710 h 990600"/>
                <a:gd name="connsiteX174" fmla="*/ 1405791 w 1424920"/>
                <a:gd name="connsiteY174" fmla="*/ 48531 h 990600"/>
                <a:gd name="connsiteX175" fmla="*/ 1423625 w 1424920"/>
                <a:gd name="connsiteY175" fmla="*/ 131319 h 990600"/>
                <a:gd name="connsiteX176" fmla="*/ 1375831 w 1424920"/>
                <a:gd name="connsiteY176" fmla="*/ 286903 h 990600"/>
                <a:gd name="connsiteX177" fmla="*/ 1231021 w 1424920"/>
                <a:gd name="connsiteY177" fmla="*/ 550968 h 990600"/>
                <a:gd name="connsiteX178" fmla="*/ 1162539 w 1424920"/>
                <a:gd name="connsiteY178" fmla="*/ 615200 h 990600"/>
                <a:gd name="connsiteX179" fmla="*/ 1171099 w 1424920"/>
                <a:gd name="connsiteY179" fmla="*/ 774352 h 990600"/>
                <a:gd name="connsiteX180" fmla="*/ 1094771 w 1424920"/>
                <a:gd name="connsiteY180" fmla="*/ 918518 h 990600"/>
                <a:gd name="connsiteX181" fmla="*/ 947107 w 1424920"/>
                <a:gd name="connsiteY181" fmla="*/ 987745 h 990600"/>
                <a:gd name="connsiteX182" fmla="*/ 914293 w 1424920"/>
                <a:gd name="connsiteY182" fmla="*/ 990600 h 990600"/>
                <a:gd name="connsiteX183" fmla="*/ 778757 w 1424920"/>
                <a:gd name="connsiteY183" fmla="*/ 937073 h 990600"/>
                <a:gd name="connsiteX184" fmla="*/ 711702 w 1424920"/>
                <a:gd name="connsiteY184" fmla="*/ 976326 h 990600"/>
                <a:gd name="connsiteX185" fmla="*/ 646787 w 1424920"/>
                <a:gd name="connsiteY185" fmla="*/ 938501 h 990600"/>
                <a:gd name="connsiteX186" fmla="*/ 540498 w 1424920"/>
                <a:gd name="connsiteY186" fmla="*/ 987745 h 990600"/>
                <a:gd name="connsiteX187" fmla="*/ 508397 w 1424920"/>
                <a:gd name="connsiteY187" fmla="*/ 989173 h 990600"/>
                <a:gd name="connsiteX188" fmla="*/ 378567 w 1424920"/>
                <a:gd name="connsiteY188" fmla="*/ 957057 h 990600"/>
                <a:gd name="connsiteX189" fmla="*/ 286545 w 1424920"/>
                <a:gd name="connsiteY189" fmla="*/ 859995 h 990600"/>
                <a:gd name="connsiteX190" fmla="*/ 245171 w 1424920"/>
                <a:gd name="connsiteY190" fmla="*/ 722253 h 990600"/>
                <a:gd name="connsiteX191" fmla="*/ 263005 w 1424920"/>
                <a:gd name="connsiteY191" fmla="*/ 615914 h 990600"/>
                <a:gd name="connsiteX192" fmla="*/ 203083 w 1424920"/>
                <a:gd name="connsiteY192" fmla="*/ 563101 h 990600"/>
                <a:gd name="connsiteX193" fmla="*/ 6199 w 1424920"/>
                <a:gd name="connsiteY193" fmla="*/ 161294 h 990600"/>
                <a:gd name="connsiteX194" fmla="*/ 2632 w 1424920"/>
                <a:gd name="connsiteY194" fmla="*/ 140597 h 990600"/>
                <a:gd name="connsiteX195" fmla="*/ 1919 w 1424920"/>
                <a:gd name="connsiteY195" fmla="*/ 138456 h 990600"/>
                <a:gd name="connsiteX196" fmla="*/ 99647 w 1424920"/>
                <a:gd name="connsiteY196" fmla="*/ 4282 h 990600"/>
                <a:gd name="connsiteX197" fmla="*/ 153862 w 1424920"/>
                <a:gd name="connsiteY197"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424920" h="990600">
                  <a:moveTo>
                    <a:pt x="1241023" y="62866"/>
                  </a:moveTo>
                  <a:cubicBezTo>
                    <a:pt x="1267445" y="60722"/>
                    <a:pt x="1294582" y="61437"/>
                    <a:pt x="1321718" y="66438"/>
                  </a:cubicBezTo>
                  <a:cubicBezTo>
                    <a:pt x="1353853" y="72868"/>
                    <a:pt x="1365993" y="90014"/>
                    <a:pt x="1361708" y="123593"/>
                  </a:cubicBezTo>
                  <a:cubicBezTo>
                    <a:pt x="1355281" y="171460"/>
                    <a:pt x="1337429" y="217185"/>
                    <a:pt x="1318862" y="261480"/>
                  </a:cubicBezTo>
                  <a:cubicBezTo>
                    <a:pt x="1281013" y="350785"/>
                    <a:pt x="1236738" y="435803"/>
                    <a:pt x="1179609" y="513677"/>
                  </a:cubicBezTo>
                  <a:cubicBezTo>
                    <a:pt x="1161042" y="540111"/>
                    <a:pt x="1139619" y="564402"/>
                    <a:pt x="1103913" y="568689"/>
                  </a:cubicBezTo>
                  <a:cubicBezTo>
                    <a:pt x="1089631" y="570118"/>
                    <a:pt x="1075348" y="568689"/>
                    <a:pt x="1059638" y="568689"/>
                  </a:cubicBezTo>
                  <a:cubicBezTo>
                    <a:pt x="1060352" y="571547"/>
                    <a:pt x="1061066" y="573690"/>
                    <a:pt x="1061780" y="575119"/>
                  </a:cubicBezTo>
                  <a:cubicBezTo>
                    <a:pt x="1116053" y="627273"/>
                    <a:pt x="1123908" y="692287"/>
                    <a:pt x="1109626" y="761587"/>
                  </a:cubicBezTo>
                  <a:cubicBezTo>
                    <a:pt x="1090345" y="854465"/>
                    <a:pt x="1028931" y="911620"/>
                    <a:pt x="935382" y="926623"/>
                  </a:cubicBezTo>
                  <a:cubicBezTo>
                    <a:pt x="876110" y="936625"/>
                    <a:pt x="816125" y="905190"/>
                    <a:pt x="789702" y="850178"/>
                  </a:cubicBezTo>
                  <a:cubicBezTo>
                    <a:pt x="765422" y="798738"/>
                    <a:pt x="758995" y="743726"/>
                    <a:pt x="754711" y="688715"/>
                  </a:cubicBezTo>
                  <a:cubicBezTo>
                    <a:pt x="753283" y="661566"/>
                    <a:pt x="752568" y="634417"/>
                    <a:pt x="751140" y="607983"/>
                  </a:cubicBezTo>
                  <a:cubicBezTo>
                    <a:pt x="748284" y="607269"/>
                    <a:pt x="748998" y="607983"/>
                    <a:pt x="746141" y="607269"/>
                  </a:cubicBezTo>
                  <a:cubicBezTo>
                    <a:pt x="740428" y="631559"/>
                    <a:pt x="731145" y="655136"/>
                    <a:pt x="729717" y="679427"/>
                  </a:cubicBezTo>
                  <a:cubicBezTo>
                    <a:pt x="726860" y="719436"/>
                    <a:pt x="730431" y="760159"/>
                    <a:pt x="730431" y="800882"/>
                  </a:cubicBezTo>
                  <a:cubicBezTo>
                    <a:pt x="730431" y="830174"/>
                    <a:pt x="729717" y="860180"/>
                    <a:pt x="729003" y="889472"/>
                  </a:cubicBezTo>
                  <a:cubicBezTo>
                    <a:pt x="729003" y="894473"/>
                    <a:pt x="726860" y="899474"/>
                    <a:pt x="724004" y="904475"/>
                  </a:cubicBezTo>
                  <a:cubicBezTo>
                    <a:pt x="716863" y="916621"/>
                    <a:pt x="704009" y="917335"/>
                    <a:pt x="699010" y="904475"/>
                  </a:cubicBezTo>
                  <a:cubicBezTo>
                    <a:pt x="694011" y="892330"/>
                    <a:pt x="691154" y="878041"/>
                    <a:pt x="691869" y="865181"/>
                  </a:cubicBezTo>
                  <a:cubicBezTo>
                    <a:pt x="691869" y="817314"/>
                    <a:pt x="694011" y="770161"/>
                    <a:pt x="695439" y="722293"/>
                  </a:cubicBezTo>
                  <a:cubicBezTo>
                    <a:pt x="696867" y="682999"/>
                    <a:pt x="691154" y="644419"/>
                    <a:pt x="671873" y="604411"/>
                  </a:cubicBezTo>
                  <a:cubicBezTo>
                    <a:pt x="670445" y="632988"/>
                    <a:pt x="669731" y="657279"/>
                    <a:pt x="668303" y="680856"/>
                  </a:cubicBezTo>
                  <a:cubicBezTo>
                    <a:pt x="664732" y="736582"/>
                    <a:pt x="658305" y="790880"/>
                    <a:pt x="636168" y="842319"/>
                  </a:cubicBezTo>
                  <a:cubicBezTo>
                    <a:pt x="616172" y="888043"/>
                    <a:pt x="584751" y="920907"/>
                    <a:pt x="533335" y="926623"/>
                  </a:cubicBezTo>
                  <a:cubicBezTo>
                    <a:pt x="449070" y="934482"/>
                    <a:pt x="381229" y="903047"/>
                    <a:pt x="338382" y="828745"/>
                  </a:cubicBezTo>
                  <a:cubicBezTo>
                    <a:pt x="299819" y="760159"/>
                    <a:pt x="293392" y="686571"/>
                    <a:pt x="329812" y="613699"/>
                  </a:cubicBezTo>
                  <a:cubicBezTo>
                    <a:pt x="337668" y="597981"/>
                    <a:pt x="350522" y="585121"/>
                    <a:pt x="363376" y="568689"/>
                  </a:cubicBezTo>
                  <a:cubicBezTo>
                    <a:pt x="347665" y="568689"/>
                    <a:pt x="332669" y="570118"/>
                    <a:pt x="319101" y="568689"/>
                  </a:cubicBezTo>
                  <a:cubicBezTo>
                    <a:pt x="290536" y="565117"/>
                    <a:pt x="269113" y="548685"/>
                    <a:pt x="251974" y="525822"/>
                  </a:cubicBezTo>
                  <a:cubicBezTo>
                    <a:pt x="166994" y="410083"/>
                    <a:pt x="102010" y="284342"/>
                    <a:pt x="64876" y="145026"/>
                  </a:cubicBezTo>
                  <a:cubicBezTo>
                    <a:pt x="63447" y="140025"/>
                    <a:pt x="62733" y="134310"/>
                    <a:pt x="62019" y="129309"/>
                  </a:cubicBezTo>
                  <a:cubicBezTo>
                    <a:pt x="56306" y="87157"/>
                    <a:pt x="66304" y="72153"/>
                    <a:pt x="107723" y="65723"/>
                  </a:cubicBezTo>
                  <a:cubicBezTo>
                    <a:pt x="159853" y="57150"/>
                    <a:pt x="209841" y="64295"/>
                    <a:pt x="259829" y="80727"/>
                  </a:cubicBezTo>
                  <a:cubicBezTo>
                    <a:pt x="338382" y="108590"/>
                    <a:pt x="408365" y="153599"/>
                    <a:pt x="472635" y="206468"/>
                  </a:cubicBezTo>
                  <a:cubicBezTo>
                    <a:pt x="531193" y="255764"/>
                    <a:pt x="584037" y="312205"/>
                    <a:pt x="624742" y="378648"/>
                  </a:cubicBezTo>
                  <a:cubicBezTo>
                    <a:pt x="641881" y="405797"/>
                    <a:pt x="654735" y="435803"/>
                    <a:pt x="669017" y="463666"/>
                  </a:cubicBezTo>
                  <a:cubicBezTo>
                    <a:pt x="673302" y="457951"/>
                    <a:pt x="678300" y="453664"/>
                    <a:pt x="683299" y="447234"/>
                  </a:cubicBezTo>
                  <a:cubicBezTo>
                    <a:pt x="687584" y="442233"/>
                    <a:pt x="693297" y="437946"/>
                    <a:pt x="699724" y="435803"/>
                  </a:cubicBezTo>
                  <a:cubicBezTo>
                    <a:pt x="696867" y="428659"/>
                    <a:pt x="692583" y="421514"/>
                    <a:pt x="689012" y="415084"/>
                  </a:cubicBezTo>
                  <a:cubicBezTo>
                    <a:pt x="684013" y="405797"/>
                    <a:pt x="679015" y="397223"/>
                    <a:pt x="674016" y="389364"/>
                  </a:cubicBezTo>
                  <a:cubicBezTo>
                    <a:pt x="668303" y="380791"/>
                    <a:pt x="663304" y="372932"/>
                    <a:pt x="656877" y="365074"/>
                  </a:cubicBezTo>
                  <a:cubicBezTo>
                    <a:pt x="654021" y="360787"/>
                    <a:pt x="651164" y="357215"/>
                    <a:pt x="648308" y="352928"/>
                  </a:cubicBezTo>
                  <a:cubicBezTo>
                    <a:pt x="648308" y="352928"/>
                    <a:pt x="648308" y="352928"/>
                    <a:pt x="639024" y="341497"/>
                  </a:cubicBezTo>
                  <a:cubicBezTo>
                    <a:pt x="632597" y="333638"/>
                    <a:pt x="625456" y="325779"/>
                    <a:pt x="619029" y="317921"/>
                  </a:cubicBezTo>
                  <a:cubicBezTo>
                    <a:pt x="612602" y="309347"/>
                    <a:pt x="606889" y="300774"/>
                    <a:pt x="602604" y="291486"/>
                  </a:cubicBezTo>
                  <a:cubicBezTo>
                    <a:pt x="598320" y="282199"/>
                    <a:pt x="594749" y="272196"/>
                    <a:pt x="591893" y="262194"/>
                  </a:cubicBezTo>
                  <a:cubicBezTo>
                    <a:pt x="589036" y="252192"/>
                    <a:pt x="586894" y="242190"/>
                    <a:pt x="586894" y="230759"/>
                  </a:cubicBezTo>
                  <a:cubicBezTo>
                    <a:pt x="586894" y="230759"/>
                    <a:pt x="586894" y="230759"/>
                    <a:pt x="589750" y="229330"/>
                  </a:cubicBezTo>
                  <a:cubicBezTo>
                    <a:pt x="597605" y="236474"/>
                    <a:pt x="604747" y="244333"/>
                    <a:pt x="611174" y="252192"/>
                  </a:cubicBezTo>
                  <a:cubicBezTo>
                    <a:pt x="618315" y="260051"/>
                    <a:pt x="624028" y="267910"/>
                    <a:pt x="629741" y="275769"/>
                  </a:cubicBezTo>
                  <a:cubicBezTo>
                    <a:pt x="635454" y="283627"/>
                    <a:pt x="640452" y="292201"/>
                    <a:pt x="645451" y="300774"/>
                  </a:cubicBezTo>
                  <a:cubicBezTo>
                    <a:pt x="649736" y="310062"/>
                    <a:pt x="654021" y="318635"/>
                    <a:pt x="659019" y="327208"/>
                  </a:cubicBezTo>
                  <a:cubicBezTo>
                    <a:pt x="659019" y="327208"/>
                    <a:pt x="659019" y="327208"/>
                    <a:pt x="667589" y="340068"/>
                  </a:cubicBezTo>
                  <a:cubicBezTo>
                    <a:pt x="669731" y="344355"/>
                    <a:pt x="672588" y="349356"/>
                    <a:pt x="674730" y="353643"/>
                  </a:cubicBezTo>
                  <a:cubicBezTo>
                    <a:pt x="679729" y="362930"/>
                    <a:pt x="684013" y="372218"/>
                    <a:pt x="687584" y="382220"/>
                  </a:cubicBezTo>
                  <a:cubicBezTo>
                    <a:pt x="694725" y="399367"/>
                    <a:pt x="700438" y="416513"/>
                    <a:pt x="704723" y="434374"/>
                  </a:cubicBezTo>
                  <a:cubicBezTo>
                    <a:pt x="707579" y="434374"/>
                    <a:pt x="709721" y="433660"/>
                    <a:pt x="711864" y="433660"/>
                  </a:cubicBezTo>
                  <a:cubicBezTo>
                    <a:pt x="712578" y="433660"/>
                    <a:pt x="712578" y="433660"/>
                    <a:pt x="713292" y="434374"/>
                  </a:cubicBezTo>
                  <a:cubicBezTo>
                    <a:pt x="714720" y="434374"/>
                    <a:pt x="716863" y="434374"/>
                    <a:pt x="718291" y="435089"/>
                  </a:cubicBezTo>
                  <a:cubicBezTo>
                    <a:pt x="722576" y="416513"/>
                    <a:pt x="728288" y="399367"/>
                    <a:pt x="735430" y="382220"/>
                  </a:cubicBezTo>
                  <a:cubicBezTo>
                    <a:pt x="739000" y="372218"/>
                    <a:pt x="743285" y="362930"/>
                    <a:pt x="748284" y="353643"/>
                  </a:cubicBezTo>
                  <a:cubicBezTo>
                    <a:pt x="750426" y="349356"/>
                    <a:pt x="753283" y="344355"/>
                    <a:pt x="755425" y="340068"/>
                  </a:cubicBezTo>
                  <a:cubicBezTo>
                    <a:pt x="755425" y="340068"/>
                    <a:pt x="755425" y="340068"/>
                    <a:pt x="763994" y="327208"/>
                  </a:cubicBezTo>
                  <a:cubicBezTo>
                    <a:pt x="768993" y="318635"/>
                    <a:pt x="773278" y="310062"/>
                    <a:pt x="777562" y="300774"/>
                  </a:cubicBezTo>
                  <a:cubicBezTo>
                    <a:pt x="782561" y="292201"/>
                    <a:pt x="787560" y="283627"/>
                    <a:pt x="793273" y="275769"/>
                  </a:cubicBezTo>
                  <a:cubicBezTo>
                    <a:pt x="798986" y="267910"/>
                    <a:pt x="804699" y="260051"/>
                    <a:pt x="811840" y="252192"/>
                  </a:cubicBezTo>
                  <a:cubicBezTo>
                    <a:pt x="818267" y="244333"/>
                    <a:pt x="825408" y="236474"/>
                    <a:pt x="833263" y="229330"/>
                  </a:cubicBezTo>
                  <a:cubicBezTo>
                    <a:pt x="833263" y="229330"/>
                    <a:pt x="833263" y="229330"/>
                    <a:pt x="836120" y="230759"/>
                  </a:cubicBezTo>
                  <a:cubicBezTo>
                    <a:pt x="836120" y="242190"/>
                    <a:pt x="833978" y="252192"/>
                    <a:pt x="831121" y="262194"/>
                  </a:cubicBezTo>
                  <a:cubicBezTo>
                    <a:pt x="828265" y="272196"/>
                    <a:pt x="824694" y="282199"/>
                    <a:pt x="820409" y="291486"/>
                  </a:cubicBezTo>
                  <a:cubicBezTo>
                    <a:pt x="816125" y="300774"/>
                    <a:pt x="810412" y="309347"/>
                    <a:pt x="803985" y="317921"/>
                  </a:cubicBezTo>
                  <a:cubicBezTo>
                    <a:pt x="797558" y="325779"/>
                    <a:pt x="790416" y="333638"/>
                    <a:pt x="783989" y="341497"/>
                  </a:cubicBezTo>
                  <a:cubicBezTo>
                    <a:pt x="783989" y="341497"/>
                    <a:pt x="783989" y="341497"/>
                    <a:pt x="774706" y="352928"/>
                  </a:cubicBezTo>
                  <a:cubicBezTo>
                    <a:pt x="771849" y="357215"/>
                    <a:pt x="768993" y="360787"/>
                    <a:pt x="766137" y="365074"/>
                  </a:cubicBezTo>
                  <a:cubicBezTo>
                    <a:pt x="759710" y="372932"/>
                    <a:pt x="754711" y="380791"/>
                    <a:pt x="748998" y="389364"/>
                  </a:cubicBezTo>
                  <a:cubicBezTo>
                    <a:pt x="743999" y="397223"/>
                    <a:pt x="739000" y="405797"/>
                    <a:pt x="734001" y="415084"/>
                  </a:cubicBezTo>
                  <a:cubicBezTo>
                    <a:pt x="730431" y="421514"/>
                    <a:pt x="726146" y="428659"/>
                    <a:pt x="722576" y="435803"/>
                  </a:cubicBezTo>
                  <a:cubicBezTo>
                    <a:pt x="729003" y="437946"/>
                    <a:pt x="734716" y="442233"/>
                    <a:pt x="739000" y="447234"/>
                  </a:cubicBezTo>
                  <a:cubicBezTo>
                    <a:pt x="744713" y="454378"/>
                    <a:pt x="751854" y="461523"/>
                    <a:pt x="755425" y="466524"/>
                  </a:cubicBezTo>
                  <a:cubicBezTo>
                    <a:pt x="758995" y="455093"/>
                    <a:pt x="761852" y="446520"/>
                    <a:pt x="766137" y="437232"/>
                  </a:cubicBezTo>
                  <a:cubicBezTo>
                    <a:pt x="791131" y="375790"/>
                    <a:pt x="830407" y="325065"/>
                    <a:pt x="875396" y="277912"/>
                  </a:cubicBezTo>
                  <a:cubicBezTo>
                    <a:pt x="956805" y="191465"/>
                    <a:pt x="1049640" y="121450"/>
                    <a:pt x="1163185" y="80727"/>
                  </a:cubicBezTo>
                  <a:cubicBezTo>
                    <a:pt x="1188893" y="72153"/>
                    <a:pt x="1214601" y="65723"/>
                    <a:pt x="1241023" y="62866"/>
                  </a:cubicBezTo>
                  <a:close/>
                  <a:moveTo>
                    <a:pt x="153739" y="31750"/>
                  </a:moveTo>
                  <a:cubicBezTo>
                    <a:pt x="137323" y="31750"/>
                    <a:pt x="120908" y="32464"/>
                    <a:pt x="104492" y="35319"/>
                  </a:cubicBezTo>
                  <a:cubicBezTo>
                    <a:pt x="46681" y="44599"/>
                    <a:pt x="24556" y="74580"/>
                    <a:pt x="33121" y="133827"/>
                  </a:cubicBezTo>
                  <a:cubicBezTo>
                    <a:pt x="33121" y="135255"/>
                    <a:pt x="33121" y="135969"/>
                    <a:pt x="33121" y="137396"/>
                  </a:cubicBezTo>
                  <a:cubicBezTo>
                    <a:pt x="33835" y="141679"/>
                    <a:pt x="34548" y="147390"/>
                    <a:pt x="36689" y="153814"/>
                  </a:cubicBezTo>
                  <a:cubicBezTo>
                    <a:pt x="73089" y="290155"/>
                    <a:pt x="135896" y="417930"/>
                    <a:pt x="228679" y="544991"/>
                  </a:cubicBezTo>
                  <a:cubicBezTo>
                    <a:pt x="249376" y="573544"/>
                    <a:pt x="275070" y="591390"/>
                    <a:pt x="305046" y="598528"/>
                  </a:cubicBezTo>
                  <a:cubicBezTo>
                    <a:pt x="305046" y="599242"/>
                    <a:pt x="304332" y="599956"/>
                    <a:pt x="304332" y="600670"/>
                  </a:cubicBezTo>
                  <a:cubicBezTo>
                    <a:pt x="264364" y="678477"/>
                    <a:pt x="267219" y="763422"/>
                    <a:pt x="313611" y="844798"/>
                  </a:cubicBezTo>
                  <a:cubicBezTo>
                    <a:pt x="355720" y="919750"/>
                    <a:pt x="422809" y="959011"/>
                    <a:pt x="507741" y="959011"/>
                  </a:cubicBezTo>
                  <a:cubicBezTo>
                    <a:pt x="517019" y="959011"/>
                    <a:pt x="527011" y="959011"/>
                    <a:pt x="537003" y="957583"/>
                  </a:cubicBezTo>
                  <a:cubicBezTo>
                    <a:pt x="591246" y="952586"/>
                    <a:pt x="633355" y="921178"/>
                    <a:pt x="660476" y="865499"/>
                  </a:cubicBezTo>
                  <a:cubicBezTo>
                    <a:pt x="659762" y="881917"/>
                    <a:pt x="663331" y="899763"/>
                    <a:pt x="669754" y="916181"/>
                  </a:cubicBezTo>
                  <a:cubicBezTo>
                    <a:pt x="676891" y="934027"/>
                    <a:pt x="692593" y="945448"/>
                    <a:pt x="711150" y="945448"/>
                  </a:cubicBezTo>
                  <a:cubicBezTo>
                    <a:pt x="728279" y="945448"/>
                    <a:pt x="743267" y="936168"/>
                    <a:pt x="752545" y="919750"/>
                  </a:cubicBezTo>
                  <a:cubicBezTo>
                    <a:pt x="757541" y="909756"/>
                    <a:pt x="760396" y="899763"/>
                    <a:pt x="761110" y="890483"/>
                  </a:cubicBezTo>
                  <a:cubicBezTo>
                    <a:pt x="761110" y="881917"/>
                    <a:pt x="761110" y="872638"/>
                    <a:pt x="761823" y="862644"/>
                  </a:cubicBezTo>
                  <a:cubicBezTo>
                    <a:pt x="761823" y="863358"/>
                    <a:pt x="761823" y="863358"/>
                    <a:pt x="761823" y="864072"/>
                  </a:cubicBezTo>
                  <a:cubicBezTo>
                    <a:pt x="789658" y="922605"/>
                    <a:pt x="848897" y="960438"/>
                    <a:pt x="913845" y="960438"/>
                  </a:cubicBezTo>
                  <a:cubicBezTo>
                    <a:pt x="923123" y="960438"/>
                    <a:pt x="932401" y="959724"/>
                    <a:pt x="940966" y="958297"/>
                  </a:cubicBezTo>
                  <a:cubicBezTo>
                    <a:pt x="1048023" y="940451"/>
                    <a:pt x="1118681" y="873351"/>
                    <a:pt x="1140092" y="768419"/>
                  </a:cubicBezTo>
                  <a:cubicBezTo>
                    <a:pt x="1153653" y="700605"/>
                    <a:pt x="1147229" y="644927"/>
                    <a:pt x="1119394" y="597814"/>
                  </a:cubicBezTo>
                  <a:cubicBezTo>
                    <a:pt x="1159362" y="589248"/>
                    <a:pt x="1184343" y="562123"/>
                    <a:pt x="1205040" y="532856"/>
                  </a:cubicBezTo>
                  <a:cubicBezTo>
                    <a:pt x="1257855" y="460046"/>
                    <a:pt x="1302105" y="377956"/>
                    <a:pt x="1347069" y="275165"/>
                  </a:cubicBezTo>
                  <a:cubicBezTo>
                    <a:pt x="1365626" y="230194"/>
                    <a:pt x="1384896" y="181654"/>
                    <a:pt x="1391320" y="128117"/>
                  </a:cubicBezTo>
                  <a:cubicBezTo>
                    <a:pt x="1397743" y="77435"/>
                    <a:pt x="1374904" y="46027"/>
                    <a:pt x="1326372" y="36747"/>
                  </a:cubicBezTo>
                  <a:cubicBezTo>
                    <a:pt x="1307101" y="33178"/>
                    <a:pt x="1288545" y="31750"/>
                    <a:pt x="1269275" y="31750"/>
                  </a:cubicBezTo>
                  <a:cubicBezTo>
                    <a:pt x="1231448" y="31750"/>
                    <a:pt x="1192193" y="38175"/>
                    <a:pt x="1152939" y="51737"/>
                  </a:cubicBezTo>
                  <a:cubicBezTo>
                    <a:pt x="1053019" y="86715"/>
                    <a:pt x="961664" y="147390"/>
                    <a:pt x="873877" y="235191"/>
                  </a:cubicBezTo>
                  <a:cubicBezTo>
                    <a:pt x="873163" y="235904"/>
                    <a:pt x="871736" y="235904"/>
                    <a:pt x="871022" y="235904"/>
                  </a:cubicBezTo>
                  <a:cubicBezTo>
                    <a:pt x="869594" y="235904"/>
                    <a:pt x="867453" y="234477"/>
                    <a:pt x="867453" y="232335"/>
                  </a:cubicBezTo>
                  <a:cubicBezTo>
                    <a:pt x="868167" y="220200"/>
                    <a:pt x="861030" y="208779"/>
                    <a:pt x="849610" y="203068"/>
                  </a:cubicBezTo>
                  <a:cubicBezTo>
                    <a:pt x="849610" y="203068"/>
                    <a:pt x="849610" y="203068"/>
                    <a:pt x="846756" y="202355"/>
                  </a:cubicBezTo>
                  <a:cubicBezTo>
                    <a:pt x="842473" y="200213"/>
                    <a:pt x="838191" y="198785"/>
                    <a:pt x="833195" y="198785"/>
                  </a:cubicBezTo>
                  <a:cubicBezTo>
                    <a:pt x="826058" y="198785"/>
                    <a:pt x="818921" y="201641"/>
                    <a:pt x="813211" y="206638"/>
                  </a:cubicBezTo>
                  <a:cubicBezTo>
                    <a:pt x="802505" y="215203"/>
                    <a:pt x="795368" y="224483"/>
                    <a:pt x="788231" y="232335"/>
                  </a:cubicBezTo>
                  <a:cubicBezTo>
                    <a:pt x="781094" y="240901"/>
                    <a:pt x="774670" y="249467"/>
                    <a:pt x="768247" y="258033"/>
                  </a:cubicBezTo>
                  <a:cubicBezTo>
                    <a:pt x="761823" y="268027"/>
                    <a:pt x="755400" y="277306"/>
                    <a:pt x="750404" y="287300"/>
                  </a:cubicBezTo>
                  <a:cubicBezTo>
                    <a:pt x="750404" y="287300"/>
                    <a:pt x="750404" y="287300"/>
                    <a:pt x="748263" y="291583"/>
                  </a:cubicBezTo>
                  <a:cubicBezTo>
                    <a:pt x="744694" y="298721"/>
                    <a:pt x="741839" y="305146"/>
                    <a:pt x="738271" y="310856"/>
                  </a:cubicBezTo>
                  <a:cubicBezTo>
                    <a:pt x="738271" y="310856"/>
                    <a:pt x="738271" y="310856"/>
                    <a:pt x="728993" y="325133"/>
                  </a:cubicBezTo>
                  <a:cubicBezTo>
                    <a:pt x="728993" y="325133"/>
                    <a:pt x="728993" y="325133"/>
                    <a:pt x="726851" y="328702"/>
                  </a:cubicBezTo>
                  <a:cubicBezTo>
                    <a:pt x="724710" y="332271"/>
                    <a:pt x="722569" y="336554"/>
                    <a:pt x="721142" y="340123"/>
                  </a:cubicBezTo>
                  <a:cubicBezTo>
                    <a:pt x="720428" y="340123"/>
                    <a:pt x="720428" y="340123"/>
                    <a:pt x="720428" y="340837"/>
                  </a:cubicBezTo>
                  <a:cubicBezTo>
                    <a:pt x="719001" y="344406"/>
                    <a:pt x="715432" y="345834"/>
                    <a:pt x="711863" y="345834"/>
                  </a:cubicBezTo>
                  <a:cubicBezTo>
                    <a:pt x="708295" y="345834"/>
                    <a:pt x="704726" y="344406"/>
                    <a:pt x="703299" y="340837"/>
                  </a:cubicBezTo>
                  <a:cubicBezTo>
                    <a:pt x="703299" y="340123"/>
                    <a:pt x="703299" y="340123"/>
                    <a:pt x="703299" y="340123"/>
                  </a:cubicBezTo>
                  <a:cubicBezTo>
                    <a:pt x="701158" y="336554"/>
                    <a:pt x="699017" y="332271"/>
                    <a:pt x="696875" y="328702"/>
                  </a:cubicBezTo>
                  <a:cubicBezTo>
                    <a:pt x="696875" y="328702"/>
                    <a:pt x="696875" y="328702"/>
                    <a:pt x="694734" y="325133"/>
                  </a:cubicBezTo>
                  <a:cubicBezTo>
                    <a:pt x="694734" y="325133"/>
                    <a:pt x="694734" y="325133"/>
                    <a:pt x="685456" y="310856"/>
                  </a:cubicBezTo>
                  <a:cubicBezTo>
                    <a:pt x="681887" y="305146"/>
                    <a:pt x="679033" y="298721"/>
                    <a:pt x="675464" y="291583"/>
                  </a:cubicBezTo>
                  <a:cubicBezTo>
                    <a:pt x="675464" y="291583"/>
                    <a:pt x="675464" y="291583"/>
                    <a:pt x="673323" y="287300"/>
                  </a:cubicBezTo>
                  <a:cubicBezTo>
                    <a:pt x="668327" y="277306"/>
                    <a:pt x="661903" y="268027"/>
                    <a:pt x="655480" y="258033"/>
                  </a:cubicBezTo>
                  <a:cubicBezTo>
                    <a:pt x="649057" y="249467"/>
                    <a:pt x="642633" y="240901"/>
                    <a:pt x="635496" y="232335"/>
                  </a:cubicBezTo>
                  <a:cubicBezTo>
                    <a:pt x="628359" y="224483"/>
                    <a:pt x="620508" y="215203"/>
                    <a:pt x="609802" y="206638"/>
                  </a:cubicBezTo>
                  <a:cubicBezTo>
                    <a:pt x="604093" y="201641"/>
                    <a:pt x="596955" y="198785"/>
                    <a:pt x="589818" y="198785"/>
                  </a:cubicBezTo>
                  <a:cubicBezTo>
                    <a:pt x="584822" y="198785"/>
                    <a:pt x="580540" y="200213"/>
                    <a:pt x="576258" y="202355"/>
                  </a:cubicBezTo>
                  <a:cubicBezTo>
                    <a:pt x="576258" y="202355"/>
                    <a:pt x="576258" y="202355"/>
                    <a:pt x="573403" y="203068"/>
                  </a:cubicBezTo>
                  <a:cubicBezTo>
                    <a:pt x="561983" y="208779"/>
                    <a:pt x="555560" y="220200"/>
                    <a:pt x="556274" y="232335"/>
                  </a:cubicBezTo>
                  <a:cubicBezTo>
                    <a:pt x="556274" y="234477"/>
                    <a:pt x="554132" y="235904"/>
                    <a:pt x="552705" y="235904"/>
                  </a:cubicBezTo>
                  <a:cubicBezTo>
                    <a:pt x="551991" y="235904"/>
                    <a:pt x="551278" y="235904"/>
                    <a:pt x="550564" y="235191"/>
                  </a:cubicBezTo>
                  <a:cubicBezTo>
                    <a:pt x="532721" y="217345"/>
                    <a:pt x="513451" y="200213"/>
                    <a:pt x="492753" y="183081"/>
                  </a:cubicBezTo>
                  <a:cubicBezTo>
                    <a:pt x="418527" y="120265"/>
                    <a:pt x="345728" y="77435"/>
                    <a:pt x="271502" y="51737"/>
                  </a:cubicBezTo>
                  <a:cubicBezTo>
                    <a:pt x="230820" y="38175"/>
                    <a:pt x="192279" y="31750"/>
                    <a:pt x="153739" y="31750"/>
                  </a:cubicBezTo>
                  <a:close/>
                  <a:moveTo>
                    <a:pt x="153862" y="0"/>
                  </a:moveTo>
                  <a:cubicBezTo>
                    <a:pt x="195950" y="0"/>
                    <a:pt x="237324" y="7137"/>
                    <a:pt x="281552" y="22124"/>
                  </a:cubicBezTo>
                  <a:cubicBezTo>
                    <a:pt x="359307" y="49245"/>
                    <a:pt x="435635" y="93493"/>
                    <a:pt x="513390" y="158439"/>
                  </a:cubicBezTo>
                  <a:cubicBezTo>
                    <a:pt x="524091" y="167717"/>
                    <a:pt x="534791" y="176995"/>
                    <a:pt x="544778" y="185559"/>
                  </a:cubicBezTo>
                  <a:cubicBezTo>
                    <a:pt x="549771" y="181277"/>
                    <a:pt x="555478" y="177709"/>
                    <a:pt x="561185" y="174140"/>
                  </a:cubicBezTo>
                  <a:cubicBezTo>
                    <a:pt x="561185" y="174140"/>
                    <a:pt x="561185" y="174140"/>
                    <a:pt x="563325" y="173427"/>
                  </a:cubicBezTo>
                  <a:cubicBezTo>
                    <a:pt x="571885" y="169144"/>
                    <a:pt x="581159" y="167003"/>
                    <a:pt x="590432" y="167003"/>
                  </a:cubicBezTo>
                  <a:cubicBezTo>
                    <a:pt x="604699" y="167003"/>
                    <a:pt x="619680" y="172713"/>
                    <a:pt x="631093" y="181991"/>
                  </a:cubicBezTo>
                  <a:cubicBezTo>
                    <a:pt x="643220" y="192696"/>
                    <a:pt x="652494" y="202688"/>
                    <a:pt x="659627" y="211252"/>
                  </a:cubicBezTo>
                  <a:cubicBezTo>
                    <a:pt x="659627" y="211252"/>
                    <a:pt x="659627" y="211252"/>
                    <a:pt x="659627" y="211966"/>
                  </a:cubicBezTo>
                  <a:cubicBezTo>
                    <a:pt x="667474" y="220530"/>
                    <a:pt x="674608" y="229808"/>
                    <a:pt x="681741" y="239800"/>
                  </a:cubicBezTo>
                  <a:cubicBezTo>
                    <a:pt x="689588" y="250505"/>
                    <a:pt x="696008" y="261924"/>
                    <a:pt x="701715" y="272629"/>
                  </a:cubicBezTo>
                  <a:cubicBezTo>
                    <a:pt x="701715" y="272629"/>
                    <a:pt x="701715" y="272629"/>
                    <a:pt x="703855" y="276911"/>
                  </a:cubicBezTo>
                  <a:cubicBezTo>
                    <a:pt x="706708" y="282621"/>
                    <a:pt x="709562" y="288330"/>
                    <a:pt x="712415" y="292613"/>
                  </a:cubicBezTo>
                  <a:cubicBezTo>
                    <a:pt x="715269" y="288330"/>
                    <a:pt x="718122" y="282621"/>
                    <a:pt x="720975" y="276911"/>
                  </a:cubicBezTo>
                  <a:cubicBezTo>
                    <a:pt x="720975" y="276911"/>
                    <a:pt x="720975" y="276911"/>
                    <a:pt x="723115" y="272629"/>
                  </a:cubicBezTo>
                  <a:cubicBezTo>
                    <a:pt x="728822" y="261924"/>
                    <a:pt x="735242" y="250505"/>
                    <a:pt x="743089" y="239800"/>
                  </a:cubicBezTo>
                  <a:cubicBezTo>
                    <a:pt x="750223" y="229808"/>
                    <a:pt x="757356" y="220530"/>
                    <a:pt x="765203" y="211966"/>
                  </a:cubicBezTo>
                  <a:cubicBezTo>
                    <a:pt x="772337" y="202688"/>
                    <a:pt x="781610" y="192696"/>
                    <a:pt x="793737" y="181991"/>
                  </a:cubicBezTo>
                  <a:cubicBezTo>
                    <a:pt x="804437" y="172713"/>
                    <a:pt x="819418" y="167003"/>
                    <a:pt x="833685" y="167003"/>
                  </a:cubicBezTo>
                  <a:cubicBezTo>
                    <a:pt x="842958" y="167003"/>
                    <a:pt x="852232" y="169144"/>
                    <a:pt x="860792" y="173427"/>
                  </a:cubicBezTo>
                  <a:cubicBezTo>
                    <a:pt x="860792" y="173427"/>
                    <a:pt x="860792" y="173427"/>
                    <a:pt x="863645" y="174140"/>
                  </a:cubicBezTo>
                  <a:cubicBezTo>
                    <a:pt x="869352" y="177709"/>
                    <a:pt x="875059" y="181277"/>
                    <a:pt x="880052" y="185559"/>
                  </a:cubicBezTo>
                  <a:cubicBezTo>
                    <a:pt x="962801" y="108481"/>
                    <a:pt x="1049116" y="54954"/>
                    <a:pt x="1142565" y="22124"/>
                  </a:cubicBezTo>
                  <a:cubicBezTo>
                    <a:pt x="1185366" y="7137"/>
                    <a:pt x="1228167" y="0"/>
                    <a:pt x="1269541" y="0"/>
                  </a:cubicBezTo>
                  <a:cubicBezTo>
                    <a:pt x="1290229" y="0"/>
                    <a:pt x="1311629" y="1428"/>
                    <a:pt x="1332316" y="5710"/>
                  </a:cubicBezTo>
                  <a:cubicBezTo>
                    <a:pt x="1364417" y="11419"/>
                    <a:pt x="1390098" y="26407"/>
                    <a:pt x="1405791" y="48531"/>
                  </a:cubicBezTo>
                  <a:cubicBezTo>
                    <a:pt x="1421485" y="69942"/>
                    <a:pt x="1427905" y="98489"/>
                    <a:pt x="1423625" y="131319"/>
                  </a:cubicBezTo>
                  <a:cubicBezTo>
                    <a:pt x="1416492" y="189128"/>
                    <a:pt x="1395804" y="239800"/>
                    <a:pt x="1375831" y="286903"/>
                  </a:cubicBezTo>
                  <a:cubicBezTo>
                    <a:pt x="1330890" y="391815"/>
                    <a:pt x="1284522" y="476031"/>
                    <a:pt x="1231021" y="550968"/>
                  </a:cubicBezTo>
                  <a:cubicBezTo>
                    <a:pt x="1213900" y="574520"/>
                    <a:pt x="1192500" y="598785"/>
                    <a:pt x="1162539" y="615200"/>
                  </a:cubicBezTo>
                  <a:cubicBezTo>
                    <a:pt x="1180373" y="661590"/>
                    <a:pt x="1183226" y="714403"/>
                    <a:pt x="1171099" y="774352"/>
                  </a:cubicBezTo>
                  <a:cubicBezTo>
                    <a:pt x="1158972" y="832875"/>
                    <a:pt x="1133292" y="881406"/>
                    <a:pt x="1094771" y="918518"/>
                  </a:cubicBezTo>
                  <a:cubicBezTo>
                    <a:pt x="1055536" y="954916"/>
                    <a:pt x="1006315" y="978467"/>
                    <a:pt x="947107" y="987745"/>
                  </a:cubicBezTo>
                  <a:cubicBezTo>
                    <a:pt x="936407" y="989886"/>
                    <a:pt x="924993" y="990600"/>
                    <a:pt x="914293" y="990600"/>
                  </a:cubicBezTo>
                  <a:cubicBezTo>
                    <a:pt x="862932" y="990600"/>
                    <a:pt x="814424" y="971331"/>
                    <a:pt x="778757" y="937073"/>
                  </a:cubicBezTo>
                  <a:cubicBezTo>
                    <a:pt x="763776" y="962053"/>
                    <a:pt x="738809" y="976326"/>
                    <a:pt x="711702" y="976326"/>
                  </a:cubicBezTo>
                  <a:cubicBezTo>
                    <a:pt x="684594" y="976326"/>
                    <a:pt x="660341" y="962053"/>
                    <a:pt x="646787" y="938501"/>
                  </a:cubicBezTo>
                  <a:cubicBezTo>
                    <a:pt x="618253" y="967762"/>
                    <a:pt x="581872" y="983463"/>
                    <a:pt x="540498" y="987745"/>
                  </a:cubicBezTo>
                  <a:cubicBezTo>
                    <a:pt x="529798" y="989173"/>
                    <a:pt x="519097" y="989173"/>
                    <a:pt x="508397" y="989173"/>
                  </a:cubicBezTo>
                  <a:cubicBezTo>
                    <a:pt x="460603" y="989173"/>
                    <a:pt x="416375" y="979181"/>
                    <a:pt x="378567" y="957057"/>
                  </a:cubicBezTo>
                  <a:cubicBezTo>
                    <a:pt x="340760" y="934932"/>
                    <a:pt x="310086" y="902103"/>
                    <a:pt x="286545" y="859995"/>
                  </a:cubicBezTo>
                  <a:cubicBezTo>
                    <a:pt x="260865" y="815033"/>
                    <a:pt x="247311" y="768643"/>
                    <a:pt x="245171" y="722253"/>
                  </a:cubicBezTo>
                  <a:cubicBezTo>
                    <a:pt x="243744" y="685855"/>
                    <a:pt x="249451" y="650884"/>
                    <a:pt x="263005" y="615914"/>
                  </a:cubicBezTo>
                  <a:cubicBezTo>
                    <a:pt x="240177" y="603781"/>
                    <a:pt x="220204" y="586652"/>
                    <a:pt x="203083" y="563101"/>
                  </a:cubicBezTo>
                  <a:cubicBezTo>
                    <a:pt x="108208" y="432496"/>
                    <a:pt x="44006" y="301890"/>
                    <a:pt x="6199" y="161294"/>
                  </a:cubicBezTo>
                  <a:cubicBezTo>
                    <a:pt x="4059" y="153443"/>
                    <a:pt x="3345" y="146306"/>
                    <a:pt x="2632" y="140597"/>
                  </a:cubicBezTo>
                  <a:cubicBezTo>
                    <a:pt x="2632" y="139883"/>
                    <a:pt x="1919" y="139169"/>
                    <a:pt x="1919" y="138456"/>
                  </a:cubicBezTo>
                  <a:cubicBezTo>
                    <a:pt x="-8782" y="62091"/>
                    <a:pt x="25459" y="16415"/>
                    <a:pt x="99647" y="4282"/>
                  </a:cubicBezTo>
                  <a:cubicBezTo>
                    <a:pt x="117481" y="1428"/>
                    <a:pt x="136028" y="0"/>
                    <a:pt x="1538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206" tIns="25603" rIns="51206" bIns="25603" numCol="1" anchor="t" anchorCtr="0" compatLnSpc="1">
              <a:prstTxWarp prst="textNoShape">
                <a:avLst/>
              </a:prstTxWarp>
              <a:noAutofit/>
            </a:bodyPr>
            <a:lstStyle/>
            <a:p>
              <a:endParaRPr lang="en-US" dirty="0"/>
            </a:p>
          </p:txBody>
        </p:sp>
      </p:grpSp>
      <p:grpSp>
        <p:nvGrpSpPr>
          <p:cNvPr id="234" name="Group 233">
            <a:extLst>
              <a:ext uri="{FF2B5EF4-FFF2-40B4-BE49-F238E27FC236}">
                <a16:creationId xmlns:a16="http://schemas.microsoft.com/office/drawing/2014/main" id="{D6777C74-D0B4-405F-BA39-67D7BE50B395}"/>
              </a:ext>
              <a:ext uri="{C183D7F6-B498-43B3-948B-1728B52AA6E4}">
                <adec:decorative xmlns:adec="http://schemas.microsoft.com/office/drawing/2017/decorative" val="1"/>
              </a:ext>
            </a:extLst>
          </p:cNvPr>
          <p:cNvGrpSpPr>
            <a:grpSpLocks noChangeAspect="1"/>
          </p:cNvGrpSpPr>
          <p:nvPr/>
        </p:nvGrpSpPr>
        <p:grpSpPr>
          <a:xfrm>
            <a:off x="638175" y="1331555"/>
            <a:ext cx="360363" cy="360363"/>
            <a:chOff x="5273675" y="2606675"/>
            <a:chExt cx="1644650" cy="1644650"/>
          </a:xfrm>
        </p:grpSpPr>
        <p:sp>
          <p:nvSpPr>
            <p:cNvPr id="235" name="AutoShape 3">
              <a:extLst>
                <a:ext uri="{FF2B5EF4-FFF2-40B4-BE49-F238E27FC236}">
                  <a16:creationId xmlns:a16="http://schemas.microsoft.com/office/drawing/2014/main" id="{4AF0F469-4795-4F45-9CD7-31824AD56355}"/>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6" tIns="25603" rIns="51206" bIns="25603" numCol="1" anchor="t" anchorCtr="0" compatLnSpc="1">
              <a:prstTxWarp prst="textNoShape">
                <a:avLst/>
              </a:prstTxWarp>
            </a:bodyPr>
            <a:lstStyle/>
            <a:p>
              <a:endParaRPr lang="en-US" dirty="0"/>
            </a:p>
          </p:txBody>
        </p:sp>
        <p:sp>
          <p:nvSpPr>
            <p:cNvPr id="236" name="Freeform 22">
              <a:extLst>
                <a:ext uri="{FF2B5EF4-FFF2-40B4-BE49-F238E27FC236}">
                  <a16:creationId xmlns:a16="http://schemas.microsoft.com/office/drawing/2014/main" id="{26F54981-137D-4255-8267-66489F95942A}"/>
                </a:ext>
              </a:extLst>
            </p:cNvPr>
            <p:cNvSpPr>
              <a:spLocks noChangeArrowheads="1"/>
            </p:cNvSpPr>
            <p:nvPr/>
          </p:nvSpPr>
          <p:spPr bwMode="auto">
            <a:xfrm>
              <a:off x="5514975" y="2719388"/>
              <a:ext cx="1192213" cy="1436688"/>
            </a:xfrm>
            <a:custGeom>
              <a:avLst/>
              <a:gdLst>
                <a:gd name="connsiteX0" fmla="*/ 1011753 w 1192213"/>
                <a:gd name="connsiteY0" fmla="*/ 1128712 h 1436688"/>
                <a:gd name="connsiteX1" fmla="*/ 915278 w 1192213"/>
                <a:gd name="connsiteY1" fmla="*/ 1142254 h 1436688"/>
                <a:gd name="connsiteX2" fmla="*/ 930285 w 1192213"/>
                <a:gd name="connsiteY2" fmla="*/ 1173616 h 1436688"/>
                <a:gd name="connsiteX3" fmla="*/ 930285 w 1192213"/>
                <a:gd name="connsiteY3" fmla="*/ 1174328 h 1436688"/>
                <a:gd name="connsiteX4" fmla="*/ 933144 w 1192213"/>
                <a:gd name="connsiteY4" fmla="*/ 1173616 h 1436688"/>
                <a:gd name="connsiteX5" fmla="*/ 930285 w 1192213"/>
                <a:gd name="connsiteY5" fmla="*/ 1199275 h 1436688"/>
                <a:gd name="connsiteX6" fmla="*/ 926712 w 1192213"/>
                <a:gd name="connsiteY6" fmla="*/ 1212817 h 1436688"/>
                <a:gd name="connsiteX7" fmla="*/ 924568 w 1192213"/>
                <a:gd name="connsiteY7" fmla="*/ 1222083 h 1436688"/>
                <a:gd name="connsiteX8" fmla="*/ 915278 w 1192213"/>
                <a:gd name="connsiteY8" fmla="*/ 1239902 h 1436688"/>
                <a:gd name="connsiteX9" fmla="*/ 913849 w 1192213"/>
                <a:gd name="connsiteY9" fmla="*/ 1242040 h 1436688"/>
                <a:gd name="connsiteX10" fmla="*/ 903844 w 1192213"/>
                <a:gd name="connsiteY10" fmla="*/ 1261285 h 1436688"/>
                <a:gd name="connsiteX11" fmla="*/ 925283 w 1192213"/>
                <a:gd name="connsiteY11" fmla="*/ 1273401 h 1436688"/>
                <a:gd name="connsiteX12" fmla="*/ 924568 w 1192213"/>
                <a:gd name="connsiteY12" fmla="*/ 1302624 h 1436688"/>
                <a:gd name="connsiteX13" fmla="*/ 924568 w 1192213"/>
                <a:gd name="connsiteY13" fmla="*/ 1304050 h 1436688"/>
                <a:gd name="connsiteX14" fmla="*/ 931715 w 1192213"/>
                <a:gd name="connsiteY14" fmla="*/ 1328284 h 1436688"/>
                <a:gd name="connsiteX15" fmla="*/ 975307 w 1192213"/>
                <a:gd name="connsiteY15" fmla="*/ 1330422 h 1436688"/>
                <a:gd name="connsiteX16" fmla="*/ 975307 w 1192213"/>
                <a:gd name="connsiteY16" fmla="*/ 1368198 h 1436688"/>
                <a:gd name="connsiteX17" fmla="*/ 980310 w 1192213"/>
                <a:gd name="connsiteY17" fmla="*/ 1373187 h 1436688"/>
                <a:gd name="connsiteX18" fmla="*/ 981024 w 1192213"/>
                <a:gd name="connsiteY18" fmla="*/ 1373187 h 1436688"/>
                <a:gd name="connsiteX19" fmla="*/ 1066065 w 1192213"/>
                <a:gd name="connsiteY19" fmla="*/ 1358219 h 1436688"/>
                <a:gd name="connsiteX20" fmla="*/ 1069638 w 1192213"/>
                <a:gd name="connsiteY20" fmla="*/ 1353230 h 1436688"/>
                <a:gd name="connsiteX21" fmla="*/ 1069638 w 1192213"/>
                <a:gd name="connsiteY21" fmla="*/ 1299061 h 1436688"/>
                <a:gd name="connsiteX22" fmla="*/ 1101797 w 1192213"/>
                <a:gd name="connsiteY22" fmla="*/ 1185733 h 1436688"/>
                <a:gd name="connsiteX23" fmla="*/ 1011753 w 1192213"/>
                <a:gd name="connsiteY23" fmla="*/ 1128712 h 1436688"/>
                <a:gd name="connsiteX24" fmla="*/ 186827 w 1192213"/>
                <a:gd name="connsiteY24" fmla="*/ 1074737 h 1436688"/>
                <a:gd name="connsiteX25" fmla="*/ 94356 w 1192213"/>
                <a:gd name="connsiteY25" fmla="*/ 1127374 h 1436688"/>
                <a:gd name="connsiteX26" fmla="*/ 142725 w 1192213"/>
                <a:gd name="connsiteY26" fmla="*/ 1268926 h 1436688"/>
                <a:gd name="connsiteX27" fmla="*/ 144148 w 1192213"/>
                <a:gd name="connsiteY27" fmla="*/ 1295245 h 1436688"/>
                <a:gd name="connsiteX28" fmla="*/ 146993 w 1192213"/>
                <a:gd name="connsiteY28" fmla="*/ 1299513 h 1436688"/>
                <a:gd name="connsiteX29" fmla="*/ 206032 w 1192213"/>
                <a:gd name="connsiteY29" fmla="*/ 1314450 h 1436688"/>
                <a:gd name="connsiteX30" fmla="*/ 211723 w 1192213"/>
                <a:gd name="connsiteY30" fmla="*/ 1313739 h 1436688"/>
                <a:gd name="connsiteX31" fmla="*/ 216702 w 1192213"/>
                <a:gd name="connsiteY31" fmla="*/ 1308760 h 1436688"/>
                <a:gd name="connsiteX32" fmla="*/ 216702 w 1192213"/>
                <a:gd name="connsiteY32" fmla="*/ 1268215 h 1436688"/>
                <a:gd name="connsiteX33" fmla="*/ 233062 w 1192213"/>
                <a:gd name="connsiteY33" fmla="*/ 1268926 h 1436688"/>
                <a:gd name="connsiteX34" fmla="*/ 262226 w 1192213"/>
                <a:gd name="connsiteY34" fmla="*/ 1263235 h 1436688"/>
                <a:gd name="connsiteX35" fmla="*/ 267917 w 1192213"/>
                <a:gd name="connsiteY35" fmla="*/ 1232649 h 1436688"/>
                <a:gd name="connsiteX36" fmla="*/ 267205 w 1192213"/>
                <a:gd name="connsiteY36" fmla="*/ 1216289 h 1436688"/>
                <a:gd name="connsiteX37" fmla="*/ 289256 w 1192213"/>
                <a:gd name="connsiteY37" fmla="*/ 1205619 h 1436688"/>
                <a:gd name="connsiteX38" fmla="*/ 280720 w 1192213"/>
                <a:gd name="connsiteY38" fmla="*/ 1185702 h 1436688"/>
                <a:gd name="connsiteX39" fmla="*/ 270050 w 1192213"/>
                <a:gd name="connsiteY39" fmla="*/ 1169342 h 1436688"/>
                <a:gd name="connsiteX40" fmla="*/ 268628 w 1192213"/>
                <a:gd name="connsiteY40" fmla="*/ 1146580 h 1436688"/>
                <a:gd name="connsiteX41" fmla="*/ 260803 w 1192213"/>
                <a:gd name="connsiteY41" fmla="*/ 1118839 h 1436688"/>
                <a:gd name="connsiteX42" fmla="*/ 264360 w 1192213"/>
                <a:gd name="connsiteY42" fmla="*/ 1112437 h 1436688"/>
                <a:gd name="connsiteX43" fmla="*/ 186827 w 1192213"/>
                <a:gd name="connsiteY43" fmla="*/ 1074737 h 1436688"/>
                <a:gd name="connsiteX44" fmla="*/ 1007269 w 1192213"/>
                <a:gd name="connsiteY44" fmla="*/ 1066800 h 1436688"/>
                <a:gd name="connsiteX45" fmla="*/ 1192213 w 1192213"/>
                <a:gd name="connsiteY45" fmla="*/ 1251744 h 1436688"/>
                <a:gd name="connsiteX46" fmla="*/ 1007269 w 1192213"/>
                <a:gd name="connsiteY46" fmla="*/ 1436688 h 1436688"/>
                <a:gd name="connsiteX47" fmla="*/ 822325 w 1192213"/>
                <a:gd name="connsiteY47" fmla="*/ 1251744 h 1436688"/>
                <a:gd name="connsiteX48" fmla="*/ 1007269 w 1192213"/>
                <a:gd name="connsiteY48" fmla="*/ 1066800 h 1436688"/>
                <a:gd name="connsiteX49" fmla="*/ 184944 w 1192213"/>
                <a:gd name="connsiteY49" fmla="*/ 1009650 h 1436688"/>
                <a:gd name="connsiteX50" fmla="*/ 369888 w 1192213"/>
                <a:gd name="connsiteY50" fmla="*/ 1194594 h 1436688"/>
                <a:gd name="connsiteX51" fmla="*/ 184944 w 1192213"/>
                <a:gd name="connsiteY51" fmla="*/ 1379538 h 1436688"/>
                <a:gd name="connsiteX52" fmla="*/ 0 w 1192213"/>
                <a:gd name="connsiteY52" fmla="*/ 1194594 h 1436688"/>
                <a:gd name="connsiteX53" fmla="*/ 184944 w 1192213"/>
                <a:gd name="connsiteY53" fmla="*/ 1009650 h 1436688"/>
                <a:gd name="connsiteX54" fmla="*/ 575747 w 1192213"/>
                <a:gd name="connsiteY54" fmla="*/ 741362 h 1436688"/>
                <a:gd name="connsiteX55" fmla="*/ 485704 w 1192213"/>
                <a:gd name="connsiteY55" fmla="*/ 799847 h 1436688"/>
                <a:gd name="connsiteX56" fmla="*/ 517862 w 1192213"/>
                <a:gd name="connsiteY56" fmla="*/ 913250 h 1436688"/>
                <a:gd name="connsiteX57" fmla="*/ 517862 w 1192213"/>
                <a:gd name="connsiteY57" fmla="*/ 967455 h 1436688"/>
                <a:gd name="connsiteX58" fmla="*/ 521435 w 1192213"/>
                <a:gd name="connsiteY58" fmla="*/ 972447 h 1436688"/>
                <a:gd name="connsiteX59" fmla="*/ 606476 w 1192213"/>
                <a:gd name="connsiteY59" fmla="*/ 987425 h 1436688"/>
                <a:gd name="connsiteX60" fmla="*/ 612193 w 1192213"/>
                <a:gd name="connsiteY60" fmla="*/ 981719 h 1436688"/>
                <a:gd name="connsiteX61" fmla="*/ 612193 w 1192213"/>
                <a:gd name="connsiteY61" fmla="*/ 944632 h 1436688"/>
                <a:gd name="connsiteX62" fmla="*/ 655786 w 1192213"/>
                <a:gd name="connsiteY62" fmla="*/ 941779 h 1436688"/>
                <a:gd name="connsiteX63" fmla="*/ 662932 w 1192213"/>
                <a:gd name="connsiteY63" fmla="*/ 918242 h 1436688"/>
                <a:gd name="connsiteX64" fmla="*/ 662932 w 1192213"/>
                <a:gd name="connsiteY64" fmla="*/ 916103 h 1436688"/>
                <a:gd name="connsiteX65" fmla="*/ 661503 w 1192213"/>
                <a:gd name="connsiteY65" fmla="*/ 886860 h 1436688"/>
                <a:gd name="connsiteX66" fmla="*/ 683656 w 1192213"/>
                <a:gd name="connsiteY66" fmla="*/ 874735 h 1436688"/>
                <a:gd name="connsiteX67" fmla="*/ 673652 w 1192213"/>
                <a:gd name="connsiteY67" fmla="*/ 855478 h 1436688"/>
                <a:gd name="connsiteX68" fmla="*/ 671508 w 1192213"/>
                <a:gd name="connsiteY68" fmla="*/ 853339 h 1436688"/>
                <a:gd name="connsiteX69" fmla="*/ 662932 w 1192213"/>
                <a:gd name="connsiteY69" fmla="*/ 835508 h 1436688"/>
                <a:gd name="connsiteX70" fmla="*/ 660788 w 1192213"/>
                <a:gd name="connsiteY70" fmla="*/ 826236 h 1436688"/>
                <a:gd name="connsiteX71" fmla="*/ 657215 w 1192213"/>
                <a:gd name="connsiteY71" fmla="*/ 812685 h 1436688"/>
                <a:gd name="connsiteX72" fmla="*/ 653642 w 1192213"/>
                <a:gd name="connsiteY72" fmla="*/ 787722 h 1436688"/>
                <a:gd name="connsiteX73" fmla="*/ 656500 w 1192213"/>
                <a:gd name="connsiteY73" fmla="*/ 788435 h 1436688"/>
                <a:gd name="connsiteX74" fmla="*/ 657215 w 1192213"/>
                <a:gd name="connsiteY74" fmla="*/ 787722 h 1436688"/>
                <a:gd name="connsiteX75" fmla="*/ 672222 w 1192213"/>
                <a:gd name="connsiteY75" fmla="*/ 755627 h 1436688"/>
                <a:gd name="connsiteX76" fmla="*/ 575747 w 1192213"/>
                <a:gd name="connsiteY76" fmla="*/ 741362 h 1436688"/>
                <a:gd name="connsiteX77" fmla="*/ 580232 w 1192213"/>
                <a:gd name="connsiteY77" fmla="*/ 679450 h 1436688"/>
                <a:gd name="connsiteX78" fmla="*/ 765176 w 1192213"/>
                <a:gd name="connsiteY78" fmla="*/ 864394 h 1436688"/>
                <a:gd name="connsiteX79" fmla="*/ 580232 w 1192213"/>
                <a:gd name="connsiteY79" fmla="*/ 1049338 h 1436688"/>
                <a:gd name="connsiteX80" fmla="*/ 395288 w 1192213"/>
                <a:gd name="connsiteY80" fmla="*/ 864394 h 1436688"/>
                <a:gd name="connsiteX81" fmla="*/ 580232 w 1192213"/>
                <a:gd name="connsiteY81" fmla="*/ 679450 h 1436688"/>
                <a:gd name="connsiteX82" fmla="*/ 807917 w 1192213"/>
                <a:gd name="connsiteY82" fmla="*/ 0 h 1436688"/>
                <a:gd name="connsiteX83" fmla="*/ 823671 w 1192213"/>
                <a:gd name="connsiteY83" fmla="*/ 15714 h 1436688"/>
                <a:gd name="connsiteX84" fmla="*/ 823671 w 1192213"/>
                <a:gd name="connsiteY84" fmla="*/ 248564 h 1436688"/>
                <a:gd name="connsiteX85" fmla="*/ 1016297 w 1192213"/>
                <a:gd name="connsiteY85" fmla="*/ 441416 h 1436688"/>
                <a:gd name="connsiteX86" fmla="*/ 1020593 w 1192213"/>
                <a:gd name="connsiteY86" fmla="*/ 452844 h 1436688"/>
                <a:gd name="connsiteX87" fmla="*/ 1020593 w 1192213"/>
                <a:gd name="connsiteY87" fmla="*/ 972829 h 1436688"/>
                <a:gd name="connsiteX88" fmla="*/ 1063558 w 1192213"/>
                <a:gd name="connsiteY88" fmla="*/ 931401 h 1436688"/>
                <a:gd name="connsiteX89" fmla="*/ 1086473 w 1192213"/>
                <a:gd name="connsiteY89" fmla="*/ 931401 h 1436688"/>
                <a:gd name="connsiteX90" fmla="*/ 1085757 w 1192213"/>
                <a:gd name="connsiteY90" fmla="*/ 953544 h 1436688"/>
                <a:gd name="connsiteX91" fmla="*/ 1018445 w 1192213"/>
                <a:gd name="connsiteY91" fmla="*/ 1019256 h 1436688"/>
                <a:gd name="connsiteX92" fmla="*/ 1004839 w 1192213"/>
                <a:gd name="connsiteY92" fmla="*/ 1027113 h 1436688"/>
                <a:gd name="connsiteX93" fmla="*/ 1004123 w 1192213"/>
                <a:gd name="connsiteY93" fmla="*/ 1027113 h 1436688"/>
                <a:gd name="connsiteX94" fmla="*/ 992666 w 1192213"/>
                <a:gd name="connsiteY94" fmla="*/ 1022113 h 1436688"/>
                <a:gd name="connsiteX95" fmla="*/ 923206 w 1192213"/>
                <a:gd name="connsiteY95" fmla="*/ 951401 h 1436688"/>
                <a:gd name="connsiteX96" fmla="*/ 923922 w 1192213"/>
                <a:gd name="connsiteY96" fmla="*/ 929259 h 1436688"/>
                <a:gd name="connsiteX97" fmla="*/ 946121 w 1192213"/>
                <a:gd name="connsiteY97" fmla="*/ 929259 h 1436688"/>
                <a:gd name="connsiteX98" fmla="*/ 989086 w 1192213"/>
                <a:gd name="connsiteY98" fmla="*/ 973543 h 1436688"/>
                <a:gd name="connsiteX99" fmla="*/ 989086 w 1192213"/>
                <a:gd name="connsiteY99" fmla="*/ 459272 h 1436688"/>
                <a:gd name="connsiteX100" fmla="*/ 797176 w 1192213"/>
                <a:gd name="connsiteY100" fmla="*/ 266421 h 1436688"/>
                <a:gd name="connsiteX101" fmla="*/ 792163 w 1192213"/>
                <a:gd name="connsiteY101" fmla="*/ 254992 h 1436688"/>
                <a:gd name="connsiteX102" fmla="*/ 792163 w 1192213"/>
                <a:gd name="connsiteY102" fmla="*/ 15714 h 1436688"/>
                <a:gd name="connsiteX103" fmla="*/ 807917 w 1192213"/>
                <a:gd name="connsiteY103" fmla="*/ 0 h 1436688"/>
                <a:gd name="connsiteX104" fmla="*/ 694531 w 1192213"/>
                <a:gd name="connsiteY104" fmla="*/ 0 h 1436688"/>
                <a:gd name="connsiteX105" fmla="*/ 710331 w 1192213"/>
                <a:gd name="connsiteY105" fmla="*/ 15701 h 1436688"/>
                <a:gd name="connsiteX106" fmla="*/ 710331 w 1192213"/>
                <a:gd name="connsiteY106" fmla="*/ 373966 h 1436688"/>
                <a:gd name="connsiteX107" fmla="*/ 843908 w 1192213"/>
                <a:gd name="connsiteY107" fmla="*/ 506710 h 1436688"/>
                <a:gd name="connsiteX108" fmla="*/ 848935 w 1192213"/>
                <a:gd name="connsiteY108" fmla="*/ 518128 h 1436688"/>
                <a:gd name="connsiteX109" fmla="*/ 848935 w 1192213"/>
                <a:gd name="connsiteY109" fmla="*/ 674423 h 1436688"/>
                <a:gd name="connsiteX110" fmla="*/ 892024 w 1192213"/>
                <a:gd name="connsiteY110" fmla="*/ 632317 h 1436688"/>
                <a:gd name="connsiteX111" fmla="*/ 914287 w 1192213"/>
                <a:gd name="connsiteY111" fmla="*/ 633030 h 1436688"/>
                <a:gd name="connsiteX112" fmla="*/ 914287 w 1192213"/>
                <a:gd name="connsiteY112" fmla="*/ 655154 h 1436688"/>
                <a:gd name="connsiteX113" fmla="*/ 843190 w 1192213"/>
                <a:gd name="connsiteY113" fmla="*/ 723667 h 1436688"/>
                <a:gd name="connsiteX114" fmla="*/ 831699 w 1192213"/>
                <a:gd name="connsiteY114" fmla="*/ 728663 h 1436688"/>
                <a:gd name="connsiteX115" fmla="*/ 820927 w 1192213"/>
                <a:gd name="connsiteY115" fmla="*/ 723667 h 1436688"/>
                <a:gd name="connsiteX116" fmla="*/ 751266 w 1192213"/>
                <a:gd name="connsiteY116" fmla="*/ 653013 h 1436688"/>
                <a:gd name="connsiteX117" fmla="*/ 751984 w 1192213"/>
                <a:gd name="connsiteY117" fmla="*/ 630889 h 1436688"/>
                <a:gd name="connsiteX118" fmla="*/ 774247 w 1192213"/>
                <a:gd name="connsiteY118" fmla="*/ 630889 h 1436688"/>
                <a:gd name="connsiteX119" fmla="*/ 817336 w 1192213"/>
                <a:gd name="connsiteY119" fmla="*/ 675137 h 1436688"/>
                <a:gd name="connsiteX120" fmla="*/ 817336 w 1192213"/>
                <a:gd name="connsiteY120" fmla="*/ 524552 h 1436688"/>
                <a:gd name="connsiteX121" fmla="*/ 683759 w 1192213"/>
                <a:gd name="connsiteY121" fmla="*/ 391808 h 1436688"/>
                <a:gd name="connsiteX122" fmla="*/ 679450 w 1192213"/>
                <a:gd name="connsiteY122" fmla="*/ 380389 h 1436688"/>
                <a:gd name="connsiteX123" fmla="*/ 679450 w 1192213"/>
                <a:gd name="connsiteY123" fmla="*/ 15701 h 1436688"/>
                <a:gd name="connsiteX124" fmla="*/ 694531 w 1192213"/>
                <a:gd name="connsiteY124" fmla="*/ 0 h 1436688"/>
                <a:gd name="connsiteX125" fmla="*/ 581741 w 1192213"/>
                <a:gd name="connsiteY125" fmla="*/ 0 h 1436688"/>
                <a:gd name="connsiteX126" fmla="*/ 597486 w 1192213"/>
                <a:gd name="connsiteY126" fmla="*/ 15716 h 1436688"/>
                <a:gd name="connsiteX127" fmla="*/ 597486 w 1192213"/>
                <a:gd name="connsiteY127" fmla="*/ 574357 h 1436688"/>
                <a:gd name="connsiteX128" fmla="*/ 639711 w 1192213"/>
                <a:gd name="connsiteY128" fmla="*/ 532924 h 1436688"/>
                <a:gd name="connsiteX129" fmla="*/ 662613 w 1192213"/>
                <a:gd name="connsiteY129" fmla="*/ 533638 h 1436688"/>
                <a:gd name="connsiteX130" fmla="*/ 661897 w 1192213"/>
                <a:gd name="connsiteY130" fmla="*/ 555784 h 1436688"/>
                <a:gd name="connsiteX131" fmla="*/ 591045 w 1192213"/>
                <a:gd name="connsiteY131" fmla="*/ 624364 h 1436688"/>
                <a:gd name="connsiteX132" fmla="*/ 580310 w 1192213"/>
                <a:gd name="connsiteY132" fmla="*/ 628650 h 1436688"/>
                <a:gd name="connsiteX133" fmla="*/ 579594 w 1192213"/>
                <a:gd name="connsiteY133" fmla="*/ 628650 h 1436688"/>
                <a:gd name="connsiteX134" fmla="*/ 568859 w 1192213"/>
                <a:gd name="connsiteY134" fmla="*/ 624364 h 1436688"/>
                <a:gd name="connsiteX135" fmla="*/ 499439 w 1192213"/>
                <a:gd name="connsiteY135" fmla="*/ 553640 h 1436688"/>
                <a:gd name="connsiteX136" fmla="*/ 500154 w 1192213"/>
                <a:gd name="connsiteY136" fmla="*/ 531495 h 1436688"/>
                <a:gd name="connsiteX137" fmla="*/ 522340 w 1192213"/>
                <a:gd name="connsiteY137" fmla="*/ 531495 h 1436688"/>
                <a:gd name="connsiteX138" fmla="*/ 565997 w 1192213"/>
                <a:gd name="connsiteY138" fmla="*/ 576500 h 1436688"/>
                <a:gd name="connsiteX139" fmla="*/ 565997 w 1192213"/>
                <a:gd name="connsiteY139" fmla="*/ 15716 h 1436688"/>
                <a:gd name="connsiteX140" fmla="*/ 581741 w 1192213"/>
                <a:gd name="connsiteY140" fmla="*/ 0 h 1436688"/>
                <a:gd name="connsiteX141" fmla="*/ 468443 w 1192213"/>
                <a:gd name="connsiteY141" fmla="*/ 0 h 1436688"/>
                <a:gd name="connsiteX142" fmla="*/ 484188 w 1192213"/>
                <a:gd name="connsiteY142" fmla="*/ 15696 h 1436688"/>
                <a:gd name="connsiteX143" fmla="*/ 484188 w 1192213"/>
                <a:gd name="connsiteY143" fmla="*/ 328898 h 1436688"/>
                <a:gd name="connsiteX144" fmla="*/ 479894 w 1192213"/>
                <a:gd name="connsiteY144" fmla="*/ 339599 h 1436688"/>
                <a:gd name="connsiteX145" fmla="*/ 201486 w 1192213"/>
                <a:gd name="connsiteY145" fmla="*/ 617843 h 1436688"/>
                <a:gd name="connsiteX146" fmla="*/ 201486 w 1192213"/>
                <a:gd name="connsiteY146" fmla="*/ 919630 h 1436688"/>
                <a:gd name="connsiteX147" fmla="*/ 243713 w 1192213"/>
                <a:gd name="connsiteY147" fmla="*/ 877536 h 1436688"/>
                <a:gd name="connsiteX148" fmla="*/ 265899 w 1192213"/>
                <a:gd name="connsiteY148" fmla="*/ 877536 h 1436688"/>
                <a:gd name="connsiteX149" fmla="*/ 265899 w 1192213"/>
                <a:gd name="connsiteY149" fmla="*/ 899653 h 1436688"/>
                <a:gd name="connsiteX150" fmla="*/ 199339 w 1192213"/>
                <a:gd name="connsiteY150" fmla="*/ 965290 h 1436688"/>
                <a:gd name="connsiteX151" fmla="*/ 185741 w 1192213"/>
                <a:gd name="connsiteY151" fmla="*/ 973138 h 1436688"/>
                <a:gd name="connsiteX152" fmla="*/ 185025 w 1192213"/>
                <a:gd name="connsiteY152" fmla="*/ 973138 h 1436688"/>
                <a:gd name="connsiteX153" fmla="*/ 173574 w 1192213"/>
                <a:gd name="connsiteY153" fmla="*/ 968144 h 1436688"/>
                <a:gd name="connsiteX154" fmla="*/ 104151 w 1192213"/>
                <a:gd name="connsiteY154" fmla="*/ 897513 h 1436688"/>
                <a:gd name="connsiteX155" fmla="*/ 104867 w 1192213"/>
                <a:gd name="connsiteY155" fmla="*/ 875396 h 1436688"/>
                <a:gd name="connsiteX156" fmla="*/ 127053 w 1192213"/>
                <a:gd name="connsiteY156" fmla="*/ 876109 h 1436688"/>
                <a:gd name="connsiteX157" fmla="*/ 169995 w 1192213"/>
                <a:gd name="connsiteY157" fmla="*/ 919630 h 1436688"/>
                <a:gd name="connsiteX158" fmla="*/ 169995 w 1192213"/>
                <a:gd name="connsiteY158" fmla="*/ 611422 h 1436688"/>
                <a:gd name="connsiteX159" fmla="*/ 174290 w 1192213"/>
                <a:gd name="connsiteY159" fmla="*/ 600720 h 1436688"/>
                <a:gd name="connsiteX160" fmla="*/ 452697 w 1192213"/>
                <a:gd name="connsiteY160" fmla="*/ 322477 h 1436688"/>
                <a:gd name="connsiteX161" fmla="*/ 452697 w 1192213"/>
                <a:gd name="connsiteY161" fmla="*/ 15696 h 1436688"/>
                <a:gd name="connsiteX162" fmla="*/ 468443 w 1192213"/>
                <a:gd name="connsiteY162" fmla="*/ 0 h 143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192213" h="1436688">
                  <a:moveTo>
                    <a:pt x="1011753" y="1128712"/>
                  </a:moveTo>
                  <a:cubicBezTo>
                    <a:pt x="952439" y="1128712"/>
                    <a:pt x="969590" y="1143680"/>
                    <a:pt x="915278" y="1142254"/>
                  </a:cubicBezTo>
                  <a:cubicBezTo>
                    <a:pt x="909561" y="1142254"/>
                    <a:pt x="927427" y="1161499"/>
                    <a:pt x="930285" y="1173616"/>
                  </a:cubicBezTo>
                  <a:cubicBezTo>
                    <a:pt x="930285" y="1174328"/>
                    <a:pt x="930285" y="1174328"/>
                    <a:pt x="930285" y="1174328"/>
                  </a:cubicBezTo>
                  <a:cubicBezTo>
                    <a:pt x="931000" y="1174328"/>
                    <a:pt x="932429" y="1173616"/>
                    <a:pt x="933144" y="1173616"/>
                  </a:cubicBezTo>
                  <a:cubicBezTo>
                    <a:pt x="933144" y="1180743"/>
                    <a:pt x="931715" y="1194286"/>
                    <a:pt x="930285" y="1199275"/>
                  </a:cubicBezTo>
                  <a:cubicBezTo>
                    <a:pt x="928856" y="1202839"/>
                    <a:pt x="928142" y="1207828"/>
                    <a:pt x="926712" y="1212817"/>
                  </a:cubicBezTo>
                  <a:cubicBezTo>
                    <a:pt x="925998" y="1216381"/>
                    <a:pt x="925283" y="1219945"/>
                    <a:pt x="924568" y="1222083"/>
                  </a:cubicBezTo>
                  <a:cubicBezTo>
                    <a:pt x="921710" y="1229923"/>
                    <a:pt x="918137" y="1236338"/>
                    <a:pt x="915278" y="1239902"/>
                  </a:cubicBezTo>
                  <a:cubicBezTo>
                    <a:pt x="915278" y="1240615"/>
                    <a:pt x="914564" y="1241327"/>
                    <a:pt x="913849" y="1242040"/>
                  </a:cubicBezTo>
                  <a:cubicBezTo>
                    <a:pt x="907417" y="1248455"/>
                    <a:pt x="901700" y="1254870"/>
                    <a:pt x="903844" y="1261285"/>
                  </a:cubicBezTo>
                  <a:cubicBezTo>
                    <a:pt x="904559" y="1264136"/>
                    <a:pt x="908847" y="1272689"/>
                    <a:pt x="925283" y="1273401"/>
                  </a:cubicBezTo>
                  <a:cubicBezTo>
                    <a:pt x="924568" y="1280529"/>
                    <a:pt x="923854" y="1294071"/>
                    <a:pt x="924568" y="1302624"/>
                  </a:cubicBezTo>
                  <a:cubicBezTo>
                    <a:pt x="924568" y="1302624"/>
                    <a:pt x="924568" y="1302624"/>
                    <a:pt x="924568" y="1304050"/>
                  </a:cubicBezTo>
                  <a:cubicBezTo>
                    <a:pt x="925283" y="1317592"/>
                    <a:pt x="925998" y="1325433"/>
                    <a:pt x="931715" y="1328284"/>
                  </a:cubicBezTo>
                  <a:cubicBezTo>
                    <a:pt x="936002" y="1330422"/>
                    <a:pt x="953154" y="1333273"/>
                    <a:pt x="975307" y="1330422"/>
                  </a:cubicBezTo>
                  <a:cubicBezTo>
                    <a:pt x="975307" y="1330422"/>
                    <a:pt x="975307" y="1330422"/>
                    <a:pt x="975307" y="1368198"/>
                  </a:cubicBezTo>
                  <a:cubicBezTo>
                    <a:pt x="975307" y="1371049"/>
                    <a:pt x="977451" y="1373187"/>
                    <a:pt x="980310" y="1373187"/>
                  </a:cubicBezTo>
                  <a:cubicBezTo>
                    <a:pt x="980310" y="1373187"/>
                    <a:pt x="980310" y="1373187"/>
                    <a:pt x="981024" y="1373187"/>
                  </a:cubicBezTo>
                  <a:cubicBezTo>
                    <a:pt x="984597" y="1373187"/>
                    <a:pt x="1030334" y="1373187"/>
                    <a:pt x="1066065" y="1358219"/>
                  </a:cubicBezTo>
                  <a:cubicBezTo>
                    <a:pt x="1068209" y="1357507"/>
                    <a:pt x="1069638" y="1355368"/>
                    <a:pt x="1069638" y="1353230"/>
                  </a:cubicBezTo>
                  <a:cubicBezTo>
                    <a:pt x="1069638" y="1353230"/>
                    <a:pt x="1069638" y="1353230"/>
                    <a:pt x="1069638" y="1299061"/>
                  </a:cubicBezTo>
                  <a:cubicBezTo>
                    <a:pt x="1087504" y="1280529"/>
                    <a:pt x="1123950" y="1233487"/>
                    <a:pt x="1101797" y="1185733"/>
                  </a:cubicBezTo>
                  <a:cubicBezTo>
                    <a:pt x="1088933" y="1159361"/>
                    <a:pt x="1063207" y="1128712"/>
                    <a:pt x="1011753" y="1128712"/>
                  </a:cubicBezTo>
                  <a:close/>
                  <a:moveTo>
                    <a:pt x="186827" y="1074737"/>
                  </a:moveTo>
                  <a:cubicBezTo>
                    <a:pt x="137035" y="1074737"/>
                    <a:pt x="107159" y="1101767"/>
                    <a:pt x="94356" y="1127374"/>
                  </a:cubicBezTo>
                  <a:cubicBezTo>
                    <a:pt x="52388" y="1214155"/>
                    <a:pt x="107871" y="1254700"/>
                    <a:pt x="142725" y="1268926"/>
                  </a:cubicBezTo>
                  <a:cubicBezTo>
                    <a:pt x="142725" y="1268926"/>
                    <a:pt x="142725" y="1268926"/>
                    <a:pt x="144148" y="1295245"/>
                  </a:cubicBezTo>
                  <a:cubicBezTo>
                    <a:pt x="144148" y="1297379"/>
                    <a:pt x="145570" y="1298801"/>
                    <a:pt x="146993" y="1299513"/>
                  </a:cubicBezTo>
                  <a:cubicBezTo>
                    <a:pt x="168333" y="1312316"/>
                    <a:pt x="194651" y="1314450"/>
                    <a:pt x="206032" y="1314450"/>
                  </a:cubicBezTo>
                  <a:cubicBezTo>
                    <a:pt x="209589" y="1314450"/>
                    <a:pt x="211723" y="1313739"/>
                    <a:pt x="211723" y="1313739"/>
                  </a:cubicBezTo>
                  <a:cubicBezTo>
                    <a:pt x="214568" y="1313739"/>
                    <a:pt x="216702" y="1311605"/>
                    <a:pt x="216702" y="1308760"/>
                  </a:cubicBezTo>
                  <a:cubicBezTo>
                    <a:pt x="216702" y="1308760"/>
                    <a:pt x="216702" y="1308760"/>
                    <a:pt x="216702" y="1268215"/>
                  </a:cubicBezTo>
                  <a:cubicBezTo>
                    <a:pt x="222392" y="1268926"/>
                    <a:pt x="229506" y="1268926"/>
                    <a:pt x="233062" y="1268926"/>
                  </a:cubicBezTo>
                  <a:cubicBezTo>
                    <a:pt x="254402" y="1269637"/>
                    <a:pt x="260092" y="1266081"/>
                    <a:pt x="262226" y="1263235"/>
                  </a:cubicBezTo>
                  <a:cubicBezTo>
                    <a:pt x="265071" y="1261102"/>
                    <a:pt x="267917" y="1254700"/>
                    <a:pt x="267917" y="1232649"/>
                  </a:cubicBezTo>
                  <a:cubicBezTo>
                    <a:pt x="267917" y="1226958"/>
                    <a:pt x="267917" y="1220557"/>
                    <a:pt x="267205" y="1216289"/>
                  </a:cubicBezTo>
                  <a:cubicBezTo>
                    <a:pt x="280720" y="1216289"/>
                    <a:pt x="287833" y="1209887"/>
                    <a:pt x="289256" y="1205619"/>
                  </a:cubicBezTo>
                  <a:cubicBezTo>
                    <a:pt x="292101" y="1199928"/>
                    <a:pt x="284988" y="1189970"/>
                    <a:pt x="280720" y="1185702"/>
                  </a:cubicBezTo>
                  <a:cubicBezTo>
                    <a:pt x="276452" y="1181434"/>
                    <a:pt x="272184" y="1174321"/>
                    <a:pt x="270050" y="1169342"/>
                  </a:cubicBezTo>
                  <a:cubicBezTo>
                    <a:pt x="269339" y="1167208"/>
                    <a:pt x="268628" y="1153693"/>
                    <a:pt x="268628" y="1146580"/>
                  </a:cubicBezTo>
                  <a:cubicBezTo>
                    <a:pt x="270050" y="1131642"/>
                    <a:pt x="263649" y="1122395"/>
                    <a:pt x="260803" y="1118839"/>
                  </a:cubicBezTo>
                  <a:cubicBezTo>
                    <a:pt x="262226" y="1116705"/>
                    <a:pt x="263649" y="1114571"/>
                    <a:pt x="264360" y="1112437"/>
                  </a:cubicBezTo>
                  <a:cubicBezTo>
                    <a:pt x="267205" y="1101056"/>
                    <a:pt x="243732" y="1074737"/>
                    <a:pt x="186827" y="1074737"/>
                  </a:cubicBezTo>
                  <a:close/>
                  <a:moveTo>
                    <a:pt x="1007269" y="1066800"/>
                  </a:moveTo>
                  <a:cubicBezTo>
                    <a:pt x="1109411" y="1066800"/>
                    <a:pt x="1192213" y="1149602"/>
                    <a:pt x="1192213" y="1251744"/>
                  </a:cubicBezTo>
                  <a:cubicBezTo>
                    <a:pt x="1192213" y="1353886"/>
                    <a:pt x="1109411" y="1436688"/>
                    <a:pt x="1007269" y="1436688"/>
                  </a:cubicBezTo>
                  <a:cubicBezTo>
                    <a:pt x="905127" y="1436688"/>
                    <a:pt x="822325" y="1353886"/>
                    <a:pt x="822325" y="1251744"/>
                  </a:cubicBezTo>
                  <a:cubicBezTo>
                    <a:pt x="822325" y="1149602"/>
                    <a:pt x="905127" y="1066800"/>
                    <a:pt x="1007269" y="1066800"/>
                  </a:cubicBezTo>
                  <a:close/>
                  <a:moveTo>
                    <a:pt x="184944" y="1009650"/>
                  </a:moveTo>
                  <a:cubicBezTo>
                    <a:pt x="287086" y="1009650"/>
                    <a:pt x="369888" y="1092452"/>
                    <a:pt x="369888" y="1194594"/>
                  </a:cubicBezTo>
                  <a:cubicBezTo>
                    <a:pt x="369888" y="1296736"/>
                    <a:pt x="287086" y="1379538"/>
                    <a:pt x="184944" y="1379538"/>
                  </a:cubicBezTo>
                  <a:cubicBezTo>
                    <a:pt x="82802" y="1379538"/>
                    <a:pt x="0" y="1296736"/>
                    <a:pt x="0" y="1194594"/>
                  </a:cubicBezTo>
                  <a:cubicBezTo>
                    <a:pt x="0" y="1092452"/>
                    <a:pt x="82802" y="1009650"/>
                    <a:pt x="184944" y="1009650"/>
                  </a:cubicBezTo>
                  <a:close/>
                  <a:moveTo>
                    <a:pt x="575747" y="741362"/>
                  </a:moveTo>
                  <a:cubicBezTo>
                    <a:pt x="524294" y="741362"/>
                    <a:pt x="498567" y="772744"/>
                    <a:pt x="485704" y="799847"/>
                  </a:cubicBezTo>
                  <a:cubicBezTo>
                    <a:pt x="463550" y="846920"/>
                    <a:pt x="499996" y="893993"/>
                    <a:pt x="517862" y="913250"/>
                  </a:cubicBezTo>
                  <a:cubicBezTo>
                    <a:pt x="517862" y="913250"/>
                    <a:pt x="517862" y="913250"/>
                    <a:pt x="517862" y="967455"/>
                  </a:cubicBezTo>
                  <a:cubicBezTo>
                    <a:pt x="517862" y="969594"/>
                    <a:pt x="519291" y="971734"/>
                    <a:pt x="521435" y="972447"/>
                  </a:cubicBezTo>
                  <a:cubicBezTo>
                    <a:pt x="557167" y="986712"/>
                    <a:pt x="602903" y="987425"/>
                    <a:pt x="606476" y="987425"/>
                  </a:cubicBezTo>
                  <a:cubicBezTo>
                    <a:pt x="610049" y="987425"/>
                    <a:pt x="612193" y="984572"/>
                    <a:pt x="612193" y="981719"/>
                  </a:cubicBezTo>
                  <a:cubicBezTo>
                    <a:pt x="612193" y="981719"/>
                    <a:pt x="612193" y="981719"/>
                    <a:pt x="612193" y="944632"/>
                  </a:cubicBezTo>
                  <a:cubicBezTo>
                    <a:pt x="634347" y="946771"/>
                    <a:pt x="650783" y="944632"/>
                    <a:pt x="655786" y="941779"/>
                  </a:cubicBezTo>
                  <a:cubicBezTo>
                    <a:pt x="661503" y="938926"/>
                    <a:pt x="662217" y="931793"/>
                    <a:pt x="662932" y="918242"/>
                  </a:cubicBezTo>
                  <a:cubicBezTo>
                    <a:pt x="662932" y="918242"/>
                    <a:pt x="662932" y="918242"/>
                    <a:pt x="662932" y="916103"/>
                  </a:cubicBezTo>
                  <a:cubicBezTo>
                    <a:pt x="663647" y="907544"/>
                    <a:pt x="662932" y="894706"/>
                    <a:pt x="661503" y="886860"/>
                  </a:cubicBezTo>
                  <a:cubicBezTo>
                    <a:pt x="678654" y="886860"/>
                    <a:pt x="682942" y="877588"/>
                    <a:pt x="683656" y="874735"/>
                  </a:cubicBezTo>
                  <a:cubicBezTo>
                    <a:pt x="685800" y="869030"/>
                    <a:pt x="680083" y="862611"/>
                    <a:pt x="673652" y="855478"/>
                  </a:cubicBezTo>
                  <a:cubicBezTo>
                    <a:pt x="672937" y="854765"/>
                    <a:pt x="672222" y="854052"/>
                    <a:pt x="671508" y="853339"/>
                  </a:cubicBezTo>
                  <a:cubicBezTo>
                    <a:pt x="668649" y="850486"/>
                    <a:pt x="665791" y="844067"/>
                    <a:pt x="662932" y="835508"/>
                  </a:cubicBezTo>
                  <a:cubicBezTo>
                    <a:pt x="662217" y="833368"/>
                    <a:pt x="661503" y="829802"/>
                    <a:pt x="660788" y="826236"/>
                  </a:cubicBezTo>
                  <a:cubicBezTo>
                    <a:pt x="659359" y="821957"/>
                    <a:pt x="658644" y="816964"/>
                    <a:pt x="657215" y="812685"/>
                  </a:cubicBezTo>
                  <a:cubicBezTo>
                    <a:pt x="655786" y="808405"/>
                    <a:pt x="654357" y="794854"/>
                    <a:pt x="653642" y="787722"/>
                  </a:cubicBezTo>
                  <a:cubicBezTo>
                    <a:pt x="655071" y="787722"/>
                    <a:pt x="656500" y="788435"/>
                    <a:pt x="656500" y="788435"/>
                  </a:cubicBezTo>
                  <a:cubicBezTo>
                    <a:pt x="657215" y="788435"/>
                    <a:pt x="657215" y="787722"/>
                    <a:pt x="657215" y="787722"/>
                  </a:cubicBezTo>
                  <a:cubicBezTo>
                    <a:pt x="660074" y="774884"/>
                    <a:pt x="677939" y="755627"/>
                    <a:pt x="672222" y="755627"/>
                  </a:cubicBezTo>
                  <a:cubicBezTo>
                    <a:pt x="617196" y="756340"/>
                    <a:pt x="634347" y="741362"/>
                    <a:pt x="575747" y="741362"/>
                  </a:cubicBezTo>
                  <a:close/>
                  <a:moveTo>
                    <a:pt x="580232" y="679450"/>
                  </a:moveTo>
                  <a:cubicBezTo>
                    <a:pt x="682374" y="679450"/>
                    <a:pt x="765176" y="762252"/>
                    <a:pt x="765176" y="864394"/>
                  </a:cubicBezTo>
                  <a:cubicBezTo>
                    <a:pt x="765176" y="966536"/>
                    <a:pt x="682374" y="1049338"/>
                    <a:pt x="580232" y="1049338"/>
                  </a:cubicBezTo>
                  <a:cubicBezTo>
                    <a:pt x="478090" y="1049338"/>
                    <a:pt x="395288" y="966536"/>
                    <a:pt x="395288" y="864394"/>
                  </a:cubicBezTo>
                  <a:cubicBezTo>
                    <a:pt x="395288" y="762252"/>
                    <a:pt x="478090" y="679450"/>
                    <a:pt x="580232" y="679450"/>
                  </a:cubicBezTo>
                  <a:close/>
                  <a:moveTo>
                    <a:pt x="807917" y="0"/>
                  </a:moveTo>
                  <a:cubicBezTo>
                    <a:pt x="816510" y="0"/>
                    <a:pt x="823671" y="7143"/>
                    <a:pt x="823671" y="15714"/>
                  </a:cubicBezTo>
                  <a:cubicBezTo>
                    <a:pt x="823671" y="15714"/>
                    <a:pt x="823671" y="15714"/>
                    <a:pt x="823671" y="248564"/>
                  </a:cubicBezTo>
                  <a:cubicBezTo>
                    <a:pt x="823671" y="248564"/>
                    <a:pt x="823671" y="248564"/>
                    <a:pt x="1016297" y="441416"/>
                  </a:cubicBezTo>
                  <a:cubicBezTo>
                    <a:pt x="1019161" y="444987"/>
                    <a:pt x="1020593" y="448558"/>
                    <a:pt x="1020593" y="452844"/>
                  </a:cubicBezTo>
                  <a:cubicBezTo>
                    <a:pt x="1020593" y="452844"/>
                    <a:pt x="1020593" y="452844"/>
                    <a:pt x="1020593" y="972829"/>
                  </a:cubicBezTo>
                  <a:cubicBezTo>
                    <a:pt x="1020593" y="972829"/>
                    <a:pt x="1020593" y="972829"/>
                    <a:pt x="1063558" y="931401"/>
                  </a:cubicBezTo>
                  <a:cubicBezTo>
                    <a:pt x="1070003" y="924973"/>
                    <a:pt x="1080028" y="924973"/>
                    <a:pt x="1086473" y="931401"/>
                  </a:cubicBezTo>
                  <a:cubicBezTo>
                    <a:pt x="1092201" y="937830"/>
                    <a:pt x="1092201" y="947829"/>
                    <a:pt x="1085757" y="953544"/>
                  </a:cubicBezTo>
                  <a:cubicBezTo>
                    <a:pt x="1085757" y="953544"/>
                    <a:pt x="1085757" y="953544"/>
                    <a:pt x="1018445" y="1019256"/>
                  </a:cubicBezTo>
                  <a:cubicBezTo>
                    <a:pt x="1015581" y="1023542"/>
                    <a:pt x="1010568" y="1027113"/>
                    <a:pt x="1004839" y="1027113"/>
                  </a:cubicBezTo>
                  <a:cubicBezTo>
                    <a:pt x="1004839" y="1027113"/>
                    <a:pt x="1004839" y="1027113"/>
                    <a:pt x="1004123" y="1027113"/>
                  </a:cubicBezTo>
                  <a:cubicBezTo>
                    <a:pt x="999827" y="1027113"/>
                    <a:pt x="995530" y="1025685"/>
                    <a:pt x="992666" y="1022113"/>
                  </a:cubicBezTo>
                  <a:cubicBezTo>
                    <a:pt x="992666" y="1022113"/>
                    <a:pt x="992666" y="1022113"/>
                    <a:pt x="923206" y="951401"/>
                  </a:cubicBezTo>
                  <a:cubicBezTo>
                    <a:pt x="917477" y="944972"/>
                    <a:pt x="917477" y="935687"/>
                    <a:pt x="923922" y="929259"/>
                  </a:cubicBezTo>
                  <a:cubicBezTo>
                    <a:pt x="930367" y="923544"/>
                    <a:pt x="940392" y="923544"/>
                    <a:pt x="946121" y="929259"/>
                  </a:cubicBezTo>
                  <a:cubicBezTo>
                    <a:pt x="946121" y="929259"/>
                    <a:pt x="946121" y="929259"/>
                    <a:pt x="989086" y="973543"/>
                  </a:cubicBezTo>
                  <a:cubicBezTo>
                    <a:pt x="989086" y="973543"/>
                    <a:pt x="989086" y="973543"/>
                    <a:pt x="989086" y="459272"/>
                  </a:cubicBezTo>
                  <a:cubicBezTo>
                    <a:pt x="989086" y="459272"/>
                    <a:pt x="989086" y="459272"/>
                    <a:pt x="797176" y="266421"/>
                  </a:cubicBezTo>
                  <a:cubicBezTo>
                    <a:pt x="794311" y="262849"/>
                    <a:pt x="792163" y="259278"/>
                    <a:pt x="792163" y="254992"/>
                  </a:cubicBezTo>
                  <a:cubicBezTo>
                    <a:pt x="792163" y="254992"/>
                    <a:pt x="792163" y="254992"/>
                    <a:pt x="792163" y="15714"/>
                  </a:cubicBezTo>
                  <a:cubicBezTo>
                    <a:pt x="792163" y="7143"/>
                    <a:pt x="799324" y="0"/>
                    <a:pt x="807917" y="0"/>
                  </a:cubicBezTo>
                  <a:close/>
                  <a:moveTo>
                    <a:pt x="694531" y="0"/>
                  </a:moveTo>
                  <a:cubicBezTo>
                    <a:pt x="703149" y="0"/>
                    <a:pt x="710331" y="7137"/>
                    <a:pt x="710331" y="15701"/>
                  </a:cubicBezTo>
                  <a:cubicBezTo>
                    <a:pt x="710331" y="15701"/>
                    <a:pt x="710331" y="15701"/>
                    <a:pt x="710331" y="373966"/>
                  </a:cubicBezTo>
                  <a:cubicBezTo>
                    <a:pt x="710331" y="373966"/>
                    <a:pt x="710331" y="373966"/>
                    <a:pt x="843908" y="506710"/>
                  </a:cubicBezTo>
                  <a:cubicBezTo>
                    <a:pt x="846780" y="510278"/>
                    <a:pt x="848935" y="513846"/>
                    <a:pt x="848935" y="518128"/>
                  </a:cubicBezTo>
                  <a:cubicBezTo>
                    <a:pt x="848935" y="518128"/>
                    <a:pt x="848935" y="518128"/>
                    <a:pt x="848935" y="674423"/>
                  </a:cubicBezTo>
                  <a:cubicBezTo>
                    <a:pt x="848935" y="674423"/>
                    <a:pt x="848935" y="674423"/>
                    <a:pt x="892024" y="632317"/>
                  </a:cubicBezTo>
                  <a:cubicBezTo>
                    <a:pt x="898487" y="626607"/>
                    <a:pt x="908542" y="626607"/>
                    <a:pt x="914287" y="633030"/>
                  </a:cubicBezTo>
                  <a:cubicBezTo>
                    <a:pt x="920750" y="638740"/>
                    <a:pt x="920750" y="648731"/>
                    <a:pt x="914287" y="655154"/>
                  </a:cubicBezTo>
                  <a:cubicBezTo>
                    <a:pt x="914287" y="655154"/>
                    <a:pt x="914287" y="655154"/>
                    <a:pt x="843190" y="723667"/>
                  </a:cubicBezTo>
                  <a:cubicBezTo>
                    <a:pt x="840317" y="726522"/>
                    <a:pt x="836008" y="728663"/>
                    <a:pt x="831699" y="728663"/>
                  </a:cubicBezTo>
                  <a:cubicBezTo>
                    <a:pt x="827390" y="727949"/>
                    <a:pt x="823799" y="726522"/>
                    <a:pt x="820927" y="723667"/>
                  </a:cubicBezTo>
                  <a:cubicBezTo>
                    <a:pt x="820927" y="723667"/>
                    <a:pt x="820927" y="723667"/>
                    <a:pt x="751266" y="653013"/>
                  </a:cubicBezTo>
                  <a:cubicBezTo>
                    <a:pt x="745520" y="646590"/>
                    <a:pt x="745520" y="636599"/>
                    <a:pt x="751984" y="630889"/>
                  </a:cubicBezTo>
                  <a:cubicBezTo>
                    <a:pt x="757729" y="624466"/>
                    <a:pt x="767783" y="624466"/>
                    <a:pt x="774247" y="630889"/>
                  </a:cubicBezTo>
                  <a:cubicBezTo>
                    <a:pt x="774247" y="630889"/>
                    <a:pt x="774247" y="630889"/>
                    <a:pt x="817336" y="675137"/>
                  </a:cubicBezTo>
                  <a:cubicBezTo>
                    <a:pt x="817336" y="675137"/>
                    <a:pt x="817336" y="675137"/>
                    <a:pt x="817336" y="524552"/>
                  </a:cubicBezTo>
                  <a:cubicBezTo>
                    <a:pt x="817336" y="524552"/>
                    <a:pt x="817336" y="524552"/>
                    <a:pt x="683759" y="391808"/>
                  </a:cubicBezTo>
                  <a:cubicBezTo>
                    <a:pt x="680887" y="388953"/>
                    <a:pt x="679450" y="384671"/>
                    <a:pt x="679450" y="380389"/>
                  </a:cubicBezTo>
                  <a:cubicBezTo>
                    <a:pt x="679450" y="380389"/>
                    <a:pt x="679450" y="380389"/>
                    <a:pt x="679450" y="15701"/>
                  </a:cubicBezTo>
                  <a:cubicBezTo>
                    <a:pt x="679450" y="7137"/>
                    <a:pt x="685195" y="0"/>
                    <a:pt x="694531" y="0"/>
                  </a:cubicBezTo>
                  <a:close/>
                  <a:moveTo>
                    <a:pt x="581741" y="0"/>
                  </a:moveTo>
                  <a:cubicBezTo>
                    <a:pt x="590330" y="0"/>
                    <a:pt x="597486" y="7144"/>
                    <a:pt x="597486" y="15716"/>
                  </a:cubicBezTo>
                  <a:cubicBezTo>
                    <a:pt x="597486" y="15716"/>
                    <a:pt x="597486" y="15716"/>
                    <a:pt x="597486" y="574357"/>
                  </a:cubicBezTo>
                  <a:cubicBezTo>
                    <a:pt x="597486" y="574357"/>
                    <a:pt x="597486" y="574357"/>
                    <a:pt x="639711" y="532924"/>
                  </a:cubicBezTo>
                  <a:cubicBezTo>
                    <a:pt x="646152" y="527209"/>
                    <a:pt x="656172" y="527209"/>
                    <a:pt x="662613" y="533638"/>
                  </a:cubicBezTo>
                  <a:cubicBezTo>
                    <a:pt x="668338" y="539353"/>
                    <a:pt x="668338" y="549354"/>
                    <a:pt x="661897" y="555784"/>
                  </a:cubicBezTo>
                  <a:cubicBezTo>
                    <a:pt x="661897" y="555784"/>
                    <a:pt x="661897" y="555784"/>
                    <a:pt x="591045" y="624364"/>
                  </a:cubicBezTo>
                  <a:cubicBezTo>
                    <a:pt x="588183" y="627221"/>
                    <a:pt x="583888" y="628650"/>
                    <a:pt x="580310" y="628650"/>
                  </a:cubicBezTo>
                  <a:cubicBezTo>
                    <a:pt x="580310" y="628650"/>
                    <a:pt x="580310" y="628650"/>
                    <a:pt x="579594" y="628650"/>
                  </a:cubicBezTo>
                  <a:cubicBezTo>
                    <a:pt x="576016" y="628650"/>
                    <a:pt x="571722" y="627221"/>
                    <a:pt x="568859" y="624364"/>
                  </a:cubicBezTo>
                  <a:cubicBezTo>
                    <a:pt x="568859" y="624364"/>
                    <a:pt x="568859" y="624364"/>
                    <a:pt x="499439" y="553640"/>
                  </a:cubicBezTo>
                  <a:cubicBezTo>
                    <a:pt x="493713" y="547211"/>
                    <a:pt x="493713" y="537210"/>
                    <a:pt x="500154" y="531495"/>
                  </a:cubicBezTo>
                  <a:cubicBezTo>
                    <a:pt x="506595" y="525065"/>
                    <a:pt x="516615" y="525065"/>
                    <a:pt x="522340" y="531495"/>
                  </a:cubicBezTo>
                  <a:cubicBezTo>
                    <a:pt x="522340" y="531495"/>
                    <a:pt x="522340" y="531495"/>
                    <a:pt x="565997" y="576500"/>
                  </a:cubicBezTo>
                  <a:cubicBezTo>
                    <a:pt x="565997" y="576500"/>
                    <a:pt x="565997" y="576500"/>
                    <a:pt x="565997" y="15716"/>
                  </a:cubicBezTo>
                  <a:cubicBezTo>
                    <a:pt x="565997" y="7144"/>
                    <a:pt x="573153" y="0"/>
                    <a:pt x="581741" y="0"/>
                  </a:cubicBezTo>
                  <a:close/>
                  <a:moveTo>
                    <a:pt x="468443" y="0"/>
                  </a:moveTo>
                  <a:cubicBezTo>
                    <a:pt x="477747" y="0"/>
                    <a:pt x="484188" y="7134"/>
                    <a:pt x="484188" y="15696"/>
                  </a:cubicBezTo>
                  <a:cubicBezTo>
                    <a:pt x="484188" y="328898"/>
                    <a:pt x="484188" y="328898"/>
                    <a:pt x="484188" y="328898"/>
                  </a:cubicBezTo>
                  <a:cubicBezTo>
                    <a:pt x="484188" y="333178"/>
                    <a:pt x="482757" y="336746"/>
                    <a:pt x="479894" y="339599"/>
                  </a:cubicBezTo>
                  <a:cubicBezTo>
                    <a:pt x="201486" y="617843"/>
                    <a:pt x="201486" y="617843"/>
                    <a:pt x="201486" y="617843"/>
                  </a:cubicBezTo>
                  <a:cubicBezTo>
                    <a:pt x="201486" y="919630"/>
                    <a:pt x="201486" y="919630"/>
                    <a:pt x="201486" y="919630"/>
                  </a:cubicBezTo>
                  <a:cubicBezTo>
                    <a:pt x="243713" y="877536"/>
                    <a:pt x="243713" y="877536"/>
                    <a:pt x="243713" y="877536"/>
                  </a:cubicBezTo>
                  <a:cubicBezTo>
                    <a:pt x="250154" y="871115"/>
                    <a:pt x="260174" y="871115"/>
                    <a:pt x="265899" y="877536"/>
                  </a:cubicBezTo>
                  <a:cubicBezTo>
                    <a:pt x="272341" y="883957"/>
                    <a:pt x="272341" y="893946"/>
                    <a:pt x="265899" y="899653"/>
                  </a:cubicBezTo>
                  <a:cubicBezTo>
                    <a:pt x="199339" y="965290"/>
                    <a:pt x="199339" y="965290"/>
                    <a:pt x="199339" y="965290"/>
                  </a:cubicBezTo>
                  <a:cubicBezTo>
                    <a:pt x="196476" y="970284"/>
                    <a:pt x="191466" y="973138"/>
                    <a:pt x="185741" y="973138"/>
                  </a:cubicBezTo>
                  <a:cubicBezTo>
                    <a:pt x="185025" y="973138"/>
                    <a:pt x="185025" y="973138"/>
                    <a:pt x="185025" y="973138"/>
                  </a:cubicBezTo>
                  <a:cubicBezTo>
                    <a:pt x="180731" y="973138"/>
                    <a:pt x="176437" y="971711"/>
                    <a:pt x="173574" y="968144"/>
                  </a:cubicBezTo>
                  <a:cubicBezTo>
                    <a:pt x="104151" y="897513"/>
                    <a:pt x="104151" y="897513"/>
                    <a:pt x="104151" y="897513"/>
                  </a:cubicBezTo>
                  <a:cubicBezTo>
                    <a:pt x="98425" y="891805"/>
                    <a:pt x="98425" y="881817"/>
                    <a:pt x="104867" y="875396"/>
                  </a:cubicBezTo>
                  <a:cubicBezTo>
                    <a:pt x="111308" y="869688"/>
                    <a:pt x="120612" y="869688"/>
                    <a:pt x="127053" y="876109"/>
                  </a:cubicBezTo>
                  <a:cubicBezTo>
                    <a:pt x="169995" y="919630"/>
                    <a:pt x="169995" y="919630"/>
                    <a:pt x="169995" y="919630"/>
                  </a:cubicBezTo>
                  <a:cubicBezTo>
                    <a:pt x="169995" y="611422"/>
                    <a:pt x="169995" y="611422"/>
                    <a:pt x="169995" y="611422"/>
                  </a:cubicBezTo>
                  <a:cubicBezTo>
                    <a:pt x="169995" y="607141"/>
                    <a:pt x="171427" y="603574"/>
                    <a:pt x="174290" y="600720"/>
                  </a:cubicBezTo>
                  <a:cubicBezTo>
                    <a:pt x="452697" y="322477"/>
                    <a:pt x="452697" y="322477"/>
                    <a:pt x="452697" y="322477"/>
                  </a:cubicBezTo>
                  <a:cubicBezTo>
                    <a:pt x="452697" y="15696"/>
                    <a:pt x="452697" y="15696"/>
                    <a:pt x="452697" y="15696"/>
                  </a:cubicBezTo>
                  <a:cubicBezTo>
                    <a:pt x="452697" y="7134"/>
                    <a:pt x="459854" y="0"/>
                    <a:pt x="468443" y="0"/>
                  </a:cubicBezTo>
                  <a:close/>
                </a:path>
              </a:pathLst>
            </a:custGeom>
            <a:solidFill>
              <a:srgbClr val="FFFFFF"/>
            </a:solidFill>
            <a:ln>
              <a:noFill/>
            </a:ln>
          </p:spPr>
          <p:txBody>
            <a:bodyPr vert="horz" wrap="square" lIns="51206" tIns="25603" rIns="51206" bIns="25603" numCol="1" anchor="t" anchorCtr="0" compatLnSpc="1">
              <a:prstTxWarp prst="textNoShape">
                <a:avLst/>
              </a:prstTxWarp>
              <a:noAutofit/>
            </a:bodyPr>
            <a:lstStyle/>
            <a:p>
              <a:endParaRPr lang="en-US" dirty="0"/>
            </a:p>
          </p:txBody>
        </p:sp>
      </p:grpSp>
      <p:grpSp>
        <p:nvGrpSpPr>
          <p:cNvPr id="237" name="Group 236">
            <a:extLst>
              <a:ext uri="{FF2B5EF4-FFF2-40B4-BE49-F238E27FC236}">
                <a16:creationId xmlns:a16="http://schemas.microsoft.com/office/drawing/2014/main" id="{B9BB941D-7895-46B6-A7C0-E0E3CB7EE02C}"/>
              </a:ext>
              <a:ext uri="{C183D7F6-B498-43B3-948B-1728B52AA6E4}">
                <adec:decorative xmlns:adec="http://schemas.microsoft.com/office/drawing/2017/decorative" val="1"/>
              </a:ext>
            </a:extLst>
          </p:cNvPr>
          <p:cNvGrpSpPr>
            <a:grpSpLocks noChangeAspect="1"/>
          </p:cNvGrpSpPr>
          <p:nvPr/>
        </p:nvGrpSpPr>
        <p:grpSpPr>
          <a:xfrm>
            <a:off x="638175" y="3231078"/>
            <a:ext cx="362299" cy="361950"/>
            <a:chOff x="5272881" y="2606675"/>
            <a:chExt cx="1646238" cy="1644650"/>
          </a:xfrm>
        </p:grpSpPr>
        <p:sp>
          <p:nvSpPr>
            <p:cNvPr id="238" name="AutoShape 15">
              <a:extLst>
                <a:ext uri="{FF2B5EF4-FFF2-40B4-BE49-F238E27FC236}">
                  <a16:creationId xmlns:a16="http://schemas.microsoft.com/office/drawing/2014/main" id="{1A51F151-881D-4B6A-91BB-EEFA7C5E0D74}"/>
                </a:ext>
              </a:extLst>
            </p:cNvPr>
            <p:cNvSpPr>
              <a:spLocks noChangeAspect="1" noChangeArrowheads="1" noTextEdit="1"/>
            </p:cNvSpPr>
            <p:nvPr/>
          </p:nvSpPr>
          <p:spPr bwMode="auto">
            <a:xfrm>
              <a:off x="5272881"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6" tIns="25603" rIns="51206" bIns="25603" numCol="1" anchor="t" anchorCtr="0" compatLnSpc="1">
              <a:prstTxWarp prst="textNoShape">
                <a:avLst/>
              </a:prstTxWarp>
            </a:bodyPr>
            <a:lstStyle/>
            <a:p>
              <a:endParaRPr lang="en-US" dirty="0"/>
            </a:p>
          </p:txBody>
        </p:sp>
        <p:sp>
          <p:nvSpPr>
            <p:cNvPr id="239" name="Freeform 8">
              <a:extLst>
                <a:ext uri="{FF2B5EF4-FFF2-40B4-BE49-F238E27FC236}">
                  <a16:creationId xmlns:a16="http://schemas.microsoft.com/office/drawing/2014/main" id="{6954B44C-223C-406E-8CD3-5E8D4F16C84E}"/>
                </a:ext>
              </a:extLst>
            </p:cNvPr>
            <p:cNvSpPr>
              <a:spLocks/>
            </p:cNvSpPr>
            <p:nvPr/>
          </p:nvSpPr>
          <p:spPr bwMode="auto">
            <a:xfrm>
              <a:off x="5444331"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425773 w 1367015"/>
                <a:gd name="connsiteY32" fmla="*/ 674687 h 1238250"/>
                <a:gd name="connsiteX33" fmla="*/ 514415 w 1367015"/>
                <a:gd name="connsiteY33" fmla="*/ 848493 h 1238250"/>
                <a:gd name="connsiteX34" fmla="*/ 536575 w 1367015"/>
                <a:gd name="connsiteY34" fmla="*/ 869950 h 1238250"/>
                <a:gd name="connsiteX35" fmla="*/ 61912 w 1367015"/>
                <a:gd name="connsiteY35" fmla="*/ 869950 h 1238250"/>
                <a:gd name="connsiteX36" fmla="*/ 61912 w 1367015"/>
                <a:gd name="connsiteY36" fmla="*/ 796995 h 1238250"/>
                <a:gd name="connsiteX37" fmla="*/ 283517 w 1367015"/>
                <a:gd name="connsiteY37" fmla="*/ 689707 h 1238250"/>
                <a:gd name="connsiteX38" fmla="*/ 346424 w 1367015"/>
                <a:gd name="connsiteY38" fmla="*/ 711165 h 1238250"/>
                <a:gd name="connsiteX39" fmla="*/ 425773 w 1367015"/>
                <a:gd name="connsiteY39" fmla="*/ 674687 h 1238250"/>
                <a:gd name="connsiteX40" fmla="*/ 346518 w 1367015"/>
                <a:gd name="connsiteY40" fmla="*/ 565150 h 1238250"/>
                <a:gd name="connsiteX41" fmla="*/ 306388 w 1367015"/>
                <a:gd name="connsiteY41" fmla="*/ 606784 h 1238250"/>
                <a:gd name="connsiteX42" fmla="*/ 306388 w 1367015"/>
                <a:gd name="connsiteY42" fmla="*/ 608938 h 1238250"/>
                <a:gd name="connsiteX43" fmla="*/ 319765 w 1367015"/>
                <a:gd name="connsiteY43" fmla="*/ 636933 h 1238250"/>
                <a:gd name="connsiteX44" fmla="*/ 346518 w 1367015"/>
                <a:gd name="connsiteY44" fmla="*/ 647700 h 1238250"/>
                <a:gd name="connsiteX45" fmla="*/ 387351 w 1367015"/>
                <a:gd name="connsiteY45" fmla="*/ 606784 h 1238250"/>
                <a:gd name="connsiteX46" fmla="*/ 383127 w 1367015"/>
                <a:gd name="connsiteY46" fmla="*/ 588838 h 1238250"/>
                <a:gd name="connsiteX47" fmla="*/ 360598 w 1367015"/>
                <a:gd name="connsiteY47" fmla="*/ 568021 h 1238250"/>
                <a:gd name="connsiteX48" fmla="*/ 346518 w 1367015"/>
                <a:gd name="connsiteY48" fmla="*/ 565150 h 1238250"/>
                <a:gd name="connsiteX49" fmla="*/ 760846 w 1367015"/>
                <a:gd name="connsiteY49" fmla="*/ 492125 h 1238250"/>
                <a:gd name="connsiteX50" fmla="*/ 735591 w 1367015"/>
                <a:gd name="connsiteY50" fmla="*/ 499181 h 1238250"/>
                <a:gd name="connsiteX51" fmla="*/ 710335 w 1367015"/>
                <a:gd name="connsiteY51" fmla="*/ 535164 h 1238250"/>
                <a:gd name="connsiteX52" fmla="*/ 709613 w 1367015"/>
                <a:gd name="connsiteY52" fmla="*/ 542925 h 1238250"/>
                <a:gd name="connsiteX53" fmla="*/ 760846 w 1367015"/>
                <a:gd name="connsiteY53" fmla="*/ 593725 h 1238250"/>
                <a:gd name="connsiteX54" fmla="*/ 767341 w 1367015"/>
                <a:gd name="connsiteY54" fmla="*/ 593725 h 1238250"/>
                <a:gd name="connsiteX55" fmla="*/ 804864 w 1367015"/>
                <a:gd name="connsiteY55" fmla="*/ 570442 h 1238250"/>
                <a:gd name="connsiteX56" fmla="*/ 812801 w 1367015"/>
                <a:gd name="connsiteY56" fmla="*/ 542925 h 1238250"/>
                <a:gd name="connsiteX57" fmla="*/ 812801 w 1367015"/>
                <a:gd name="connsiteY57" fmla="*/ 539397 h 1238250"/>
                <a:gd name="connsiteX58" fmla="*/ 768062 w 1367015"/>
                <a:gd name="connsiteY58" fmla="*/ 492831 h 1238250"/>
                <a:gd name="connsiteX59" fmla="*/ 760846 w 1367015"/>
                <a:gd name="connsiteY59" fmla="*/ 492125 h 1238250"/>
                <a:gd name="connsiteX60" fmla="*/ 943382 w 1367015"/>
                <a:gd name="connsiteY60" fmla="*/ 466725 h 1238250"/>
                <a:gd name="connsiteX61" fmla="*/ 941239 w 1367015"/>
                <a:gd name="connsiteY61" fmla="*/ 759293 h 1238250"/>
                <a:gd name="connsiteX62" fmla="*/ 921240 w 1367015"/>
                <a:gd name="connsiteY62" fmla="*/ 780648 h 1238250"/>
                <a:gd name="connsiteX63" fmla="*/ 902669 w 1367015"/>
                <a:gd name="connsiteY63" fmla="*/ 797021 h 1238250"/>
                <a:gd name="connsiteX64" fmla="*/ 901955 w 1367015"/>
                <a:gd name="connsiteY64" fmla="*/ 797733 h 1238250"/>
                <a:gd name="connsiteX65" fmla="*/ 758388 w 1367015"/>
                <a:gd name="connsiteY65" fmla="*/ 846138 h 1238250"/>
                <a:gd name="connsiteX66" fmla="*/ 588393 w 1367015"/>
                <a:gd name="connsiteY66" fmla="*/ 774242 h 1238250"/>
                <a:gd name="connsiteX67" fmla="*/ 551251 w 1367015"/>
                <a:gd name="connsiteY67" fmla="*/ 500893 h 1238250"/>
                <a:gd name="connsiteX68" fmla="*/ 648391 w 1367015"/>
                <a:gd name="connsiteY68" fmla="*/ 547875 h 1238250"/>
                <a:gd name="connsiteX69" fmla="*/ 761245 w 1367015"/>
                <a:gd name="connsiteY69" fmla="*/ 657499 h 1238250"/>
                <a:gd name="connsiteX70" fmla="*/ 866956 w 1367015"/>
                <a:gd name="connsiteY70" fmla="*/ 584179 h 1238250"/>
                <a:gd name="connsiteX71" fmla="*/ 874813 w 1367015"/>
                <a:gd name="connsiteY71" fmla="*/ 544316 h 1238250"/>
                <a:gd name="connsiteX72" fmla="*/ 873384 w 1367015"/>
                <a:gd name="connsiteY72" fmla="*/ 530079 h 1238250"/>
                <a:gd name="connsiteX73" fmla="*/ 872670 w 1367015"/>
                <a:gd name="connsiteY73" fmla="*/ 522961 h 1238250"/>
                <a:gd name="connsiteX74" fmla="*/ 877670 w 1367015"/>
                <a:gd name="connsiteY74" fmla="*/ 518690 h 1238250"/>
                <a:gd name="connsiteX75" fmla="*/ 911955 w 1367015"/>
                <a:gd name="connsiteY75" fmla="*/ 491639 h 1238250"/>
                <a:gd name="connsiteX76" fmla="*/ 943382 w 1367015"/>
                <a:gd name="connsiteY76" fmla="*/ 466725 h 1238250"/>
                <a:gd name="connsiteX77" fmla="*/ 891455 w 1367015"/>
                <a:gd name="connsiteY77" fmla="*/ 415925 h 1238250"/>
                <a:gd name="connsiteX78" fmla="*/ 915035 w 1367015"/>
                <a:gd name="connsiteY78" fmla="*/ 434485 h 1238250"/>
                <a:gd name="connsiteX79" fmla="*/ 920751 w 1367015"/>
                <a:gd name="connsiteY79" fmla="*/ 439482 h 1238250"/>
                <a:gd name="connsiteX80" fmla="*/ 877164 w 1367015"/>
                <a:gd name="connsiteY80" fmla="*/ 474460 h 1238250"/>
                <a:gd name="connsiteX81" fmla="*/ 850012 w 1367015"/>
                <a:gd name="connsiteY81" fmla="*/ 496589 h 1238250"/>
                <a:gd name="connsiteX82" fmla="*/ 838579 w 1367015"/>
                <a:gd name="connsiteY82" fmla="*/ 505155 h 1238250"/>
                <a:gd name="connsiteX83" fmla="*/ 844296 w 1367015"/>
                <a:gd name="connsiteY83" fmla="*/ 519432 h 1238250"/>
                <a:gd name="connsiteX84" fmla="*/ 847154 w 1367015"/>
                <a:gd name="connsiteY84" fmla="*/ 542989 h 1238250"/>
                <a:gd name="connsiteX85" fmla="*/ 845725 w 1367015"/>
                <a:gd name="connsiteY85" fmla="*/ 561549 h 1238250"/>
                <a:gd name="connsiteX86" fmla="*/ 824289 w 1367015"/>
                <a:gd name="connsiteY86" fmla="*/ 601524 h 1238250"/>
                <a:gd name="connsiteX87" fmla="*/ 761409 w 1367015"/>
                <a:gd name="connsiteY87" fmla="*/ 628650 h 1238250"/>
                <a:gd name="connsiteX88" fmla="*/ 676379 w 1367015"/>
                <a:gd name="connsiteY88" fmla="*/ 542989 h 1238250"/>
                <a:gd name="connsiteX89" fmla="*/ 678523 w 1367015"/>
                <a:gd name="connsiteY89" fmla="*/ 523715 h 1238250"/>
                <a:gd name="connsiteX90" fmla="*/ 582775 w 1367015"/>
                <a:gd name="connsiteY90" fmla="*/ 477316 h 1238250"/>
                <a:gd name="connsiteX91" fmla="*/ 569913 w 1367015"/>
                <a:gd name="connsiteY91" fmla="*/ 470891 h 1238250"/>
                <a:gd name="connsiteX92" fmla="*/ 594208 w 1367015"/>
                <a:gd name="connsiteY92" fmla="*/ 441623 h 1238250"/>
                <a:gd name="connsiteX93" fmla="*/ 694957 w 1367015"/>
                <a:gd name="connsiteY93" fmla="*/ 490165 h 1238250"/>
                <a:gd name="connsiteX94" fmla="*/ 715679 w 1367015"/>
                <a:gd name="connsiteY94" fmla="*/ 470891 h 1238250"/>
                <a:gd name="connsiteX95" fmla="*/ 761409 w 1367015"/>
                <a:gd name="connsiteY95" fmla="*/ 457328 h 1238250"/>
                <a:gd name="connsiteX96" fmla="*/ 789991 w 1367015"/>
                <a:gd name="connsiteY96" fmla="*/ 462325 h 1238250"/>
                <a:gd name="connsiteX97" fmla="*/ 815714 w 1367015"/>
                <a:gd name="connsiteY97" fmla="*/ 476602 h 1238250"/>
                <a:gd name="connsiteX98" fmla="*/ 831434 w 1367015"/>
                <a:gd name="connsiteY98" fmla="*/ 464466 h 1238250"/>
                <a:gd name="connsiteX99" fmla="*/ 891455 w 1367015"/>
                <a:gd name="connsiteY99" fmla="*/ 415925 h 1238250"/>
                <a:gd name="connsiteX100" fmla="*/ 772661 w 1367015"/>
                <a:gd name="connsiteY100" fmla="*/ 346605 h 1238250"/>
                <a:gd name="connsiteX101" fmla="*/ 628158 w 1367015"/>
                <a:gd name="connsiteY101" fmla="*/ 379415 h 1238250"/>
                <a:gd name="connsiteX102" fmla="*/ 571784 w 1367015"/>
                <a:gd name="connsiteY102" fmla="*/ 420783 h 1238250"/>
                <a:gd name="connsiteX103" fmla="*/ 546809 w 1367015"/>
                <a:gd name="connsiteY103" fmla="*/ 449314 h 1238250"/>
                <a:gd name="connsiteX104" fmla="*/ 524687 w 1367015"/>
                <a:gd name="connsiteY104" fmla="*/ 482123 h 1238250"/>
                <a:gd name="connsiteX105" fmla="*/ 564648 w 1367015"/>
                <a:gd name="connsiteY105" fmla="*/ 800235 h 1238250"/>
                <a:gd name="connsiteX106" fmla="*/ 678110 w 1367015"/>
                <a:gd name="connsiteY106" fmla="*/ 869420 h 1238250"/>
                <a:gd name="connsiteX107" fmla="*/ 837955 w 1367015"/>
                <a:gd name="connsiteY107" fmla="*/ 869420 h 1238250"/>
                <a:gd name="connsiteX108" fmla="*/ 921445 w 1367015"/>
                <a:gd name="connsiteY108" fmla="*/ 826625 h 1238250"/>
                <a:gd name="connsiteX109" fmla="*/ 944280 w 1367015"/>
                <a:gd name="connsiteY109" fmla="*/ 807367 h 1238250"/>
                <a:gd name="connsiteX110" fmla="*/ 967115 w 1367015"/>
                <a:gd name="connsiteY110" fmla="*/ 783117 h 1238250"/>
                <a:gd name="connsiteX111" fmla="*/ 959979 w 1367015"/>
                <a:gd name="connsiteY111" fmla="*/ 437902 h 1238250"/>
                <a:gd name="connsiteX112" fmla="*/ 951416 w 1367015"/>
                <a:gd name="connsiteY112" fmla="*/ 427916 h 1238250"/>
                <a:gd name="connsiteX113" fmla="*/ 937858 w 1367015"/>
                <a:gd name="connsiteY113" fmla="*/ 415791 h 1238250"/>
                <a:gd name="connsiteX114" fmla="*/ 912882 w 1367015"/>
                <a:gd name="connsiteY114" fmla="*/ 395106 h 1238250"/>
                <a:gd name="connsiteX115" fmla="*/ 772661 w 1367015"/>
                <a:gd name="connsiteY115" fmla="*/ 346605 h 1238250"/>
                <a:gd name="connsiteX116" fmla="*/ 785477 w 1367015"/>
                <a:gd name="connsiteY116" fmla="*/ 308032 h 1238250"/>
                <a:gd name="connsiteX117" fmla="*/ 945296 w 1367015"/>
                <a:gd name="connsiteY117" fmla="*/ 370115 h 1238250"/>
                <a:gd name="connsiteX118" fmla="*/ 969609 w 1367015"/>
                <a:gd name="connsiteY118" fmla="*/ 390809 h 1238250"/>
                <a:gd name="connsiteX119" fmla="*/ 980335 w 1367015"/>
                <a:gd name="connsiteY119" fmla="*/ 400799 h 1238250"/>
                <a:gd name="connsiteX120" fmla="*/ 991061 w 1367015"/>
                <a:gd name="connsiteY120" fmla="*/ 413644 h 1238250"/>
                <a:gd name="connsiteX121" fmla="*/ 1008223 w 1367015"/>
                <a:gd name="connsiteY121" fmla="*/ 791852 h 1238250"/>
                <a:gd name="connsiteX122" fmla="*/ 1080445 w 1367015"/>
                <a:gd name="connsiteY122" fmla="*/ 866780 h 1238250"/>
                <a:gd name="connsiteX123" fmla="*/ 1081875 w 1367015"/>
                <a:gd name="connsiteY123" fmla="*/ 868921 h 1238250"/>
                <a:gd name="connsiteX124" fmla="*/ 1081875 w 1367015"/>
                <a:gd name="connsiteY124" fmla="*/ 876770 h 1238250"/>
                <a:gd name="connsiteX125" fmla="*/ 1056848 w 1367015"/>
                <a:gd name="connsiteY125" fmla="*/ 900319 h 1238250"/>
                <a:gd name="connsiteX126" fmla="*/ 1055418 w 1367015"/>
                <a:gd name="connsiteY126" fmla="*/ 901746 h 1238250"/>
                <a:gd name="connsiteX127" fmla="*/ 1023954 w 1367015"/>
                <a:gd name="connsiteY127" fmla="*/ 931717 h 1238250"/>
                <a:gd name="connsiteX128" fmla="*/ 1014658 w 1367015"/>
                <a:gd name="connsiteY128" fmla="*/ 940994 h 1238250"/>
                <a:gd name="connsiteX129" fmla="*/ 1003217 w 1367015"/>
                <a:gd name="connsiteY129" fmla="*/ 940994 h 1238250"/>
                <a:gd name="connsiteX130" fmla="*/ 993921 w 1367015"/>
                <a:gd name="connsiteY130" fmla="*/ 931717 h 1238250"/>
                <a:gd name="connsiteX131" fmla="*/ 963888 w 1367015"/>
                <a:gd name="connsiteY131" fmla="*/ 900319 h 1238250"/>
                <a:gd name="connsiteX132" fmla="*/ 933140 w 1367015"/>
                <a:gd name="connsiteY132" fmla="*/ 868921 h 1238250"/>
                <a:gd name="connsiteX133" fmla="*/ 930995 w 1367015"/>
                <a:gd name="connsiteY133" fmla="*/ 866780 h 1238250"/>
                <a:gd name="connsiteX134" fmla="*/ 926704 w 1367015"/>
                <a:gd name="connsiteY134" fmla="*/ 868921 h 1238250"/>
                <a:gd name="connsiteX135" fmla="*/ 864493 w 1367015"/>
                <a:gd name="connsiteY135" fmla="*/ 900319 h 1238250"/>
                <a:gd name="connsiteX136" fmla="*/ 651400 w 1367015"/>
                <a:gd name="connsiteY136" fmla="*/ 900319 h 1238250"/>
                <a:gd name="connsiteX137" fmla="*/ 589189 w 1367015"/>
                <a:gd name="connsiteY137" fmla="*/ 868921 h 1238250"/>
                <a:gd name="connsiteX138" fmla="*/ 536988 w 1367015"/>
                <a:gd name="connsiteY138" fmla="*/ 826105 h 1238250"/>
                <a:gd name="connsiteX139" fmla="*/ 457615 w 1367015"/>
                <a:gd name="connsiteY139" fmla="*/ 554937 h 1238250"/>
                <a:gd name="connsiteX140" fmla="*/ 481213 w 1367015"/>
                <a:gd name="connsiteY140" fmla="*/ 482863 h 1238250"/>
                <a:gd name="connsiteX141" fmla="*/ 530553 w 1367015"/>
                <a:gd name="connsiteY141" fmla="*/ 408649 h 1238250"/>
                <a:gd name="connsiteX142" fmla="*/ 545569 w 1367015"/>
                <a:gd name="connsiteY142" fmla="*/ 392236 h 1238250"/>
                <a:gd name="connsiteX143" fmla="*/ 592049 w 1367015"/>
                <a:gd name="connsiteY143" fmla="*/ 355843 h 1238250"/>
                <a:gd name="connsiteX144" fmla="*/ 619222 w 1367015"/>
                <a:gd name="connsiteY144" fmla="*/ 340143 h 1238250"/>
                <a:gd name="connsiteX145" fmla="*/ 785477 w 1367015"/>
                <a:gd name="connsiteY145" fmla="*/ 308032 h 1238250"/>
                <a:gd name="connsiteX146" fmla="*/ 555676 w 1367015"/>
                <a:gd name="connsiteY146" fmla="*/ 304800 h 1238250"/>
                <a:gd name="connsiteX147" fmla="*/ 595313 w 1367015"/>
                <a:gd name="connsiteY147" fmla="*/ 316982 h 1238250"/>
                <a:gd name="connsiteX148" fmla="*/ 563462 w 1367015"/>
                <a:gd name="connsiteY148" fmla="*/ 337046 h 1238250"/>
                <a:gd name="connsiteX149" fmla="*/ 555676 w 1367015"/>
                <a:gd name="connsiteY149" fmla="*/ 336330 h 1238250"/>
                <a:gd name="connsiteX150" fmla="*/ 515331 w 1367015"/>
                <a:gd name="connsiteY150" fmla="*/ 377175 h 1238250"/>
                <a:gd name="connsiteX151" fmla="*/ 515331 w 1367015"/>
                <a:gd name="connsiteY151" fmla="*/ 379325 h 1238250"/>
                <a:gd name="connsiteX152" fmla="*/ 490558 w 1367015"/>
                <a:gd name="connsiteY152" fmla="*/ 407988 h 1238250"/>
                <a:gd name="connsiteX153" fmla="*/ 484188 w 1367015"/>
                <a:gd name="connsiteY153" fmla="*/ 377175 h 1238250"/>
                <a:gd name="connsiteX154" fmla="*/ 555676 w 1367015"/>
                <a:gd name="connsiteY154" fmla="*/ 304800 h 1238250"/>
                <a:gd name="connsiteX155" fmla="*/ 1089384 w 1367015"/>
                <a:gd name="connsiteY155" fmla="*/ 233362 h 1238250"/>
                <a:gd name="connsiteX156" fmla="*/ 1047750 w 1367015"/>
                <a:gd name="connsiteY156" fmla="*/ 274996 h 1238250"/>
                <a:gd name="connsiteX157" fmla="*/ 1049186 w 1367015"/>
                <a:gd name="connsiteY157" fmla="*/ 286481 h 1238250"/>
                <a:gd name="connsiteX158" fmla="*/ 1069285 w 1367015"/>
                <a:gd name="connsiteY158" fmla="*/ 310887 h 1238250"/>
                <a:gd name="connsiteX159" fmla="*/ 1089384 w 1367015"/>
                <a:gd name="connsiteY159" fmla="*/ 315912 h 1238250"/>
                <a:gd name="connsiteX160" fmla="*/ 1130300 w 1367015"/>
                <a:gd name="connsiteY160" fmla="*/ 274996 h 1238250"/>
                <a:gd name="connsiteX161" fmla="*/ 1128865 w 1367015"/>
                <a:gd name="connsiteY161" fmla="*/ 264229 h 1238250"/>
                <a:gd name="connsiteX162" fmla="*/ 1109483 w 1367015"/>
                <a:gd name="connsiteY162" fmla="*/ 239105 h 1238250"/>
                <a:gd name="connsiteX163" fmla="*/ 1089384 w 1367015"/>
                <a:gd name="connsiteY163" fmla="*/ 233362 h 1238250"/>
                <a:gd name="connsiteX164" fmla="*/ 1243012 w 1367015"/>
                <a:gd name="connsiteY164" fmla="*/ 215900 h 1238250"/>
                <a:gd name="connsiteX165" fmla="*/ 1243012 w 1367015"/>
                <a:gd name="connsiteY165" fmla="*/ 869950 h 1238250"/>
                <a:gd name="connsiteX166" fmla="*/ 1160916 w 1367015"/>
                <a:gd name="connsiteY166" fmla="*/ 869950 h 1238250"/>
                <a:gd name="connsiteX167" fmla="*/ 1158775 w 1367015"/>
                <a:gd name="connsiteY167" fmla="*/ 867808 h 1238250"/>
                <a:gd name="connsiteX168" fmla="*/ 1130934 w 1367015"/>
                <a:gd name="connsiteY168" fmla="*/ 854242 h 1238250"/>
                <a:gd name="connsiteX169" fmla="*/ 1128078 w 1367015"/>
                <a:gd name="connsiteY169" fmla="*/ 853528 h 1238250"/>
                <a:gd name="connsiteX170" fmla="*/ 1125936 w 1367015"/>
                <a:gd name="connsiteY170" fmla="*/ 853528 h 1238250"/>
                <a:gd name="connsiteX171" fmla="*/ 1110231 w 1367015"/>
                <a:gd name="connsiteY171" fmla="*/ 856384 h 1238250"/>
                <a:gd name="connsiteX172" fmla="*/ 1102378 w 1367015"/>
                <a:gd name="connsiteY172" fmla="*/ 845673 h 1238250"/>
                <a:gd name="connsiteX173" fmla="*/ 1048124 w 1367015"/>
                <a:gd name="connsiteY173" fmla="*/ 789265 h 1238250"/>
                <a:gd name="connsiteX174" fmla="*/ 1015999 w 1367015"/>
                <a:gd name="connsiteY174" fmla="*/ 394407 h 1238250"/>
                <a:gd name="connsiteX175" fmla="*/ 1047410 w 1367015"/>
                <a:gd name="connsiteY175" fmla="*/ 369416 h 1238250"/>
                <a:gd name="connsiteX176" fmla="*/ 1090242 w 1367015"/>
                <a:gd name="connsiteY176" fmla="*/ 378698 h 1238250"/>
                <a:gd name="connsiteX177" fmla="*/ 1193755 w 1367015"/>
                <a:gd name="connsiteY177" fmla="*/ 275164 h 1238250"/>
                <a:gd name="connsiteX178" fmla="*/ 1191613 w 1367015"/>
                <a:gd name="connsiteY178" fmla="*/ 255885 h 1238250"/>
                <a:gd name="connsiteX179" fmla="*/ 15705 w 1367015"/>
                <a:gd name="connsiteY179" fmla="*/ 0 h 1238250"/>
                <a:gd name="connsiteX180" fmla="*/ 1289220 w 1367015"/>
                <a:gd name="connsiteY180" fmla="*/ 0 h 1238250"/>
                <a:gd name="connsiteX181" fmla="*/ 1304925 w 1367015"/>
                <a:gd name="connsiteY181" fmla="*/ 15698 h 1238250"/>
                <a:gd name="connsiteX182" fmla="*/ 1304925 w 1367015"/>
                <a:gd name="connsiteY182" fmla="*/ 916166 h 1238250"/>
                <a:gd name="connsiteX183" fmla="*/ 1289220 w 1367015"/>
                <a:gd name="connsiteY183" fmla="*/ 931863 h 1238250"/>
                <a:gd name="connsiteX184" fmla="*/ 1219977 w 1367015"/>
                <a:gd name="connsiteY184" fmla="*/ 931863 h 1238250"/>
                <a:gd name="connsiteX185" fmla="*/ 1189995 w 1367015"/>
                <a:gd name="connsiteY185" fmla="*/ 900468 h 1238250"/>
                <a:gd name="connsiteX186" fmla="*/ 1273516 w 1367015"/>
                <a:gd name="connsiteY186" fmla="*/ 900468 h 1238250"/>
                <a:gd name="connsiteX187" fmla="*/ 1273516 w 1367015"/>
                <a:gd name="connsiteY187" fmla="*/ 151267 h 1238250"/>
                <a:gd name="connsiteX188" fmla="*/ 1242106 w 1367015"/>
                <a:gd name="connsiteY188" fmla="*/ 175527 h 1238250"/>
                <a:gd name="connsiteX189" fmla="*/ 1154302 w 1367015"/>
                <a:gd name="connsiteY189" fmla="*/ 243312 h 1238250"/>
                <a:gd name="connsiteX190" fmla="*/ 1161441 w 1367015"/>
                <a:gd name="connsiteY190" fmla="*/ 274707 h 1238250"/>
                <a:gd name="connsiteX191" fmla="*/ 1089341 w 1367015"/>
                <a:gd name="connsiteY191" fmla="*/ 346773 h 1238250"/>
                <a:gd name="connsiteX192" fmla="*/ 1043655 w 1367015"/>
                <a:gd name="connsiteY192" fmla="*/ 331076 h 1238250"/>
                <a:gd name="connsiteX193" fmla="*/ 993685 w 1367015"/>
                <a:gd name="connsiteY193" fmla="*/ 371033 h 1238250"/>
                <a:gd name="connsiteX194" fmla="*/ 969414 w 1367015"/>
                <a:gd name="connsiteY194" fmla="*/ 349627 h 1238250"/>
                <a:gd name="connsiteX195" fmla="*/ 1024381 w 1367015"/>
                <a:gd name="connsiteY195" fmla="*/ 306102 h 1238250"/>
                <a:gd name="connsiteX196" fmla="*/ 1016528 w 1367015"/>
                <a:gd name="connsiteY196" fmla="*/ 274707 h 1238250"/>
                <a:gd name="connsiteX197" fmla="*/ 1089341 w 1367015"/>
                <a:gd name="connsiteY197" fmla="*/ 201928 h 1238250"/>
                <a:gd name="connsiteX198" fmla="*/ 1135028 w 1367015"/>
                <a:gd name="connsiteY198" fmla="*/ 219052 h 1238250"/>
                <a:gd name="connsiteX199" fmla="*/ 1242106 w 1367015"/>
                <a:gd name="connsiteY199" fmla="*/ 136283 h 1238250"/>
                <a:gd name="connsiteX200" fmla="*/ 1269946 w 1367015"/>
                <a:gd name="connsiteY200" fmla="*/ 114878 h 1238250"/>
                <a:gd name="connsiteX201" fmla="*/ 1273516 w 1367015"/>
                <a:gd name="connsiteY201" fmla="*/ 112737 h 1238250"/>
                <a:gd name="connsiteX202" fmla="*/ 1273516 w 1367015"/>
                <a:gd name="connsiteY202" fmla="*/ 31395 h 1238250"/>
                <a:gd name="connsiteX203" fmla="*/ 31410 w 1367015"/>
                <a:gd name="connsiteY203" fmla="*/ 31395 h 1238250"/>
                <a:gd name="connsiteX204" fmla="*/ 31410 w 1367015"/>
                <a:gd name="connsiteY204" fmla="*/ 741352 h 1238250"/>
                <a:gd name="connsiteX205" fmla="*/ 62819 w 1367015"/>
                <a:gd name="connsiteY205" fmla="*/ 726368 h 1238250"/>
                <a:gd name="connsiteX206" fmla="*/ 276976 w 1367015"/>
                <a:gd name="connsiteY206" fmla="*/ 623621 h 1238250"/>
                <a:gd name="connsiteX207" fmla="*/ 274834 w 1367015"/>
                <a:gd name="connsiteY207" fmla="*/ 607210 h 1238250"/>
                <a:gd name="connsiteX208" fmla="*/ 346933 w 1367015"/>
                <a:gd name="connsiteY208" fmla="*/ 534430 h 1238250"/>
                <a:gd name="connsiteX209" fmla="*/ 383340 w 1367015"/>
                <a:gd name="connsiteY209" fmla="*/ 543706 h 1238250"/>
                <a:gd name="connsiteX210" fmla="*/ 454725 w 1367015"/>
                <a:gd name="connsiteY210" fmla="*/ 465218 h 1238250"/>
                <a:gd name="connsiteX211" fmla="*/ 429026 w 1367015"/>
                <a:gd name="connsiteY211" fmla="*/ 540138 h 1238250"/>
                <a:gd name="connsiteX212" fmla="*/ 406183 w 1367015"/>
                <a:gd name="connsiteY212" fmla="*/ 565112 h 1238250"/>
                <a:gd name="connsiteX213" fmla="*/ 419746 w 1367015"/>
                <a:gd name="connsiteY213" fmla="*/ 607210 h 1238250"/>
                <a:gd name="connsiteX214" fmla="*/ 346933 w 1367015"/>
                <a:gd name="connsiteY214" fmla="*/ 679275 h 1238250"/>
                <a:gd name="connsiteX215" fmla="*/ 290539 w 1367015"/>
                <a:gd name="connsiteY215" fmla="*/ 651448 h 1238250"/>
                <a:gd name="connsiteX216" fmla="*/ 62819 w 1367015"/>
                <a:gd name="connsiteY216" fmla="*/ 761331 h 1238250"/>
                <a:gd name="connsiteX217" fmla="*/ 31410 w 1367015"/>
                <a:gd name="connsiteY217" fmla="*/ 776315 h 1238250"/>
                <a:gd name="connsiteX218" fmla="*/ 31410 w 1367015"/>
                <a:gd name="connsiteY218" fmla="*/ 900468 h 1238250"/>
                <a:gd name="connsiteX219" fmla="*/ 579650 w 1367015"/>
                <a:gd name="connsiteY219" fmla="*/ 900468 h 1238250"/>
                <a:gd name="connsiteX220" fmla="*/ 645324 w 1367015"/>
                <a:gd name="connsiteY220" fmla="*/ 931863 h 1238250"/>
                <a:gd name="connsiteX221" fmla="*/ 15705 w 1367015"/>
                <a:gd name="connsiteY221" fmla="*/ 931863 h 1238250"/>
                <a:gd name="connsiteX222" fmla="*/ 0 w 1367015"/>
                <a:gd name="connsiteY222" fmla="*/ 916166 h 1238250"/>
                <a:gd name="connsiteX223" fmla="*/ 0 w 1367015"/>
                <a:gd name="connsiteY223" fmla="*/ 15698 h 1238250"/>
                <a:gd name="connsiteX224" fmla="*/ 15705 w 1367015"/>
                <a:gd name="connsiteY22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425773" y="674687"/>
                  </a:moveTo>
                  <a:cubicBezTo>
                    <a:pt x="437211" y="737629"/>
                    <a:pt x="466520" y="798425"/>
                    <a:pt x="514415" y="848493"/>
                  </a:cubicBezTo>
                  <a:cubicBezTo>
                    <a:pt x="521563" y="856360"/>
                    <a:pt x="528712" y="863513"/>
                    <a:pt x="536575" y="869950"/>
                  </a:cubicBezTo>
                  <a:cubicBezTo>
                    <a:pt x="536575" y="869950"/>
                    <a:pt x="536575" y="869950"/>
                    <a:pt x="61912" y="869950"/>
                  </a:cubicBezTo>
                  <a:cubicBezTo>
                    <a:pt x="61912" y="869950"/>
                    <a:pt x="61912" y="869950"/>
                    <a:pt x="61912" y="796995"/>
                  </a:cubicBezTo>
                  <a:cubicBezTo>
                    <a:pt x="61912" y="796995"/>
                    <a:pt x="61912" y="796995"/>
                    <a:pt x="283517" y="689707"/>
                  </a:cubicBezTo>
                  <a:cubicBezTo>
                    <a:pt x="301388" y="703297"/>
                    <a:pt x="323549" y="711165"/>
                    <a:pt x="346424" y="711165"/>
                  </a:cubicBezTo>
                  <a:cubicBezTo>
                    <a:pt x="378593" y="711165"/>
                    <a:pt x="406472" y="696860"/>
                    <a:pt x="425773" y="67468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943382" y="466725"/>
                  </a:moveTo>
                  <a:cubicBezTo>
                    <a:pt x="1010523" y="552146"/>
                    <a:pt x="1011237" y="673872"/>
                    <a:pt x="941239" y="759293"/>
                  </a:cubicBezTo>
                  <a:cubicBezTo>
                    <a:pt x="935525" y="767123"/>
                    <a:pt x="928383" y="774242"/>
                    <a:pt x="921240" y="780648"/>
                  </a:cubicBezTo>
                  <a:cubicBezTo>
                    <a:pt x="914097" y="787767"/>
                    <a:pt x="908383" y="793462"/>
                    <a:pt x="902669" y="797021"/>
                  </a:cubicBezTo>
                  <a:cubicBezTo>
                    <a:pt x="902669" y="797021"/>
                    <a:pt x="902669" y="797021"/>
                    <a:pt x="901955" y="797733"/>
                  </a:cubicBezTo>
                  <a:cubicBezTo>
                    <a:pt x="861242" y="829054"/>
                    <a:pt x="809815" y="846138"/>
                    <a:pt x="758388" y="846138"/>
                  </a:cubicBezTo>
                  <a:cubicBezTo>
                    <a:pt x="693390" y="846138"/>
                    <a:pt x="633392" y="820512"/>
                    <a:pt x="588393" y="774242"/>
                  </a:cubicBezTo>
                  <a:cubicBezTo>
                    <a:pt x="516967" y="699498"/>
                    <a:pt x="504824" y="588450"/>
                    <a:pt x="551251" y="500893"/>
                  </a:cubicBezTo>
                  <a:cubicBezTo>
                    <a:pt x="551251" y="500893"/>
                    <a:pt x="551251" y="500893"/>
                    <a:pt x="648391" y="547875"/>
                  </a:cubicBezTo>
                  <a:cubicBezTo>
                    <a:pt x="650534" y="608382"/>
                    <a:pt x="700533" y="657499"/>
                    <a:pt x="761245" y="657499"/>
                  </a:cubicBezTo>
                  <a:cubicBezTo>
                    <a:pt x="809815" y="657499"/>
                    <a:pt x="851242" y="626890"/>
                    <a:pt x="866956" y="584179"/>
                  </a:cubicBezTo>
                  <a:cubicBezTo>
                    <a:pt x="871956" y="572078"/>
                    <a:pt x="874813" y="558553"/>
                    <a:pt x="874813" y="544316"/>
                  </a:cubicBezTo>
                  <a:cubicBezTo>
                    <a:pt x="874813" y="539333"/>
                    <a:pt x="874099" y="535062"/>
                    <a:pt x="873384" y="530079"/>
                  </a:cubicBezTo>
                  <a:cubicBezTo>
                    <a:pt x="873384" y="527943"/>
                    <a:pt x="873384" y="525096"/>
                    <a:pt x="872670" y="522961"/>
                  </a:cubicBezTo>
                  <a:cubicBezTo>
                    <a:pt x="872670" y="522961"/>
                    <a:pt x="872670" y="522961"/>
                    <a:pt x="877670" y="518690"/>
                  </a:cubicBezTo>
                  <a:cubicBezTo>
                    <a:pt x="882670" y="515130"/>
                    <a:pt x="892669" y="507300"/>
                    <a:pt x="911955" y="491639"/>
                  </a:cubicBezTo>
                  <a:cubicBezTo>
                    <a:pt x="919811" y="485233"/>
                    <a:pt x="930525" y="476691"/>
                    <a:pt x="943382" y="4667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243012" y="215900"/>
                  </a:moveTo>
                  <a:cubicBezTo>
                    <a:pt x="1243012" y="215900"/>
                    <a:pt x="1243012" y="215900"/>
                    <a:pt x="1243012" y="869950"/>
                  </a:cubicBezTo>
                  <a:cubicBezTo>
                    <a:pt x="1243012" y="869950"/>
                    <a:pt x="1243012" y="869950"/>
                    <a:pt x="1160916" y="869950"/>
                  </a:cubicBezTo>
                  <a:cubicBezTo>
                    <a:pt x="1160916" y="869950"/>
                    <a:pt x="1160916" y="869950"/>
                    <a:pt x="1158775" y="867808"/>
                  </a:cubicBezTo>
                  <a:cubicBezTo>
                    <a:pt x="1151636" y="860668"/>
                    <a:pt x="1141642" y="855670"/>
                    <a:pt x="1130934" y="854242"/>
                  </a:cubicBezTo>
                  <a:cubicBezTo>
                    <a:pt x="1130934" y="854242"/>
                    <a:pt x="1130934" y="854242"/>
                    <a:pt x="1128078" y="853528"/>
                  </a:cubicBezTo>
                  <a:cubicBezTo>
                    <a:pt x="1128078" y="853528"/>
                    <a:pt x="1128078" y="853528"/>
                    <a:pt x="1125936" y="853528"/>
                  </a:cubicBezTo>
                  <a:cubicBezTo>
                    <a:pt x="1120225" y="853528"/>
                    <a:pt x="1115228" y="854242"/>
                    <a:pt x="1110231" y="856384"/>
                  </a:cubicBezTo>
                  <a:cubicBezTo>
                    <a:pt x="1108089" y="852813"/>
                    <a:pt x="1105234" y="849243"/>
                    <a:pt x="1102378" y="845673"/>
                  </a:cubicBezTo>
                  <a:cubicBezTo>
                    <a:pt x="1102378" y="845673"/>
                    <a:pt x="1102378" y="845673"/>
                    <a:pt x="1048124" y="789265"/>
                  </a:cubicBezTo>
                  <a:cubicBezTo>
                    <a:pt x="1123081" y="664310"/>
                    <a:pt x="1110231" y="505081"/>
                    <a:pt x="1015999" y="394407"/>
                  </a:cubicBezTo>
                  <a:cubicBezTo>
                    <a:pt x="1015999" y="394407"/>
                    <a:pt x="1015999" y="394407"/>
                    <a:pt x="1047410" y="369416"/>
                  </a:cubicBezTo>
                  <a:cubicBezTo>
                    <a:pt x="1060260" y="375842"/>
                    <a:pt x="1075251" y="378698"/>
                    <a:pt x="1090242" y="378698"/>
                  </a:cubicBezTo>
                  <a:cubicBezTo>
                    <a:pt x="1147353" y="378698"/>
                    <a:pt x="1193755" y="332286"/>
                    <a:pt x="1193755" y="275164"/>
                  </a:cubicBezTo>
                  <a:cubicBezTo>
                    <a:pt x="1193755" y="268738"/>
                    <a:pt x="1193041" y="261598"/>
                    <a:pt x="1191613" y="255885"/>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FFFFFF"/>
            </a:solidFill>
            <a:ln>
              <a:noFill/>
            </a:ln>
          </p:spPr>
          <p:txBody>
            <a:bodyPr vert="horz" wrap="square" lIns="51206" tIns="25603" rIns="51206" bIns="25603" numCol="1" anchor="t" anchorCtr="0" compatLnSpc="1">
              <a:prstTxWarp prst="textNoShape">
                <a:avLst/>
              </a:prstTxWarp>
              <a:noAutofit/>
            </a:bodyPr>
            <a:lstStyle/>
            <a:p>
              <a:endParaRPr lang="en-US" dirty="0"/>
            </a:p>
          </p:txBody>
        </p:sp>
      </p:grpSp>
      <p:grpSp>
        <p:nvGrpSpPr>
          <p:cNvPr id="243" name="Group 242">
            <a:extLst>
              <a:ext uri="{FF2B5EF4-FFF2-40B4-BE49-F238E27FC236}">
                <a16:creationId xmlns:a16="http://schemas.microsoft.com/office/drawing/2014/main" id="{B6D1B1CF-4C72-441B-A901-3240C2645145}"/>
              </a:ext>
              <a:ext uri="{C183D7F6-B498-43B3-948B-1728B52AA6E4}">
                <adec:decorative xmlns:adec="http://schemas.microsoft.com/office/drawing/2017/decorative" val="1"/>
              </a:ext>
            </a:extLst>
          </p:cNvPr>
          <p:cNvGrpSpPr/>
          <p:nvPr/>
        </p:nvGrpSpPr>
        <p:grpSpPr>
          <a:xfrm>
            <a:off x="2071936" y="6421235"/>
            <a:ext cx="5828615" cy="198438"/>
            <a:chOff x="1349267" y="6323773"/>
            <a:chExt cx="5828615" cy="198438"/>
          </a:xfrm>
        </p:grpSpPr>
        <p:sp>
          <p:nvSpPr>
            <p:cNvPr id="244" name="TextBox 243">
              <a:extLst>
                <a:ext uri="{FF2B5EF4-FFF2-40B4-BE49-F238E27FC236}">
                  <a16:creationId xmlns:a16="http://schemas.microsoft.com/office/drawing/2014/main" id="{05F9E510-EE8F-45DB-8FFD-3813BB5FD3F3}"/>
                </a:ext>
              </a:extLst>
            </p:cNvPr>
            <p:cNvSpPr txBox="1"/>
            <p:nvPr/>
          </p:nvSpPr>
          <p:spPr>
            <a:xfrm>
              <a:off x="2295417" y="6323773"/>
              <a:ext cx="915988" cy="198438"/>
            </a:xfrm>
            <a:prstGeom prst="homePlate">
              <a:avLst>
                <a:gd name="adj" fmla="val 36112"/>
              </a:avLst>
            </a:prstGeom>
            <a:solidFill>
              <a:srgbClr val="78BE20"/>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srgbClr val="000000"/>
                  </a:solidFill>
                  <a:effectLst/>
                  <a:uLnTx/>
                  <a:uFillTx/>
                  <a:sym typeface="Georgia" panose="02040502050405020303" pitchFamily="18" charset="0"/>
                </a:rPr>
                <a:t>Wave 2 design</a:t>
              </a:r>
            </a:p>
          </p:txBody>
        </p:sp>
        <p:sp>
          <p:nvSpPr>
            <p:cNvPr id="245" name="TextBox 244">
              <a:extLst>
                <a:ext uri="{FF2B5EF4-FFF2-40B4-BE49-F238E27FC236}">
                  <a16:creationId xmlns:a16="http://schemas.microsoft.com/office/drawing/2014/main" id="{72BC5FF8-12D2-4BF1-B9AC-705B476D32F1}"/>
                </a:ext>
              </a:extLst>
            </p:cNvPr>
            <p:cNvSpPr txBox="1"/>
            <p:nvPr/>
          </p:nvSpPr>
          <p:spPr>
            <a:xfrm>
              <a:off x="1349267" y="6323773"/>
              <a:ext cx="914400" cy="198438"/>
            </a:xfrm>
            <a:prstGeom prst="homePlate">
              <a:avLst>
                <a:gd name="adj" fmla="val 29168"/>
              </a:avLst>
            </a:prstGeom>
            <a:solidFill>
              <a:srgbClr val="409E5F"/>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srgbClr val="000000"/>
                  </a:solidFill>
                  <a:effectLst/>
                  <a:uLnTx/>
                  <a:uFillTx/>
                  <a:sym typeface="Georgia" panose="02040502050405020303" pitchFamily="18" charset="0"/>
                </a:rPr>
                <a:t>Wave 1 design</a:t>
              </a:r>
            </a:p>
          </p:txBody>
        </p:sp>
        <p:sp>
          <p:nvSpPr>
            <p:cNvPr id="246" name="Isosceles Triangle 245">
              <a:extLst>
                <a:ext uri="{FF2B5EF4-FFF2-40B4-BE49-F238E27FC236}">
                  <a16:creationId xmlns:a16="http://schemas.microsoft.com/office/drawing/2014/main" id="{0685D9BC-9A69-4CE6-B7ED-6D831A6602AD}"/>
                </a:ext>
              </a:extLst>
            </p:cNvPr>
            <p:cNvSpPr/>
            <p:nvPr/>
          </p:nvSpPr>
          <p:spPr>
            <a:xfrm>
              <a:off x="5240404" y="6356874"/>
              <a:ext cx="147638" cy="138113"/>
            </a:xfrm>
            <a:prstGeom prst="triangle">
              <a:avLst/>
            </a:prstGeom>
            <a:solidFill>
              <a:srgbClr val="FF9221"/>
            </a:solidFill>
            <a:ln w="7620" cap="rnd" cmpd="sng" algn="ctr">
              <a:solidFill>
                <a:srgbClr val="FF922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sym typeface="Georgia" panose="02040502050405020303" pitchFamily="18" charset="0"/>
              </a:endParaRPr>
            </a:p>
          </p:txBody>
        </p:sp>
        <p:sp>
          <p:nvSpPr>
            <p:cNvPr id="247" name="TextBox 246">
              <a:extLst>
                <a:ext uri="{FF2B5EF4-FFF2-40B4-BE49-F238E27FC236}">
                  <a16:creationId xmlns:a16="http://schemas.microsoft.com/office/drawing/2014/main" id="{92269685-5761-432E-9B91-07520223333C}"/>
                </a:ext>
              </a:extLst>
            </p:cNvPr>
            <p:cNvSpPr txBox="1"/>
            <p:nvPr/>
          </p:nvSpPr>
          <p:spPr>
            <a:xfrm>
              <a:off x="5354704" y="6333597"/>
              <a:ext cx="667478"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srgbClr val="000000"/>
                  </a:solidFill>
                  <a:effectLst/>
                  <a:uLnTx/>
                  <a:uFillTx/>
                  <a:sym typeface="Georgia" panose="02040502050405020303" pitchFamily="18" charset="0"/>
                </a:rPr>
                <a:t>Go-live</a:t>
              </a:r>
            </a:p>
          </p:txBody>
        </p:sp>
        <p:sp>
          <p:nvSpPr>
            <p:cNvPr id="248" name="TextBox 247">
              <a:extLst>
                <a:ext uri="{FF2B5EF4-FFF2-40B4-BE49-F238E27FC236}">
                  <a16:creationId xmlns:a16="http://schemas.microsoft.com/office/drawing/2014/main" id="{ACB34AAB-AC56-47B1-8651-F1C82E9FFE92}"/>
                </a:ext>
              </a:extLst>
            </p:cNvPr>
            <p:cNvSpPr txBox="1"/>
            <p:nvPr/>
          </p:nvSpPr>
          <p:spPr>
            <a:xfrm>
              <a:off x="4190892" y="6323773"/>
              <a:ext cx="914400" cy="198438"/>
            </a:xfrm>
            <a:prstGeom prst="homePlate">
              <a:avLst>
                <a:gd name="adj" fmla="val 36112"/>
              </a:avLst>
            </a:prstGeom>
            <a:solidFill>
              <a:srgbClr val="D9D9D9"/>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srgbClr val="000000"/>
                  </a:solidFill>
                  <a:effectLst/>
                  <a:uLnTx/>
                  <a:uFillTx/>
                  <a:sym typeface="Georgia" panose="02040502050405020303" pitchFamily="18" charset="0"/>
                </a:rPr>
                <a:t>Implementation</a:t>
              </a:r>
            </a:p>
          </p:txBody>
        </p:sp>
        <p:sp>
          <p:nvSpPr>
            <p:cNvPr id="249" name="TextBox 248">
              <a:extLst>
                <a:ext uri="{FF2B5EF4-FFF2-40B4-BE49-F238E27FC236}">
                  <a16:creationId xmlns:a16="http://schemas.microsoft.com/office/drawing/2014/main" id="{A3501808-EC38-4C20-B9DF-1FBCE434EB9D}"/>
                </a:ext>
              </a:extLst>
            </p:cNvPr>
            <p:cNvSpPr txBox="1"/>
            <p:nvPr/>
          </p:nvSpPr>
          <p:spPr>
            <a:xfrm>
              <a:off x="3243154" y="6323773"/>
              <a:ext cx="914400" cy="198438"/>
            </a:xfrm>
            <a:prstGeom prst="homePlate">
              <a:avLst>
                <a:gd name="adj" fmla="val 36112"/>
              </a:avLst>
            </a:prstGeom>
            <a:solidFill>
              <a:srgbClr val="CAEE9C"/>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srgbClr val="000000"/>
                  </a:solidFill>
                  <a:effectLst/>
                  <a:uLnTx/>
                  <a:uFillTx/>
                  <a:sym typeface="Georgia" panose="02040502050405020303" pitchFamily="18" charset="0"/>
                </a:rPr>
                <a:t>Long term design</a:t>
              </a:r>
            </a:p>
          </p:txBody>
        </p:sp>
        <p:sp>
          <p:nvSpPr>
            <p:cNvPr id="250" name="TextBox 249">
              <a:extLst>
                <a:ext uri="{FF2B5EF4-FFF2-40B4-BE49-F238E27FC236}">
                  <a16:creationId xmlns:a16="http://schemas.microsoft.com/office/drawing/2014/main" id="{26ABCD74-46D6-44A3-BD04-E834B60BC165}"/>
                </a:ext>
              </a:extLst>
            </p:cNvPr>
            <p:cNvSpPr txBox="1"/>
            <p:nvPr/>
          </p:nvSpPr>
          <p:spPr>
            <a:xfrm>
              <a:off x="6034882" y="6333597"/>
              <a:ext cx="1143000"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srgbClr val="000000"/>
                  </a:solidFill>
                  <a:effectLst/>
                  <a:uLnTx/>
                  <a:uFillTx/>
                  <a:sym typeface="Georgia" panose="02040502050405020303" pitchFamily="18" charset="0"/>
                </a:rPr>
                <a:t>Other milestones</a:t>
              </a:r>
            </a:p>
          </p:txBody>
        </p:sp>
        <p:sp>
          <p:nvSpPr>
            <p:cNvPr id="251" name="Isosceles Triangle 250">
              <a:extLst>
                <a:ext uri="{FF2B5EF4-FFF2-40B4-BE49-F238E27FC236}">
                  <a16:creationId xmlns:a16="http://schemas.microsoft.com/office/drawing/2014/main" id="{EDE9B4EF-A6FE-44E3-AD86-DDFA5D99E645}"/>
                </a:ext>
              </a:extLst>
            </p:cNvPr>
            <p:cNvSpPr/>
            <p:nvPr/>
          </p:nvSpPr>
          <p:spPr>
            <a:xfrm>
              <a:off x="5884069" y="6356874"/>
              <a:ext cx="147638" cy="138113"/>
            </a:xfrm>
            <a:prstGeom prst="triangle">
              <a:avLst/>
            </a:prstGeom>
            <a:solidFill>
              <a:srgbClr val="30C1D7"/>
            </a:solidFill>
            <a:ln w="7620" cap="rnd" cmpd="sng" algn="ctr">
              <a:solidFill>
                <a:srgbClr val="30C1D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sym typeface="Georgia" panose="02040502050405020303" pitchFamily="18" charset="0"/>
              </a:endParaRPr>
            </a:p>
          </p:txBody>
        </p:sp>
      </p:grpSp>
    </p:spTree>
    <p:extLst>
      <p:ext uri="{BB962C8B-B14F-4D97-AF65-F5344CB8AC3E}">
        <p14:creationId xmlns:p14="http://schemas.microsoft.com/office/powerpoint/2010/main" val="16641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235" name="think-cell Slide" r:id="rId6" imgW="286" imgH="286" progId="TCLayout.ActiveDocument.1">
                  <p:embed/>
                </p:oleObj>
              </mc:Choice>
              <mc:Fallback>
                <p:oleObj name="think-cell Slide" r:id="rId6"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630000" y="2057335"/>
            <a:ext cx="2478638" cy="1314311"/>
          </a:xfrm>
        </p:spPr>
        <p:txBody>
          <a:bodyPr vert="horz"/>
          <a:lstStyle/>
          <a:p>
            <a:r>
              <a:rPr lang="en-US" dirty="0">
                <a:latin typeface="+mj-lt"/>
              </a:rPr>
              <a:t>Immediate next steps</a:t>
            </a:r>
          </a:p>
        </p:txBody>
      </p:sp>
      <p:sp>
        <p:nvSpPr>
          <p:cNvPr id="4" name="Rectangle 3">
            <a:extLst>
              <a:ext uri="{FF2B5EF4-FFF2-40B4-BE49-F238E27FC236}">
                <a16:creationId xmlns:a16="http://schemas.microsoft.com/office/drawing/2014/main" id="{C3100EF4-9CAF-4A52-BA9F-1CB2C31D89F8}"/>
              </a:ext>
            </a:extLst>
          </p:cNvPr>
          <p:cNvSpPr/>
          <p:nvPr/>
        </p:nvSpPr>
        <p:spPr>
          <a:xfrm>
            <a:off x="4772450" y="562280"/>
            <a:ext cx="6967258" cy="5879021"/>
          </a:xfrm>
          <a:prstGeom prst="rect">
            <a:avLst/>
          </a:prstGeom>
          <a:noFill/>
          <a:ln w="9525" cap="rnd" cmpd="sng" algn="ctr">
            <a:noFill/>
            <a:prstDash val="dash"/>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cap="rnd" cmpd="sng" algn="ctr">
                <a:solidFill>
                  <a:schemeClr val="bg1">
                    <a:lumMod val="50000"/>
                  </a:schemeClr>
                </a:solidFill>
                <a:prstDash val="dash"/>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rgbClr val="275D38"/>
                </a:solidFill>
              </a:rPr>
              <a:t>Changes to program guidelines</a:t>
            </a:r>
          </a:p>
          <a:p>
            <a:pPr marL="0" lvl="1" fontAlgn="ctr">
              <a:spcBef>
                <a:spcPts val="600"/>
              </a:spcBef>
              <a:buClr>
                <a:srgbClr val="275D38">
                  <a:lumMod val="100000"/>
                </a:srgbClr>
              </a:buClr>
              <a:buSzPct val="100000"/>
            </a:pPr>
            <a:r>
              <a:rPr lang="en-US" sz="1400" dirty="0">
                <a:solidFill>
                  <a:srgbClr val="000000">
                    <a:lumMod val="100000"/>
                  </a:srgbClr>
                </a:solidFill>
              </a:rPr>
              <a:t>By 15 September 2020, complete the </a:t>
            </a:r>
            <a:r>
              <a:rPr lang="en-US" sz="1400" dirty="0">
                <a:solidFill>
                  <a:schemeClr val="accent1">
                    <a:lumMod val="75000"/>
                    <a:lumOff val="25000"/>
                  </a:schemeClr>
                </a:solidFill>
              </a:rPr>
              <a:t>mobilisation</a:t>
            </a:r>
            <a:r>
              <a:rPr lang="en-US" sz="1400" dirty="0">
                <a:solidFill>
                  <a:srgbClr val="000000">
                    <a:lumMod val="100000"/>
                  </a:srgbClr>
                </a:solidFill>
              </a:rPr>
              <a:t> phase, including:</a:t>
            </a:r>
            <a:endParaRPr lang="en-US" sz="1050" dirty="0">
              <a:solidFill>
                <a:srgbClr val="000000">
                  <a:lumMod val="100000"/>
                </a:srgbClr>
              </a:solidFill>
            </a:endParaRPr>
          </a:p>
          <a:p>
            <a:pPr marL="226800" lvl="1" indent="-151200" font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Standing up a dedicated team with DSS to implement changes to guidelines</a:t>
            </a:r>
            <a:endParaRPr lang="en-US" sz="1050" dirty="0">
              <a:solidFill>
                <a:srgbClr val="000000">
                  <a:lumMod val="100000"/>
                </a:srgbClr>
              </a:solidFill>
            </a:endParaRPr>
          </a:p>
          <a:p>
            <a:pPr marL="226800" lvl="1" indent="-151200" font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Agreeing the scope of changes </a:t>
            </a:r>
            <a:endParaRPr lang="en-US" sz="1050" dirty="0">
              <a:solidFill>
                <a:srgbClr val="000000">
                  <a:lumMod val="100000"/>
                </a:srgbClr>
              </a:solidFill>
            </a:endParaRPr>
          </a:p>
          <a:p>
            <a:pPr marL="226800" lvl="1" indent="-151200" font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Developing the project plan </a:t>
            </a:r>
            <a:endParaRPr lang="en-US" sz="1050" dirty="0">
              <a:solidFill>
                <a:srgbClr val="000000">
                  <a:lumMod val="100000"/>
                </a:srgbClr>
              </a:solidFill>
            </a:endParaRPr>
          </a:p>
          <a:p>
            <a:pPr marL="0" lvl="1" fontAlgn="ctr">
              <a:spcBef>
                <a:spcPts val="600"/>
              </a:spcBef>
              <a:buClr>
                <a:srgbClr val="275D38">
                  <a:lumMod val="100000"/>
                </a:srgbClr>
              </a:buClr>
              <a:buSzPct val="100000"/>
            </a:pPr>
            <a:r>
              <a:rPr lang="en-US" sz="1400" dirty="0">
                <a:solidFill>
                  <a:srgbClr val="000000">
                    <a:lumMod val="100000"/>
                  </a:srgbClr>
                </a:solidFill>
              </a:rPr>
              <a:t>By 30 November 2020, draft </a:t>
            </a:r>
            <a:r>
              <a:rPr lang="en-US" sz="1400" dirty="0">
                <a:solidFill>
                  <a:schemeClr val="accent1">
                    <a:lumMod val="75000"/>
                    <a:lumOff val="25000"/>
                  </a:schemeClr>
                </a:solidFill>
              </a:rPr>
              <a:t>minimum viable product</a:t>
            </a:r>
            <a:r>
              <a:rPr lang="en-US" sz="1400" dirty="0">
                <a:solidFill>
                  <a:srgbClr val="78BE20"/>
                </a:solidFill>
              </a:rPr>
              <a:t> </a:t>
            </a:r>
            <a:r>
              <a:rPr lang="en-US" sz="1400" dirty="0">
                <a:solidFill>
                  <a:srgbClr val="000000">
                    <a:lumMod val="100000"/>
                  </a:srgbClr>
                </a:solidFill>
              </a:rPr>
              <a:t>of changes to the ESAt guidelines to test with assessors. This should include:</a:t>
            </a:r>
            <a:endParaRPr lang="en-US" sz="1050" dirty="0">
              <a:solidFill>
                <a:srgbClr val="000000">
                  <a:lumMod val="100000"/>
                </a:srgbClr>
              </a:solidFill>
            </a:endParaRPr>
          </a:p>
          <a:p>
            <a:pPr marL="226800" lvl="1" indent="-151200" font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Collaborating with Services Australia, the NIAA, DESE and other stakeholders</a:t>
            </a:r>
            <a:endParaRPr lang="en-US" sz="1050" dirty="0">
              <a:solidFill>
                <a:srgbClr val="000000">
                  <a:lumMod val="100000"/>
                </a:srgbClr>
              </a:solidFill>
            </a:endParaRPr>
          </a:p>
          <a:p>
            <a:pPr marL="226800" lvl="1" indent="-151200" font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Working with BETA to draft changes using clear behavioural language</a:t>
            </a:r>
            <a:endParaRPr lang="en-US" sz="1050" dirty="0">
              <a:solidFill>
                <a:srgbClr val="000000">
                  <a:lumMod val="100000"/>
                </a:srgbClr>
              </a:solidFill>
            </a:endParaRPr>
          </a:p>
          <a:p>
            <a:pPr marL="226800" lvl="1" indent="-151200" fontAlgn="ctr">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Obtaining guidance from BETA on how to test and iterate these with assessors</a:t>
            </a:r>
            <a:endParaRPr lang="en-US" sz="1050" dirty="0">
              <a:solidFill>
                <a:srgbClr val="000000">
                  <a:lumMod val="100000"/>
                </a:srgbClr>
              </a:solidFill>
            </a:endParaRPr>
          </a:p>
          <a:p>
            <a:pPr marL="226800" lvl="1" indent="-151200">
              <a:buClr>
                <a:srgbClr val="275D38">
                  <a:lumMod val="100000"/>
                </a:srgbClr>
              </a:buClr>
              <a:buSzPct val="100000"/>
              <a:buFont typeface="Trebuchet MS" panose="020B0603020202020204" pitchFamily="34" charset="0"/>
              <a:buChar char="•"/>
            </a:pPr>
            <a:r>
              <a:rPr lang="en-US" sz="1400" dirty="0">
                <a:solidFill>
                  <a:srgbClr val="000000">
                    <a:lumMod val="100000"/>
                  </a:srgbClr>
                </a:solidFill>
              </a:rPr>
              <a:t>By 23 December, complete initial testing of new guidelines with assessors</a:t>
            </a:r>
          </a:p>
          <a:p>
            <a:pPr marL="0" lvl="1" fontAlgn="ctr">
              <a:spcBef>
                <a:spcPts val="600"/>
              </a:spcBef>
              <a:buClr>
                <a:srgbClr val="275D38">
                  <a:lumMod val="100000"/>
                </a:srgbClr>
              </a:buClr>
              <a:buSzPct val="100000"/>
            </a:pPr>
            <a:r>
              <a:rPr lang="en-US" sz="1400" dirty="0">
                <a:solidFill>
                  <a:srgbClr val="000000">
                    <a:lumMod val="100000"/>
                  </a:srgbClr>
                </a:solidFill>
              </a:rPr>
              <a:t>By 31 January 2020, </a:t>
            </a:r>
            <a:r>
              <a:rPr lang="en-US" sz="1400" dirty="0">
                <a:solidFill>
                  <a:schemeClr val="accent1">
                    <a:lumMod val="75000"/>
                    <a:lumOff val="25000"/>
                  </a:schemeClr>
                </a:solidFill>
              </a:rPr>
              <a:t>finalise new guidelines</a:t>
            </a:r>
            <a:r>
              <a:rPr lang="en-US" sz="1400" dirty="0">
                <a:solidFill>
                  <a:srgbClr val="000000">
                    <a:lumMod val="100000"/>
                  </a:srgbClr>
                </a:solidFill>
              </a:rPr>
              <a:t> and update the operational blueprint</a:t>
            </a:r>
          </a:p>
          <a:p>
            <a:pPr marL="0" lvl="1" fontAlgn="ctr">
              <a:spcBef>
                <a:spcPts val="600"/>
              </a:spcBef>
              <a:buClr>
                <a:srgbClr val="275D38">
                  <a:lumMod val="100000"/>
                </a:srgbClr>
              </a:buClr>
              <a:buSzPct val="100000"/>
            </a:pPr>
            <a:r>
              <a:rPr lang="en-US" sz="1400" dirty="0">
                <a:solidFill>
                  <a:srgbClr val="000000">
                    <a:lumMod val="100000"/>
                  </a:srgbClr>
                </a:solidFill>
              </a:rPr>
              <a:t>By 1 April 2021, complete assessor training and </a:t>
            </a:r>
            <a:r>
              <a:rPr lang="en-US" sz="1400" dirty="0">
                <a:solidFill>
                  <a:schemeClr val="accent1">
                    <a:lumMod val="75000"/>
                    <a:lumOff val="25000"/>
                  </a:schemeClr>
                </a:solidFill>
              </a:rPr>
              <a:t>launch the new ESAt guidelines</a:t>
            </a:r>
          </a:p>
          <a:p>
            <a:r>
              <a:rPr lang="en-US" sz="1400" dirty="0">
                <a:solidFill>
                  <a:srgbClr val="000000"/>
                </a:solidFill>
              </a:rPr>
              <a:t> </a:t>
            </a:r>
          </a:p>
          <a:p>
            <a:r>
              <a:rPr lang="en-US" sz="1600" dirty="0">
                <a:solidFill>
                  <a:srgbClr val="275D38"/>
                </a:solidFill>
              </a:rPr>
              <a:t>Other changes</a:t>
            </a:r>
          </a:p>
          <a:p>
            <a:pPr marL="0" lvl="1" fontAlgn="ctr">
              <a:spcBef>
                <a:spcPts val="600"/>
              </a:spcBef>
              <a:buClr>
                <a:srgbClr val="275D38">
                  <a:lumMod val="100000"/>
                </a:srgbClr>
              </a:buClr>
              <a:buSzPct val="100000"/>
            </a:pPr>
            <a:r>
              <a:rPr lang="en-US" sz="1400" dirty="0">
                <a:solidFill>
                  <a:srgbClr val="000000">
                    <a:lumMod val="100000"/>
                  </a:srgbClr>
                </a:solidFill>
              </a:rPr>
              <a:t>By 31 October 2020, obtain </a:t>
            </a:r>
            <a:r>
              <a:rPr lang="en-US" sz="1400" dirty="0">
                <a:solidFill>
                  <a:schemeClr val="accent1">
                    <a:lumMod val="75000"/>
                    <a:lumOff val="25000"/>
                  </a:schemeClr>
                </a:solidFill>
              </a:rPr>
              <a:t>provider approval</a:t>
            </a:r>
            <a:r>
              <a:rPr lang="en-US" sz="1400" dirty="0">
                <a:solidFill>
                  <a:srgbClr val="000000">
                    <a:lumMod val="100000"/>
                  </a:srgbClr>
                </a:solidFill>
              </a:rPr>
              <a:t> to remove the DES 18-Month Review</a:t>
            </a:r>
            <a:endParaRPr lang="en-US" sz="1050" dirty="0">
              <a:solidFill>
                <a:srgbClr val="000000">
                  <a:lumMod val="100000"/>
                </a:srgbClr>
              </a:solidFill>
            </a:endParaRPr>
          </a:p>
          <a:p>
            <a:pPr marL="0" lvl="1" fontAlgn="ctr">
              <a:spcBef>
                <a:spcPts val="600"/>
              </a:spcBef>
              <a:buClr>
                <a:srgbClr val="275D38">
                  <a:lumMod val="100000"/>
                </a:srgbClr>
              </a:buClr>
              <a:buSzPct val="100000"/>
            </a:pPr>
            <a:r>
              <a:rPr lang="en-US" sz="1400" dirty="0">
                <a:solidFill>
                  <a:srgbClr val="000000">
                    <a:lumMod val="100000"/>
                  </a:srgbClr>
                </a:solidFill>
              </a:rPr>
              <a:t>By 15 November 2020, </a:t>
            </a:r>
            <a:r>
              <a:rPr lang="en-US" sz="1400" dirty="0">
                <a:solidFill>
                  <a:schemeClr val="accent1">
                    <a:lumMod val="75000"/>
                    <a:lumOff val="25000"/>
                  </a:schemeClr>
                </a:solidFill>
              </a:rPr>
              <a:t>test the provision of data based feedback </a:t>
            </a:r>
            <a:r>
              <a:rPr lang="en-US" sz="1400" dirty="0">
                <a:solidFill>
                  <a:srgbClr val="000000">
                    <a:lumMod val="100000"/>
                  </a:srgbClr>
                </a:solidFill>
              </a:rPr>
              <a:t>on ESAt outcomes to assessors (and their supervisors)</a:t>
            </a:r>
            <a:endParaRPr lang="en-US" sz="1050" dirty="0">
              <a:solidFill>
                <a:srgbClr val="000000">
                  <a:lumMod val="100000"/>
                </a:srgbClr>
              </a:solidFill>
            </a:endParaRPr>
          </a:p>
          <a:p>
            <a:pPr marL="0" lvl="1" fontAlgn="ctr">
              <a:spcBef>
                <a:spcPts val="600"/>
              </a:spcBef>
              <a:buClr>
                <a:srgbClr val="275D38">
                  <a:lumMod val="100000"/>
                </a:srgbClr>
              </a:buClr>
              <a:buSzPct val="100000"/>
            </a:pPr>
            <a:r>
              <a:rPr lang="en-US" sz="1400" dirty="0">
                <a:solidFill>
                  <a:srgbClr val="000000">
                    <a:lumMod val="100000"/>
                  </a:srgbClr>
                </a:solidFill>
              </a:rPr>
              <a:t>By 15 November 2020, finish designing improvements to the </a:t>
            </a:r>
            <a:r>
              <a:rPr lang="en-US" sz="1400" dirty="0">
                <a:solidFill>
                  <a:schemeClr val="accent1">
                    <a:lumMod val="75000"/>
                    <a:lumOff val="25000"/>
                  </a:schemeClr>
                </a:solidFill>
              </a:rPr>
              <a:t>process for ESAt referrals</a:t>
            </a:r>
            <a:r>
              <a:rPr lang="en-US" sz="1400" dirty="0">
                <a:solidFill>
                  <a:srgbClr val="78BE20"/>
                </a:solidFill>
              </a:rPr>
              <a:t> </a:t>
            </a:r>
            <a:r>
              <a:rPr lang="en-US" sz="1400" dirty="0">
                <a:solidFill>
                  <a:srgbClr val="000000">
                    <a:lumMod val="100000"/>
                  </a:srgbClr>
                </a:solidFill>
              </a:rPr>
              <a:t>resulting from the online JSCI, for implementation in January 2021</a:t>
            </a:r>
            <a:endParaRPr lang="en-US" sz="1050" dirty="0">
              <a:solidFill>
                <a:srgbClr val="000000">
                  <a:lumMod val="100000"/>
                </a:srgbClr>
              </a:solidFill>
            </a:endParaRPr>
          </a:p>
          <a:p>
            <a:pPr marL="0" lvl="1" fontAlgn="ctr">
              <a:spcBef>
                <a:spcPts val="600"/>
              </a:spcBef>
              <a:buClr>
                <a:srgbClr val="275D38">
                  <a:lumMod val="100000"/>
                </a:srgbClr>
              </a:buClr>
              <a:buSzPct val="100000"/>
            </a:pPr>
            <a:r>
              <a:rPr lang="en-US" sz="1400" dirty="0">
                <a:solidFill>
                  <a:srgbClr val="000000">
                    <a:lumMod val="100000"/>
                  </a:srgbClr>
                </a:solidFill>
              </a:rPr>
              <a:t>By 31 March 2021, implement high priority </a:t>
            </a:r>
            <a:r>
              <a:rPr lang="en-US" sz="1400" dirty="0">
                <a:solidFill>
                  <a:schemeClr val="accent1">
                    <a:lumMod val="75000"/>
                    <a:lumOff val="25000"/>
                  </a:schemeClr>
                </a:solidFill>
              </a:rPr>
              <a:t>changes to the QA process </a:t>
            </a:r>
            <a:r>
              <a:rPr lang="en-US" sz="1400" dirty="0">
                <a:solidFill>
                  <a:srgbClr val="000000">
                    <a:lumMod val="100000"/>
                  </a:srgbClr>
                </a:solidFill>
              </a:rPr>
              <a:t>(feedback, standardised testing)</a:t>
            </a:r>
            <a:endParaRPr lang="en-US" sz="1050" dirty="0">
              <a:solidFill>
                <a:srgbClr val="000000">
                  <a:lumMod val="100000"/>
                </a:srgbClr>
              </a:solidFill>
            </a:endParaRPr>
          </a:p>
          <a:p>
            <a:pPr marL="0" lvl="1" fontAlgn="ctr">
              <a:spcBef>
                <a:spcPts val="600"/>
              </a:spcBef>
              <a:buClr>
                <a:srgbClr val="275D38">
                  <a:lumMod val="100000"/>
                </a:srgbClr>
              </a:buClr>
              <a:buSzPct val="100000"/>
            </a:pPr>
            <a:r>
              <a:rPr lang="en-US" sz="1400" dirty="0">
                <a:solidFill>
                  <a:srgbClr val="000000">
                    <a:lumMod val="100000"/>
                  </a:srgbClr>
                </a:solidFill>
              </a:rPr>
              <a:t>By 30 June 2021, start conducting </a:t>
            </a:r>
            <a:r>
              <a:rPr lang="en-US" sz="1400" dirty="0">
                <a:solidFill>
                  <a:schemeClr val="accent1">
                    <a:lumMod val="75000"/>
                    <a:lumOff val="25000"/>
                  </a:schemeClr>
                </a:solidFill>
              </a:rPr>
              <a:t>targeted QA</a:t>
            </a:r>
            <a:r>
              <a:rPr lang="en-US" sz="1400" dirty="0">
                <a:solidFill>
                  <a:srgbClr val="78BE20"/>
                </a:solidFill>
              </a:rPr>
              <a:t> </a:t>
            </a:r>
            <a:r>
              <a:rPr lang="en-US" sz="1400" dirty="0">
                <a:solidFill>
                  <a:srgbClr val="000000">
                    <a:lumMod val="100000"/>
                  </a:srgbClr>
                </a:solidFill>
              </a:rPr>
              <a:t>based on analytics, update the </a:t>
            </a:r>
            <a:r>
              <a:rPr lang="en-US" sz="1400" dirty="0">
                <a:solidFill>
                  <a:schemeClr val="accent1">
                    <a:lumMod val="75000"/>
                    <a:lumOff val="25000"/>
                  </a:schemeClr>
                </a:solidFill>
              </a:rPr>
              <a:t>ESAt triggers</a:t>
            </a:r>
            <a:r>
              <a:rPr lang="en-US" sz="1400" dirty="0">
                <a:solidFill>
                  <a:srgbClr val="000000">
                    <a:lumMod val="100000"/>
                  </a:srgbClr>
                </a:solidFill>
              </a:rPr>
              <a:t> list and </a:t>
            </a:r>
            <a:r>
              <a:rPr lang="en-US" sz="1400" dirty="0">
                <a:solidFill>
                  <a:schemeClr val="accent1">
                    <a:lumMod val="75000"/>
                    <a:lumOff val="25000"/>
                  </a:schemeClr>
                </a:solidFill>
              </a:rPr>
              <a:t>collect additional data</a:t>
            </a:r>
            <a:endParaRPr lang="en-US" sz="1050" dirty="0">
              <a:solidFill>
                <a:schemeClr val="accent1">
                  <a:lumMod val="75000"/>
                  <a:lumOff val="25000"/>
                </a:schemeClr>
              </a:solidFill>
            </a:endParaRPr>
          </a:p>
        </p:txBody>
      </p:sp>
      <p:sp>
        <p:nvSpPr>
          <p:cNvPr id="5" name="Oval 20">
            <a:extLst>
              <a:ext uri="{FF2B5EF4-FFF2-40B4-BE49-F238E27FC236}">
                <a16:creationId xmlns:a16="http://schemas.microsoft.com/office/drawing/2014/main" id="{376A9E36-87A3-4508-BCB2-42EB9F4DCF59}"/>
              </a:ext>
              <a:ext uri="{C183D7F6-B498-43B3-948B-1728B52AA6E4}">
                <adec:decorative xmlns:adec="http://schemas.microsoft.com/office/drawing/2017/decorative" val="1"/>
              </a:ext>
            </a:extLst>
          </p:cNvPr>
          <p:cNvSpPr>
            <a:spLocks noChangeAspect="1" noChangeArrowheads="1"/>
          </p:cNvSpPr>
          <p:nvPr/>
        </p:nvSpPr>
        <p:spPr bwMode="auto">
          <a:xfrm>
            <a:off x="4498398" y="862667"/>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1</a:t>
            </a:r>
          </a:p>
        </p:txBody>
      </p:sp>
      <p:sp>
        <p:nvSpPr>
          <p:cNvPr id="6" name="Oval 20">
            <a:extLst>
              <a:ext uri="{FF2B5EF4-FFF2-40B4-BE49-F238E27FC236}">
                <a16:creationId xmlns:a16="http://schemas.microsoft.com/office/drawing/2014/main" id="{C1CDEE78-25F7-4258-B08D-CD3DBEDA52A5}"/>
              </a:ext>
              <a:ext uri="{C183D7F6-B498-43B3-948B-1728B52AA6E4}">
                <adec:decorative xmlns:adec="http://schemas.microsoft.com/office/drawing/2017/decorative" val="1"/>
              </a:ext>
            </a:extLst>
          </p:cNvPr>
          <p:cNvSpPr>
            <a:spLocks noChangeAspect="1" noChangeArrowheads="1"/>
          </p:cNvSpPr>
          <p:nvPr/>
        </p:nvSpPr>
        <p:spPr bwMode="auto">
          <a:xfrm>
            <a:off x="4498398" y="1795662"/>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2</a:t>
            </a:r>
          </a:p>
        </p:txBody>
      </p:sp>
      <p:sp>
        <p:nvSpPr>
          <p:cNvPr id="7" name="Oval 20">
            <a:extLst>
              <a:ext uri="{FF2B5EF4-FFF2-40B4-BE49-F238E27FC236}">
                <a16:creationId xmlns:a16="http://schemas.microsoft.com/office/drawing/2014/main" id="{9C7605AF-7148-44D3-89BC-640535CCD3CD}"/>
              </a:ext>
              <a:ext uri="{C183D7F6-B498-43B3-948B-1728B52AA6E4}">
                <adec:decorative xmlns:adec="http://schemas.microsoft.com/office/drawing/2017/decorative" val="1"/>
              </a:ext>
            </a:extLst>
          </p:cNvPr>
          <p:cNvSpPr>
            <a:spLocks noChangeAspect="1" noChangeArrowheads="1"/>
          </p:cNvSpPr>
          <p:nvPr/>
        </p:nvSpPr>
        <p:spPr bwMode="auto">
          <a:xfrm>
            <a:off x="4498398" y="3150241"/>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3</a:t>
            </a:r>
          </a:p>
        </p:txBody>
      </p:sp>
      <p:sp>
        <p:nvSpPr>
          <p:cNvPr id="8" name="Oval 20">
            <a:extLst>
              <a:ext uri="{FF2B5EF4-FFF2-40B4-BE49-F238E27FC236}">
                <a16:creationId xmlns:a16="http://schemas.microsoft.com/office/drawing/2014/main" id="{B99AC94B-6290-41F2-8DCF-1C987D5088A1}"/>
              </a:ext>
              <a:ext uri="{C183D7F6-B498-43B3-948B-1728B52AA6E4}">
                <adec:decorative xmlns:adec="http://schemas.microsoft.com/office/drawing/2017/decorative" val="1"/>
              </a:ext>
            </a:extLst>
          </p:cNvPr>
          <p:cNvSpPr>
            <a:spLocks noChangeAspect="1" noChangeArrowheads="1"/>
          </p:cNvSpPr>
          <p:nvPr/>
        </p:nvSpPr>
        <p:spPr bwMode="auto">
          <a:xfrm>
            <a:off x="4498398" y="3438836"/>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4</a:t>
            </a:r>
          </a:p>
        </p:txBody>
      </p:sp>
      <p:sp>
        <p:nvSpPr>
          <p:cNvPr id="9" name="Oval 20">
            <a:extLst>
              <a:ext uri="{FF2B5EF4-FFF2-40B4-BE49-F238E27FC236}">
                <a16:creationId xmlns:a16="http://schemas.microsoft.com/office/drawing/2014/main" id="{ADA39365-7213-4565-898D-334130E9CA84}"/>
              </a:ext>
              <a:ext uri="{C183D7F6-B498-43B3-948B-1728B52AA6E4}">
                <adec:decorative xmlns:adec="http://schemas.microsoft.com/office/drawing/2017/decorative" val="1"/>
              </a:ext>
            </a:extLst>
          </p:cNvPr>
          <p:cNvSpPr>
            <a:spLocks noChangeAspect="1" noChangeArrowheads="1"/>
          </p:cNvSpPr>
          <p:nvPr/>
        </p:nvSpPr>
        <p:spPr bwMode="auto">
          <a:xfrm>
            <a:off x="4498398" y="4182287"/>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5</a:t>
            </a:r>
          </a:p>
        </p:txBody>
      </p:sp>
      <p:sp>
        <p:nvSpPr>
          <p:cNvPr id="10" name="Oval 20">
            <a:extLst>
              <a:ext uri="{FF2B5EF4-FFF2-40B4-BE49-F238E27FC236}">
                <a16:creationId xmlns:a16="http://schemas.microsoft.com/office/drawing/2014/main" id="{F3B31F2D-AB6C-44FA-A19B-CA6B02BAB9CA}"/>
              </a:ext>
              <a:ext uri="{C183D7F6-B498-43B3-948B-1728B52AA6E4}">
                <adec:decorative xmlns:adec="http://schemas.microsoft.com/office/drawing/2017/decorative" val="1"/>
              </a:ext>
            </a:extLst>
          </p:cNvPr>
          <p:cNvSpPr>
            <a:spLocks noChangeAspect="1" noChangeArrowheads="1"/>
          </p:cNvSpPr>
          <p:nvPr/>
        </p:nvSpPr>
        <p:spPr bwMode="auto">
          <a:xfrm>
            <a:off x="4498398" y="4477937"/>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6</a:t>
            </a:r>
          </a:p>
        </p:txBody>
      </p:sp>
      <p:grpSp>
        <p:nvGrpSpPr>
          <p:cNvPr id="12" name="Group 11">
            <a:extLst>
              <a:ext uri="{FF2B5EF4-FFF2-40B4-BE49-F238E27FC236}">
                <a16:creationId xmlns:a16="http://schemas.microsoft.com/office/drawing/2014/main" id="{3257F0C2-0ABA-4732-86C3-8EEE56B5690E}"/>
              </a:ext>
              <a:ext uri="{C183D7F6-B498-43B3-948B-1728B52AA6E4}">
                <adec:decorative xmlns:adec="http://schemas.microsoft.com/office/drawing/2017/decorative" val="1"/>
              </a:ext>
            </a:extLst>
          </p:cNvPr>
          <p:cNvGrpSpPr>
            <a:grpSpLocks noChangeAspect="1"/>
          </p:cNvGrpSpPr>
          <p:nvPr/>
        </p:nvGrpSpPr>
        <p:grpSpPr>
          <a:xfrm>
            <a:off x="751831" y="3294384"/>
            <a:ext cx="1644650" cy="1644650"/>
            <a:chOff x="5273675" y="2606675"/>
            <a:chExt cx="1644650" cy="1644650"/>
          </a:xfrm>
        </p:grpSpPr>
        <p:sp>
          <p:nvSpPr>
            <p:cNvPr id="13" name="AutoShape 3">
              <a:extLst>
                <a:ext uri="{FF2B5EF4-FFF2-40B4-BE49-F238E27FC236}">
                  <a16:creationId xmlns:a16="http://schemas.microsoft.com/office/drawing/2014/main" id="{A129A0DE-788D-40B5-A968-3D108F92F666}"/>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a:extLst>
                <a:ext uri="{FF2B5EF4-FFF2-40B4-BE49-F238E27FC236}">
                  <a16:creationId xmlns:a16="http://schemas.microsoft.com/office/drawing/2014/main" id="{6FFD09F7-DB35-4841-80B6-7FD4991649E1}"/>
                </a:ext>
              </a:extLst>
            </p:cNvPr>
            <p:cNvSpPr>
              <a:spLocks/>
            </p:cNvSpPr>
            <p:nvPr/>
          </p:nvSpPr>
          <p:spPr bwMode="auto">
            <a:xfrm>
              <a:off x="5449646" y="2761199"/>
              <a:ext cx="1310377" cy="1318677"/>
            </a:xfrm>
            <a:custGeom>
              <a:avLst/>
              <a:gdLst>
                <a:gd name="connsiteX0" fmla="*/ 104555 w 1310377"/>
                <a:gd name="connsiteY0" fmla="*/ 1077376 h 1318677"/>
                <a:gd name="connsiteX1" fmla="*/ 31118 w 1310377"/>
                <a:gd name="connsiteY1" fmla="*/ 1207393 h 1318677"/>
                <a:gd name="connsiteX2" fmla="*/ 66054 w 1310377"/>
                <a:gd name="connsiteY2" fmla="*/ 1273830 h 1318677"/>
                <a:gd name="connsiteX3" fmla="*/ 128084 w 1310377"/>
                <a:gd name="connsiteY3" fmla="*/ 1285260 h 1318677"/>
                <a:gd name="connsiteX4" fmla="*/ 233605 w 1310377"/>
                <a:gd name="connsiteY4" fmla="*/ 1175246 h 1318677"/>
                <a:gd name="connsiteX5" fmla="*/ 104555 w 1310377"/>
                <a:gd name="connsiteY5" fmla="*/ 1077376 h 1318677"/>
                <a:gd name="connsiteX6" fmla="*/ 98011 w 1310377"/>
                <a:gd name="connsiteY6" fmla="*/ 1043721 h 1318677"/>
                <a:gd name="connsiteX7" fmla="*/ 115166 w 1310377"/>
                <a:gd name="connsiteY7" fmla="*/ 1044435 h 1318677"/>
                <a:gd name="connsiteX8" fmla="*/ 263843 w 1310377"/>
                <a:gd name="connsiteY8" fmla="*/ 1157274 h 1318677"/>
                <a:gd name="connsiteX9" fmla="*/ 268846 w 1310377"/>
                <a:gd name="connsiteY9" fmla="*/ 1175843 h 1318677"/>
                <a:gd name="connsiteX10" fmla="*/ 137325 w 1310377"/>
                <a:gd name="connsiteY10" fmla="*/ 1314392 h 1318677"/>
                <a:gd name="connsiteX11" fmla="*/ 107303 w 1310377"/>
                <a:gd name="connsiteY11" fmla="*/ 1318677 h 1318677"/>
                <a:gd name="connsiteX12" fmla="*/ 47261 w 1310377"/>
                <a:gd name="connsiteY12" fmla="*/ 1297252 h 1318677"/>
                <a:gd name="connsiteX13" fmla="*/ 85 w 1310377"/>
                <a:gd name="connsiteY13" fmla="*/ 1205124 h 1318677"/>
                <a:gd name="connsiteX14" fmla="*/ 98011 w 1310377"/>
                <a:gd name="connsiteY14" fmla="*/ 1043721 h 1318677"/>
                <a:gd name="connsiteX15" fmla="*/ 760337 w 1310377"/>
                <a:gd name="connsiteY15" fmla="*/ 1005939 h 1318677"/>
                <a:gd name="connsiteX16" fmla="*/ 650323 w 1310377"/>
                <a:gd name="connsiteY16" fmla="*/ 1111461 h 1318677"/>
                <a:gd name="connsiteX17" fmla="*/ 661039 w 1310377"/>
                <a:gd name="connsiteY17" fmla="*/ 1172777 h 1318677"/>
                <a:gd name="connsiteX18" fmla="*/ 727476 w 1310377"/>
                <a:gd name="connsiteY18" fmla="*/ 1208426 h 1318677"/>
                <a:gd name="connsiteX19" fmla="*/ 857492 w 1310377"/>
                <a:gd name="connsiteY19" fmla="*/ 1134989 h 1318677"/>
                <a:gd name="connsiteX20" fmla="*/ 760337 w 1310377"/>
                <a:gd name="connsiteY20" fmla="*/ 1005939 h 1318677"/>
                <a:gd name="connsiteX21" fmla="*/ 768834 w 1310377"/>
                <a:gd name="connsiteY21" fmla="*/ 969982 h 1318677"/>
                <a:gd name="connsiteX22" fmla="*/ 777334 w 1310377"/>
                <a:gd name="connsiteY22" fmla="*/ 975697 h 1318677"/>
                <a:gd name="connsiteX23" fmla="*/ 889711 w 1310377"/>
                <a:gd name="connsiteY23" fmla="*/ 1124288 h 1318677"/>
                <a:gd name="connsiteX24" fmla="*/ 890426 w 1310377"/>
                <a:gd name="connsiteY24" fmla="*/ 1141433 h 1318677"/>
                <a:gd name="connsiteX25" fmla="*/ 728661 w 1310377"/>
                <a:gd name="connsiteY25" fmla="*/ 1238588 h 1318677"/>
                <a:gd name="connsiteX26" fmla="*/ 725798 w 1310377"/>
                <a:gd name="connsiteY26" fmla="*/ 1239302 h 1318677"/>
                <a:gd name="connsiteX27" fmla="*/ 635610 w 1310377"/>
                <a:gd name="connsiteY27" fmla="*/ 1191439 h 1318677"/>
                <a:gd name="connsiteX28" fmla="*/ 619147 w 1310377"/>
                <a:gd name="connsiteY28" fmla="*/ 1101428 h 1318677"/>
                <a:gd name="connsiteX29" fmla="*/ 758724 w 1310377"/>
                <a:gd name="connsiteY29" fmla="*/ 970697 h 1318677"/>
                <a:gd name="connsiteX30" fmla="*/ 768834 w 1310377"/>
                <a:gd name="connsiteY30" fmla="*/ 969982 h 1318677"/>
                <a:gd name="connsiteX31" fmla="*/ 457142 w 1310377"/>
                <a:gd name="connsiteY31" fmla="*/ 744942 h 1318677"/>
                <a:gd name="connsiteX32" fmla="*/ 208204 w 1310377"/>
                <a:gd name="connsiteY32" fmla="*/ 958809 h 1318677"/>
                <a:gd name="connsiteX33" fmla="*/ 325520 w 1310377"/>
                <a:gd name="connsiteY33" fmla="*/ 1082139 h 1318677"/>
                <a:gd name="connsiteX34" fmla="*/ 460003 w 1310377"/>
                <a:gd name="connsiteY34" fmla="*/ 1013702 h 1318677"/>
                <a:gd name="connsiteX35" fmla="*/ 547990 w 1310377"/>
                <a:gd name="connsiteY35" fmla="*/ 772745 h 1318677"/>
                <a:gd name="connsiteX36" fmla="*/ 457142 w 1310377"/>
                <a:gd name="connsiteY36" fmla="*/ 744942 h 1318677"/>
                <a:gd name="connsiteX37" fmla="*/ 452342 w 1310377"/>
                <a:gd name="connsiteY37" fmla="*/ 713911 h 1318677"/>
                <a:gd name="connsiteX38" fmla="*/ 571971 w 1310377"/>
                <a:gd name="connsiteY38" fmla="*/ 753156 h 1318677"/>
                <a:gd name="connsiteX39" fmla="*/ 480995 w 1310377"/>
                <a:gd name="connsiteY39" fmla="*/ 1037147 h 1318677"/>
                <a:gd name="connsiteX40" fmla="*/ 320535 w 1310377"/>
                <a:gd name="connsiteY40" fmla="*/ 1116351 h 1318677"/>
                <a:gd name="connsiteX41" fmla="*/ 316237 w 1310377"/>
                <a:gd name="connsiteY41" fmla="*/ 1117064 h 1318677"/>
                <a:gd name="connsiteX42" fmla="*/ 301911 w 1310377"/>
                <a:gd name="connsiteY42" fmla="*/ 1108502 h 1318677"/>
                <a:gd name="connsiteX43" fmla="*/ 179417 w 1310377"/>
                <a:gd name="connsiteY43" fmla="*/ 978636 h 1318677"/>
                <a:gd name="connsiteX44" fmla="*/ 172970 w 1310377"/>
                <a:gd name="connsiteY44" fmla="*/ 958657 h 1318677"/>
                <a:gd name="connsiteX45" fmla="*/ 452342 w 1310377"/>
                <a:gd name="connsiteY45" fmla="*/ 713911 h 1318677"/>
                <a:gd name="connsiteX46" fmla="*/ 1087888 w 1310377"/>
                <a:gd name="connsiteY46" fmla="*/ 674879 h 1318677"/>
                <a:gd name="connsiteX47" fmla="*/ 920758 w 1310377"/>
                <a:gd name="connsiteY47" fmla="*/ 779797 h 1318677"/>
                <a:gd name="connsiteX48" fmla="*/ 851142 w 1310377"/>
                <a:gd name="connsiteY48" fmla="*/ 914476 h 1318677"/>
                <a:gd name="connsiteX49" fmla="*/ 974584 w 1310377"/>
                <a:gd name="connsiteY49" fmla="*/ 1031340 h 1318677"/>
                <a:gd name="connsiteX50" fmla="*/ 1190606 w 1310377"/>
                <a:gd name="connsiteY50" fmla="*/ 784072 h 1318677"/>
                <a:gd name="connsiteX51" fmla="*/ 1162617 w 1310377"/>
                <a:gd name="connsiteY51" fmla="*/ 692861 h 1318677"/>
                <a:gd name="connsiteX52" fmla="*/ 1087888 w 1310377"/>
                <a:gd name="connsiteY52" fmla="*/ 674879 h 1318677"/>
                <a:gd name="connsiteX53" fmla="*/ 1093449 w 1310377"/>
                <a:gd name="connsiteY53" fmla="*/ 642341 h 1318677"/>
                <a:gd name="connsiteX54" fmla="*/ 1181695 w 1310377"/>
                <a:gd name="connsiteY54" fmla="*/ 668840 h 1318677"/>
                <a:gd name="connsiteX55" fmla="*/ 1220242 w 1310377"/>
                <a:gd name="connsiteY55" fmla="*/ 788758 h 1318677"/>
                <a:gd name="connsiteX56" fmla="*/ 975400 w 1310377"/>
                <a:gd name="connsiteY56" fmla="*/ 1066425 h 1318677"/>
                <a:gd name="connsiteX57" fmla="*/ 968976 w 1310377"/>
                <a:gd name="connsiteY57" fmla="*/ 1067852 h 1318677"/>
                <a:gd name="connsiteX58" fmla="*/ 955413 w 1310377"/>
                <a:gd name="connsiteY58" fmla="*/ 1060714 h 1318677"/>
                <a:gd name="connsiteX59" fmla="*/ 826211 w 1310377"/>
                <a:gd name="connsiteY59" fmla="*/ 937228 h 1318677"/>
                <a:gd name="connsiteX60" fmla="*/ 818359 w 1310377"/>
                <a:gd name="connsiteY60" fmla="*/ 919383 h 1318677"/>
                <a:gd name="connsiteX61" fmla="*/ 898307 w 1310377"/>
                <a:gd name="connsiteY61" fmla="*/ 758779 h 1318677"/>
                <a:gd name="connsiteX62" fmla="*/ 1093449 w 1310377"/>
                <a:gd name="connsiteY62" fmla="*/ 642341 h 1318677"/>
                <a:gd name="connsiteX63" fmla="*/ 810026 w 1310377"/>
                <a:gd name="connsiteY63" fmla="*/ 330934 h 1318677"/>
                <a:gd name="connsiteX64" fmla="*/ 827171 w 1310377"/>
                <a:gd name="connsiteY64" fmla="*/ 332364 h 1318677"/>
                <a:gd name="connsiteX65" fmla="*/ 975047 w 1310377"/>
                <a:gd name="connsiteY65" fmla="*/ 445267 h 1318677"/>
                <a:gd name="connsiteX66" fmla="*/ 980048 w 1310377"/>
                <a:gd name="connsiteY66" fmla="*/ 463846 h 1318677"/>
                <a:gd name="connsiteX67" fmla="*/ 849316 w 1310377"/>
                <a:gd name="connsiteY67" fmla="*/ 602474 h 1318677"/>
                <a:gd name="connsiteX68" fmla="*/ 819313 w 1310377"/>
                <a:gd name="connsiteY68" fmla="*/ 607476 h 1318677"/>
                <a:gd name="connsiteX69" fmla="*/ 760019 w 1310377"/>
                <a:gd name="connsiteY69" fmla="*/ 586039 h 1318677"/>
                <a:gd name="connsiteX70" fmla="*/ 712871 w 1310377"/>
                <a:gd name="connsiteY70" fmla="*/ 493144 h 1318677"/>
                <a:gd name="connsiteX71" fmla="*/ 810026 w 1310377"/>
                <a:gd name="connsiteY71" fmla="*/ 330934 h 1318677"/>
                <a:gd name="connsiteX72" fmla="*/ 1200372 w 1310377"/>
                <a:gd name="connsiteY72" fmla="*/ 353 h 1318677"/>
                <a:gd name="connsiteX73" fmla="*/ 1283331 w 1310377"/>
                <a:gd name="connsiteY73" fmla="*/ 40545 h 1318677"/>
                <a:gd name="connsiteX74" fmla="*/ 1192518 w 1310377"/>
                <a:gd name="connsiteY74" fmla="*/ 324921 h 1318677"/>
                <a:gd name="connsiteX75" fmla="*/ 1033057 w 1310377"/>
                <a:gd name="connsiteY75" fmla="*/ 405148 h 1318677"/>
                <a:gd name="connsiteX76" fmla="*/ 1028767 w 1310377"/>
                <a:gd name="connsiteY76" fmla="*/ 405864 h 1318677"/>
                <a:gd name="connsiteX77" fmla="*/ 1014465 w 1310377"/>
                <a:gd name="connsiteY77" fmla="*/ 396552 h 1318677"/>
                <a:gd name="connsiteX78" fmla="*/ 892188 w 1310377"/>
                <a:gd name="connsiteY78" fmla="*/ 266183 h 1318677"/>
                <a:gd name="connsiteX79" fmla="*/ 885753 w 1310377"/>
                <a:gd name="connsiteY79" fmla="*/ 246843 h 1318677"/>
                <a:gd name="connsiteX80" fmla="*/ 1163915 w 1310377"/>
                <a:gd name="connsiteY80" fmla="*/ 1864 h 1318677"/>
                <a:gd name="connsiteX81" fmla="*/ 1200372 w 1310377"/>
                <a:gd name="connsiteY81" fmla="*/ 353 h 13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10377" h="1318677">
                  <a:moveTo>
                    <a:pt x="104555" y="1077376"/>
                  </a:moveTo>
                  <a:cubicBezTo>
                    <a:pt x="68906" y="1105237"/>
                    <a:pt x="32544" y="1177389"/>
                    <a:pt x="31118" y="1207393"/>
                  </a:cubicBezTo>
                  <a:cubicBezTo>
                    <a:pt x="30405" y="1223109"/>
                    <a:pt x="41813" y="1254542"/>
                    <a:pt x="66054" y="1273830"/>
                  </a:cubicBezTo>
                  <a:cubicBezTo>
                    <a:pt x="84592" y="1288117"/>
                    <a:pt x="105268" y="1291689"/>
                    <a:pt x="128084" y="1285260"/>
                  </a:cubicBezTo>
                  <a:cubicBezTo>
                    <a:pt x="180845" y="1268829"/>
                    <a:pt x="220059" y="1201678"/>
                    <a:pt x="233605" y="1175246"/>
                  </a:cubicBezTo>
                  <a:cubicBezTo>
                    <a:pt x="104555" y="1077376"/>
                    <a:pt x="104555" y="1077376"/>
                    <a:pt x="104555" y="1077376"/>
                  </a:cubicBezTo>
                  <a:close/>
                  <a:moveTo>
                    <a:pt x="98011" y="1043721"/>
                  </a:moveTo>
                  <a:cubicBezTo>
                    <a:pt x="103729" y="1040864"/>
                    <a:pt x="110163" y="1040864"/>
                    <a:pt x="115166" y="1044435"/>
                  </a:cubicBezTo>
                  <a:cubicBezTo>
                    <a:pt x="263843" y="1157274"/>
                    <a:pt x="263843" y="1157274"/>
                    <a:pt x="263843" y="1157274"/>
                  </a:cubicBezTo>
                  <a:cubicBezTo>
                    <a:pt x="269561" y="1161559"/>
                    <a:pt x="271705" y="1169415"/>
                    <a:pt x="268846" y="1175843"/>
                  </a:cubicBezTo>
                  <a:cubicBezTo>
                    <a:pt x="266702" y="1180842"/>
                    <a:pt x="218096" y="1290110"/>
                    <a:pt x="137325" y="1314392"/>
                  </a:cubicBezTo>
                  <a:cubicBezTo>
                    <a:pt x="127318" y="1317249"/>
                    <a:pt x="117310" y="1318677"/>
                    <a:pt x="107303" y="1318677"/>
                  </a:cubicBezTo>
                  <a:cubicBezTo>
                    <a:pt x="85860" y="1318677"/>
                    <a:pt x="65846" y="1311535"/>
                    <a:pt x="47261" y="1297252"/>
                  </a:cubicBezTo>
                  <a:cubicBezTo>
                    <a:pt x="15095" y="1272256"/>
                    <a:pt x="-1345" y="1230834"/>
                    <a:pt x="85" y="1205124"/>
                  </a:cubicBezTo>
                  <a:cubicBezTo>
                    <a:pt x="2229" y="1164416"/>
                    <a:pt x="48691" y="1071574"/>
                    <a:pt x="98011" y="1043721"/>
                  </a:cubicBezTo>
                  <a:close/>
                  <a:moveTo>
                    <a:pt x="760337" y="1005939"/>
                  </a:moveTo>
                  <a:cubicBezTo>
                    <a:pt x="733191" y="1019486"/>
                    <a:pt x="666039" y="1057987"/>
                    <a:pt x="650323" y="1111461"/>
                  </a:cubicBezTo>
                  <a:cubicBezTo>
                    <a:pt x="643179" y="1133563"/>
                    <a:pt x="646751" y="1154239"/>
                    <a:pt x="661039" y="1172777"/>
                  </a:cubicBezTo>
                  <a:cubicBezTo>
                    <a:pt x="680327" y="1197018"/>
                    <a:pt x="711759" y="1209139"/>
                    <a:pt x="727476" y="1208426"/>
                  </a:cubicBezTo>
                  <a:cubicBezTo>
                    <a:pt x="757480" y="1206287"/>
                    <a:pt x="829632" y="1170638"/>
                    <a:pt x="857492" y="1134989"/>
                  </a:cubicBezTo>
                  <a:cubicBezTo>
                    <a:pt x="760337" y="1005939"/>
                    <a:pt x="760337" y="1005939"/>
                    <a:pt x="760337" y="1005939"/>
                  </a:cubicBezTo>
                  <a:close/>
                  <a:moveTo>
                    <a:pt x="768834" y="969982"/>
                  </a:moveTo>
                  <a:cubicBezTo>
                    <a:pt x="772145" y="970875"/>
                    <a:pt x="775187" y="972840"/>
                    <a:pt x="777334" y="975697"/>
                  </a:cubicBezTo>
                  <a:cubicBezTo>
                    <a:pt x="889711" y="1124288"/>
                    <a:pt x="889711" y="1124288"/>
                    <a:pt x="889711" y="1124288"/>
                  </a:cubicBezTo>
                  <a:cubicBezTo>
                    <a:pt x="893289" y="1129288"/>
                    <a:pt x="894005" y="1135718"/>
                    <a:pt x="890426" y="1141433"/>
                  </a:cubicBezTo>
                  <a:cubicBezTo>
                    <a:pt x="862511" y="1190725"/>
                    <a:pt x="769460" y="1237159"/>
                    <a:pt x="728661" y="1238588"/>
                  </a:cubicBezTo>
                  <a:cubicBezTo>
                    <a:pt x="727229" y="1239302"/>
                    <a:pt x="726514" y="1239302"/>
                    <a:pt x="725798" y="1239302"/>
                  </a:cubicBezTo>
                  <a:cubicBezTo>
                    <a:pt x="699314" y="1239302"/>
                    <a:pt x="660662" y="1222871"/>
                    <a:pt x="635610" y="1191439"/>
                  </a:cubicBezTo>
                  <a:cubicBezTo>
                    <a:pt x="615568" y="1165007"/>
                    <a:pt x="609842" y="1133574"/>
                    <a:pt x="619147" y="1101428"/>
                  </a:cubicBezTo>
                  <a:cubicBezTo>
                    <a:pt x="644199" y="1020703"/>
                    <a:pt x="753713" y="972840"/>
                    <a:pt x="758724" y="970697"/>
                  </a:cubicBezTo>
                  <a:cubicBezTo>
                    <a:pt x="761945" y="969268"/>
                    <a:pt x="765524" y="969089"/>
                    <a:pt x="768834" y="969982"/>
                  </a:cubicBezTo>
                  <a:close/>
                  <a:moveTo>
                    <a:pt x="457142" y="744942"/>
                  </a:moveTo>
                  <a:cubicBezTo>
                    <a:pt x="377739" y="755636"/>
                    <a:pt x="271154" y="825499"/>
                    <a:pt x="208204" y="958809"/>
                  </a:cubicBezTo>
                  <a:cubicBezTo>
                    <a:pt x="233241" y="975919"/>
                    <a:pt x="291183" y="1020118"/>
                    <a:pt x="325520" y="1082139"/>
                  </a:cubicBezTo>
                  <a:cubicBezTo>
                    <a:pt x="353418" y="1072872"/>
                    <a:pt x="422090" y="1048633"/>
                    <a:pt x="460003" y="1013702"/>
                  </a:cubicBezTo>
                  <a:cubicBezTo>
                    <a:pt x="466441" y="1007286"/>
                    <a:pt x="620954" y="861856"/>
                    <a:pt x="547990" y="772745"/>
                  </a:cubicBezTo>
                  <a:cubicBezTo>
                    <a:pt x="529391" y="749220"/>
                    <a:pt x="496485" y="739239"/>
                    <a:pt x="457142" y="744942"/>
                  </a:cubicBezTo>
                  <a:close/>
                  <a:moveTo>
                    <a:pt x="452342" y="713911"/>
                  </a:moveTo>
                  <a:cubicBezTo>
                    <a:pt x="503202" y="707489"/>
                    <a:pt x="546182" y="721046"/>
                    <a:pt x="571971" y="753156"/>
                  </a:cubicBezTo>
                  <a:cubicBezTo>
                    <a:pt x="662229" y="863756"/>
                    <a:pt x="499620" y="1019308"/>
                    <a:pt x="480995" y="1037147"/>
                  </a:cubicBezTo>
                  <a:cubicBezTo>
                    <a:pt x="427270" y="1086382"/>
                    <a:pt x="324833" y="1115637"/>
                    <a:pt x="320535" y="1116351"/>
                  </a:cubicBezTo>
                  <a:cubicBezTo>
                    <a:pt x="319103" y="1117064"/>
                    <a:pt x="317670" y="1117064"/>
                    <a:pt x="316237" y="1117064"/>
                  </a:cubicBezTo>
                  <a:cubicBezTo>
                    <a:pt x="310507" y="1117064"/>
                    <a:pt x="304776" y="1114210"/>
                    <a:pt x="301911" y="1108502"/>
                  </a:cubicBezTo>
                  <a:cubicBezTo>
                    <a:pt x="265377" y="1031439"/>
                    <a:pt x="180133" y="979350"/>
                    <a:pt x="179417" y="978636"/>
                  </a:cubicBezTo>
                  <a:cubicBezTo>
                    <a:pt x="172253" y="974355"/>
                    <a:pt x="170104" y="965793"/>
                    <a:pt x="172970" y="958657"/>
                  </a:cubicBezTo>
                  <a:cubicBezTo>
                    <a:pt x="240305" y="806672"/>
                    <a:pt x="361367" y="726041"/>
                    <a:pt x="452342" y="713911"/>
                  </a:cubicBezTo>
                  <a:close/>
                  <a:moveTo>
                    <a:pt x="1087888" y="674879"/>
                  </a:moveTo>
                  <a:cubicBezTo>
                    <a:pt x="1008763" y="687606"/>
                    <a:pt x="925602" y="774987"/>
                    <a:pt x="920758" y="779797"/>
                  </a:cubicBezTo>
                  <a:cubicBezTo>
                    <a:pt x="885591" y="817564"/>
                    <a:pt x="860472" y="885972"/>
                    <a:pt x="851142" y="914476"/>
                  </a:cubicBezTo>
                  <a:cubicBezTo>
                    <a:pt x="912863" y="948680"/>
                    <a:pt x="957359" y="1006400"/>
                    <a:pt x="974584" y="1031340"/>
                  </a:cubicBezTo>
                  <a:cubicBezTo>
                    <a:pt x="1108791" y="969345"/>
                    <a:pt x="1179124" y="863169"/>
                    <a:pt x="1190606" y="784072"/>
                  </a:cubicBezTo>
                  <a:cubicBezTo>
                    <a:pt x="1195630" y="744167"/>
                    <a:pt x="1186300" y="712101"/>
                    <a:pt x="1162617" y="692861"/>
                  </a:cubicBezTo>
                  <a:cubicBezTo>
                    <a:pt x="1140189" y="674690"/>
                    <a:pt x="1114263" y="670637"/>
                    <a:pt x="1087888" y="674879"/>
                  </a:cubicBezTo>
                  <a:close/>
                  <a:moveTo>
                    <a:pt x="1093449" y="642341"/>
                  </a:moveTo>
                  <a:cubicBezTo>
                    <a:pt x="1123831" y="639575"/>
                    <a:pt x="1154213" y="646356"/>
                    <a:pt x="1181695" y="668840"/>
                  </a:cubicBezTo>
                  <a:cubicBezTo>
                    <a:pt x="1213818" y="695251"/>
                    <a:pt x="1227380" y="737365"/>
                    <a:pt x="1220242" y="788758"/>
                  </a:cubicBezTo>
                  <a:cubicBezTo>
                    <a:pt x="1208107" y="878696"/>
                    <a:pt x="1127445" y="1000042"/>
                    <a:pt x="975400" y="1066425"/>
                  </a:cubicBezTo>
                  <a:cubicBezTo>
                    <a:pt x="973259" y="1067852"/>
                    <a:pt x="971117" y="1067852"/>
                    <a:pt x="968976" y="1067852"/>
                  </a:cubicBezTo>
                  <a:cubicBezTo>
                    <a:pt x="963979" y="1067852"/>
                    <a:pt x="958268" y="1064997"/>
                    <a:pt x="955413" y="1060714"/>
                  </a:cubicBezTo>
                  <a:cubicBezTo>
                    <a:pt x="954699" y="1059287"/>
                    <a:pt x="902590" y="974345"/>
                    <a:pt x="826211" y="937228"/>
                  </a:cubicBezTo>
                  <a:cubicBezTo>
                    <a:pt x="819786" y="934372"/>
                    <a:pt x="816217" y="926521"/>
                    <a:pt x="818359" y="919383"/>
                  </a:cubicBezTo>
                  <a:cubicBezTo>
                    <a:pt x="819073" y="914386"/>
                    <a:pt x="848339" y="812313"/>
                    <a:pt x="898307" y="758779"/>
                  </a:cubicBezTo>
                  <a:cubicBezTo>
                    <a:pt x="911156" y="744860"/>
                    <a:pt x="1002302" y="650639"/>
                    <a:pt x="1093449" y="642341"/>
                  </a:cubicBezTo>
                  <a:close/>
                  <a:moveTo>
                    <a:pt x="810026" y="330934"/>
                  </a:moveTo>
                  <a:cubicBezTo>
                    <a:pt x="815741" y="328076"/>
                    <a:pt x="822170" y="328076"/>
                    <a:pt x="827171" y="332364"/>
                  </a:cubicBezTo>
                  <a:cubicBezTo>
                    <a:pt x="975047" y="445267"/>
                    <a:pt x="975047" y="445267"/>
                    <a:pt x="975047" y="445267"/>
                  </a:cubicBezTo>
                  <a:cubicBezTo>
                    <a:pt x="981476" y="449554"/>
                    <a:pt x="982905" y="457415"/>
                    <a:pt x="980048" y="463846"/>
                  </a:cubicBezTo>
                  <a:cubicBezTo>
                    <a:pt x="977905" y="468848"/>
                    <a:pt x="930041" y="578178"/>
                    <a:pt x="849316" y="602474"/>
                  </a:cubicBezTo>
                  <a:cubicBezTo>
                    <a:pt x="839315" y="605332"/>
                    <a:pt x="829314" y="607476"/>
                    <a:pt x="819313" y="607476"/>
                  </a:cubicBezTo>
                  <a:cubicBezTo>
                    <a:pt x="797881" y="607476"/>
                    <a:pt x="777164" y="599616"/>
                    <a:pt x="760019" y="586039"/>
                  </a:cubicBezTo>
                  <a:cubicBezTo>
                    <a:pt x="727872" y="560314"/>
                    <a:pt x="711442" y="518868"/>
                    <a:pt x="712871" y="493144"/>
                  </a:cubicBezTo>
                  <a:cubicBezTo>
                    <a:pt x="715014" y="452413"/>
                    <a:pt x="761448" y="359518"/>
                    <a:pt x="810026" y="330934"/>
                  </a:cubicBezTo>
                  <a:close/>
                  <a:moveTo>
                    <a:pt x="1200372" y="353"/>
                  </a:moveTo>
                  <a:cubicBezTo>
                    <a:pt x="1235064" y="2670"/>
                    <a:pt x="1264024" y="16370"/>
                    <a:pt x="1283331" y="40545"/>
                  </a:cubicBezTo>
                  <a:cubicBezTo>
                    <a:pt x="1373430" y="151573"/>
                    <a:pt x="1211109" y="307729"/>
                    <a:pt x="1192518" y="324921"/>
                  </a:cubicBezTo>
                  <a:cubicBezTo>
                    <a:pt x="1138887" y="375063"/>
                    <a:pt x="1037347" y="403715"/>
                    <a:pt x="1033057" y="405148"/>
                  </a:cubicBezTo>
                  <a:cubicBezTo>
                    <a:pt x="1031627" y="405148"/>
                    <a:pt x="1030197" y="405864"/>
                    <a:pt x="1028767" y="405864"/>
                  </a:cubicBezTo>
                  <a:cubicBezTo>
                    <a:pt x="1023046" y="405864"/>
                    <a:pt x="1017325" y="402283"/>
                    <a:pt x="1014465" y="396552"/>
                  </a:cubicBezTo>
                  <a:cubicBezTo>
                    <a:pt x="977997" y="319907"/>
                    <a:pt x="892903" y="266900"/>
                    <a:pt x="892188" y="266183"/>
                  </a:cubicBezTo>
                  <a:cubicBezTo>
                    <a:pt x="885037" y="262602"/>
                    <a:pt x="882892" y="254006"/>
                    <a:pt x="885753" y="246843"/>
                  </a:cubicBezTo>
                  <a:cubicBezTo>
                    <a:pt x="952969" y="94268"/>
                    <a:pt x="1073101" y="14042"/>
                    <a:pt x="1163915" y="1864"/>
                  </a:cubicBezTo>
                  <a:cubicBezTo>
                    <a:pt x="1176607" y="73"/>
                    <a:pt x="1188808" y="-419"/>
                    <a:pt x="1200372" y="353"/>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9" name="Oval 20">
            <a:extLst>
              <a:ext uri="{FF2B5EF4-FFF2-40B4-BE49-F238E27FC236}">
                <a16:creationId xmlns:a16="http://schemas.microsoft.com/office/drawing/2014/main" id="{6B7CF233-E0F4-4E27-845E-7FBFD0A3FFAF}"/>
              </a:ext>
              <a:ext uri="{C183D7F6-B498-43B3-948B-1728B52AA6E4}">
                <adec:decorative xmlns:adec="http://schemas.microsoft.com/office/drawing/2017/decorative" val="1"/>
              </a:ext>
            </a:extLst>
          </p:cNvPr>
          <p:cNvSpPr>
            <a:spLocks noChangeAspect="1" noChangeArrowheads="1"/>
          </p:cNvSpPr>
          <p:nvPr/>
        </p:nvSpPr>
        <p:spPr bwMode="auto">
          <a:xfrm>
            <a:off x="4498398" y="4976859"/>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7</a:t>
            </a:r>
          </a:p>
        </p:txBody>
      </p:sp>
      <p:sp>
        <p:nvSpPr>
          <p:cNvPr id="20" name="Oval 20">
            <a:extLst>
              <a:ext uri="{FF2B5EF4-FFF2-40B4-BE49-F238E27FC236}">
                <a16:creationId xmlns:a16="http://schemas.microsoft.com/office/drawing/2014/main" id="{1928E8E7-0BA0-4DE2-874A-FDB0A46804F1}"/>
              </a:ext>
              <a:ext uri="{C183D7F6-B498-43B3-948B-1728B52AA6E4}">
                <adec:decorative xmlns:adec="http://schemas.microsoft.com/office/drawing/2017/decorative" val="1"/>
              </a:ext>
            </a:extLst>
          </p:cNvPr>
          <p:cNvSpPr>
            <a:spLocks noChangeAspect="1" noChangeArrowheads="1"/>
          </p:cNvSpPr>
          <p:nvPr/>
        </p:nvSpPr>
        <p:spPr bwMode="auto">
          <a:xfrm>
            <a:off x="4498398" y="5479887"/>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8</a:t>
            </a:r>
          </a:p>
        </p:txBody>
      </p:sp>
      <p:sp>
        <p:nvSpPr>
          <p:cNvPr id="22" name="Oval 20">
            <a:extLst>
              <a:ext uri="{FF2B5EF4-FFF2-40B4-BE49-F238E27FC236}">
                <a16:creationId xmlns:a16="http://schemas.microsoft.com/office/drawing/2014/main" id="{8F0576E7-45DD-460D-8E6B-DDB69202BD09}"/>
              </a:ext>
              <a:ext uri="{C183D7F6-B498-43B3-948B-1728B52AA6E4}">
                <adec:decorative xmlns:adec="http://schemas.microsoft.com/office/drawing/2017/decorative" val="1"/>
              </a:ext>
            </a:extLst>
          </p:cNvPr>
          <p:cNvSpPr>
            <a:spLocks noChangeAspect="1" noChangeArrowheads="1"/>
          </p:cNvSpPr>
          <p:nvPr/>
        </p:nvSpPr>
        <p:spPr bwMode="auto">
          <a:xfrm>
            <a:off x="4498398" y="5993075"/>
            <a:ext cx="265170" cy="265170"/>
          </a:xfrm>
          <a:prstGeom prst="ellipse">
            <a:avLst/>
          </a:prstGeom>
          <a:solidFill>
            <a:srgbClr val="275D38">
              <a:lumMod val="100000"/>
            </a:srgbClr>
          </a:solidFill>
          <a:ln>
            <a:noFill/>
          </a:ln>
        </p:spPr>
        <p:txBody>
          <a:bodyPr vert="horz" wrap="square" lIns="0" tIns="0" rIns="0" bIns="0" numCol="1" anchor="ctr" anchorCtr="0" compatLnSpc="1">
            <a:prstTxWarp prst="textNoShape">
              <a:avLst/>
            </a:prstTxWarp>
          </a:bodyPr>
          <a:lstStyle/>
          <a:p>
            <a:pPr algn="ctr"/>
            <a:r>
              <a:rPr lang="en-US" sz="1080" dirty="0">
                <a:solidFill>
                  <a:srgbClr val="FFFFFF">
                    <a:lumMod val="100000"/>
                  </a:srgbClr>
                </a:solidFill>
                <a:sym typeface="Georgia" panose="02040502050405020303" pitchFamily="18" charset="0"/>
              </a:rPr>
              <a:t>9</a:t>
            </a:r>
          </a:p>
        </p:txBody>
      </p:sp>
      <p:sp>
        <p:nvSpPr>
          <p:cNvPr id="18" name="NavigationTriangle">
            <a:extLst>
              <a:ext uri="{FF2B5EF4-FFF2-40B4-BE49-F238E27FC236}">
                <a16:creationId xmlns:a16="http://schemas.microsoft.com/office/drawing/2014/main" id="{58C0DE89-2692-445B-83C4-DE54673D80E2}"/>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1" name="NavigationIcon">
            <a:extLst>
              <a:ext uri="{FF2B5EF4-FFF2-40B4-BE49-F238E27FC236}">
                <a16:creationId xmlns:a16="http://schemas.microsoft.com/office/drawing/2014/main" id="{0977BEAA-2409-4AEF-B144-EA8FBEEFA494}"/>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5</a:t>
            </a:r>
          </a:p>
        </p:txBody>
      </p:sp>
    </p:spTree>
    <p:extLst>
      <p:ext uri="{BB962C8B-B14F-4D97-AF65-F5344CB8AC3E}">
        <p14:creationId xmlns:p14="http://schemas.microsoft.com/office/powerpoint/2010/main" val="277109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BED1B9-5A27-4044-93E7-00DE5477C6A8}"/>
              </a:ext>
              <a:ext uri="{C183D7F6-B498-43B3-948B-1728B52AA6E4}">
                <adec:decorative xmlns:adec="http://schemas.microsoft.com/office/drawing/2017/decorative" val="1"/>
              </a:ext>
            </a:extLst>
          </p:cNvPr>
          <p:cNvSpPr/>
          <p:nvPr>
            <p:custDataLst>
              <p:tags r:id="rId3"/>
            </p:custDataLst>
          </p:nvPr>
        </p:nvSpPr>
        <p:spPr>
          <a:xfrm>
            <a:off x="5597340" y="1853391"/>
            <a:ext cx="5335157" cy="3168490"/>
          </a:xfrm>
          <a:prstGeom prst="rect">
            <a:avLst/>
          </a:prstGeom>
          <a:noFill/>
          <a:ln w="9525" cap="rnd" cmpd="sng" algn="ctr">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600" dirty="0">
              <a:solidFill>
                <a:srgbClr val="FFFFFF">
                  <a:lumMod val="100000"/>
                </a:srgbClr>
              </a:solidFill>
            </a:endParaRPr>
          </a:p>
        </p:txBody>
      </p:sp>
      <p:sp>
        <p:nvSpPr>
          <p:cNvPr id="31" name="Rectangle 30">
            <a:hlinkClick r:id="rId21" action="ppaction://hlinksldjump"/>
            <a:extLst>
              <a:ext uri="{FF2B5EF4-FFF2-40B4-BE49-F238E27FC236}">
                <a16:creationId xmlns:a16="http://schemas.microsoft.com/office/drawing/2014/main" id="{8D135D5D-B504-45E3-B3C5-2AD3752F9A3C}"/>
              </a:ext>
            </a:extLst>
          </p:cNvPr>
          <p:cNvSpPr/>
          <p:nvPr>
            <p:custDataLst>
              <p:tags r:id="rId4"/>
            </p:custDataLst>
          </p:nvPr>
        </p:nvSpPr>
        <p:spPr>
          <a:xfrm>
            <a:off x="5597340" y="4699460"/>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US" sz="1600" dirty="0">
                <a:solidFill>
                  <a:srgbClr val="FFFFFF">
                    <a:lumMod val="100000"/>
                  </a:srgbClr>
                </a:solidFill>
              </a:rPr>
              <a:t>Appendix</a:t>
            </a:r>
          </a:p>
        </p:txBody>
      </p:sp>
      <p:sp>
        <p:nvSpPr>
          <p:cNvPr id="29" name="Rectangle 28">
            <a:hlinkClick r:id="rId22" action="ppaction://hlinksldjump"/>
            <a:extLst>
              <a:ext uri="{FF2B5EF4-FFF2-40B4-BE49-F238E27FC236}">
                <a16:creationId xmlns:a16="http://schemas.microsoft.com/office/drawing/2014/main" id="{0596A063-C689-4E4E-A1FD-D31EE5F8C635}"/>
              </a:ext>
              <a:ext uri="{C183D7F6-B498-43B3-948B-1728B52AA6E4}">
                <adec:decorative xmlns:adec="http://schemas.microsoft.com/office/drawing/2017/decorative" val="1"/>
              </a:ext>
            </a:extLst>
          </p:cNvPr>
          <p:cNvSpPr/>
          <p:nvPr>
            <p:custDataLst>
              <p:tags r:id="rId5"/>
            </p:custDataLst>
          </p:nvPr>
        </p:nvSpPr>
        <p:spPr>
          <a:xfrm>
            <a:off x="5597340" y="4319889"/>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5: Implementation and impact assessment</a:t>
            </a:r>
            <a:endParaRPr lang="en-US" sz="1600" dirty="0">
              <a:solidFill>
                <a:srgbClr val="94D2A8">
                  <a:lumMod val="100000"/>
                </a:srgbClr>
              </a:solidFill>
            </a:endParaRPr>
          </a:p>
        </p:txBody>
      </p:sp>
      <p:sp>
        <p:nvSpPr>
          <p:cNvPr id="27" name="Rectangle 26">
            <a:hlinkClick r:id="rId23" action="ppaction://hlinksldjump"/>
            <a:extLst>
              <a:ext uri="{FF2B5EF4-FFF2-40B4-BE49-F238E27FC236}">
                <a16:creationId xmlns:a16="http://schemas.microsoft.com/office/drawing/2014/main" id="{7AEC7560-AA9D-4DF3-B107-BD11E14203E6}"/>
              </a:ext>
              <a:ext uri="{C183D7F6-B498-43B3-948B-1728B52AA6E4}">
                <adec:decorative xmlns:adec="http://schemas.microsoft.com/office/drawing/2017/decorative" val="1"/>
              </a:ext>
            </a:extLst>
          </p:cNvPr>
          <p:cNvSpPr/>
          <p:nvPr>
            <p:custDataLst>
              <p:tags r:id="rId6"/>
            </p:custDataLst>
          </p:nvPr>
        </p:nvSpPr>
        <p:spPr>
          <a:xfrm>
            <a:off x="5597340" y="3940318"/>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4: Further opportunities for change</a:t>
            </a:r>
            <a:endParaRPr lang="en-US" sz="1600" dirty="0">
              <a:solidFill>
                <a:srgbClr val="94D2A8">
                  <a:lumMod val="100000"/>
                </a:srgbClr>
              </a:solidFill>
            </a:endParaRPr>
          </a:p>
        </p:txBody>
      </p:sp>
      <p:sp>
        <p:nvSpPr>
          <p:cNvPr id="25" name="Rectangle 24">
            <a:hlinkClick r:id="" action="ppaction://noaction"/>
            <a:extLst>
              <a:ext uri="{FF2B5EF4-FFF2-40B4-BE49-F238E27FC236}">
                <a16:creationId xmlns:a16="http://schemas.microsoft.com/office/drawing/2014/main" id="{5F846C94-B9DC-4065-ABBF-D289A70AB43A}"/>
              </a:ext>
              <a:ext uri="{C183D7F6-B498-43B3-948B-1728B52AA6E4}">
                <adec:decorative xmlns:adec="http://schemas.microsoft.com/office/drawing/2017/decorative" val="1"/>
              </a:ext>
            </a:extLst>
          </p:cNvPr>
          <p:cNvSpPr/>
          <p:nvPr>
            <p:custDataLst>
              <p:tags r:id="rId7"/>
            </p:custDataLst>
          </p:nvPr>
        </p:nvSpPr>
        <p:spPr>
          <a:xfrm>
            <a:off x="5597340" y="3560747"/>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3: Program recommendations and work capacity</a:t>
            </a:r>
            <a:endParaRPr lang="en-US" sz="1600" dirty="0">
              <a:solidFill>
                <a:srgbClr val="94D2A8">
                  <a:lumMod val="100000"/>
                </a:srgbClr>
              </a:solidFill>
            </a:endParaRPr>
          </a:p>
        </p:txBody>
      </p:sp>
      <p:sp>
        <p:nvSpPr>
          <p:cNvPr id="23" name="Rectangle 22">
            <a:hlinkClick r:id="rId24" action="ppaction://hlinksldjump"/>
            <a:extLst>
              <a:ext uri="{FF2B5EF4-FFF2-40B4-BE49-F238E27FC236}">
                <a16:creationId xmlns:a16="http://schemas.microsoft.com/office/drawing/2014/main" id="{703F4D42-7468-4D47-BCA2-C1150218CDCA}"/>
              </a:ext>
              <a:ext uri="{C183D7F6-B498-43B3-948B-1728B52AA6E4}">
                <adec:decorative xmlns:adec="http://schemas.microsoft.com/office/drawing/2017/decorative" val="1"/>
              </a:ext>
            </a:extLst>
          </p:cNvPr>
          <p:cNvSpPr/>
          <p:nvPr>
            <p:custDataLst>
              <p:tags r:id="rId8"/>
            </p:custDataLst>
          </p:nvPr>
        </p:nvSpPr>
        <p:spPr>
          <a:xfrm>
            <a:off x="5597340" y="3181176"/>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2: Referrals (triggers and triaging)</a:t>
            </a:r>
            <a:endParaRPr lang="en-US" sz="1600" dirty="0">
              <a:solidFill>
                <a:srgbClr val="94D2A8">
                  <a:lumMod val="100000"/>
                </a:srgbClr>
              </a:solidFill>
            </a:endParaRPr>
          </a:p>
        </p:txBody>
      </p:sp>
      <p:sp>
        <p:nvSpPr>
          <p:cNvPr id="21" name="Rectangle 20">
            <a:hlinkClick r:id="rId25" action="ppaction://hlinksldjump"/>
            <a:extLst>
              <a:ext uri="{FF2B5EF4-FFF2-40B4-BE49-F238E27FC236}">
                <a16:creationId xmlns:a16="http://schemas.microsoft.com/office/drawing/2014/main" id="{6BF85474-1101-4351-8171-A250507B929A}"/>
              </a:ext>
              <a:ext uri="{C183D7F6-B498-43B3-948B-1728B52AA6E4}">
                <adec:decorative xmlns:adec="http://schemas.microsoft.com/office/drawing/2017/decorative" val="1"/>
              </a:ext>
            </a:extLst>
          </p:cNvPr>
          <p:cNvSpPr/>
          <p:nvPr>
            <p:custDataLst>
              <p:tags r:id="rId9"/>
            </p:custDataLst>
          </p:nvPr>
        </p:nvSpPr>
        <p:spPr>
          <a:xfrm>
            <a:off x="5597340" y="2801605"/>
            <a:ext cx="5272277"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Chapter 1: Context and introduction</a:t>
            </a:r>
            <a:endParaRPr lang="en-US" sz="1600" dirty="0">
              <a:solidFill>
                <a:srgbClr val="94D2A8">
                  <a:lumMod val="100000"/>
                </a:srgbClr>
              </a:solidFill>
            </a:endParaRPr>
          </a:p>
        </p:txBody>
      </p:sp>
      <p:sp>
        <p:nvSpPr>
          <p:cNvPr id="19" name="Rectangle 18">
            <a:hlinkClick r:id="rId26" action="ppaction://hlinksldjump"/>
            <a:extLst>
              <a:ext uri="{FF2B5EF4-FFF2-40B4-BE49-F238E27FC236}">
                <a16:creationId xmlns:a16="http://schemas.microsoft.com/office/drawing/2014/main" id="{B2469796-C405-4237-B235-9D121103D49E}"/>
              </a:ext>
              <a:ext uri="{C183D7F6-B498-43B3-948B-1728B52AA6E4}">
                <adec:decorative xmlns:adec="http://schemas.microsoft.com/office/drawing/2017/decorative" val="1"/>
              </a:ext>
            </a:extLst>
          </p:cNvPr>
          <p:cNvSpPr/>
          <p:nvPr>
            <p:custDataLst>
              <p:tags r:id="rId10"/>
            </p:custDataLst>
          </p:nvPr>
        </p:nvSpPr>
        <p:spPr>
          <a:xfrm>
            <a:off x="5597340" y="1929591"/>
            <a:ext cx="5272277"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8900" tIns="0" rIns="0" bIns="0" numCol="1" spcCol="0" rtlCol="0" fromWordArt="0" anchor="t" anchorCtr="0" forceAA="0" compatLnSpc="1">
            <a:prstTxWarp prst="textNoShape">
              <a:avLst/>
            </a:prstTxWarp>
            <a:noAutofit/>
          </a:bodyPr>
          <a:lstStyle/>
          <a:p>
            <a:pPr>
              <a:spcBef>
                <a:spcPct val="0"/>
              </a:spcBef>
              <a:spcAft>
                <a:spcPct val="0"/>
              </a:spcAft>
            </a:pPr>
            <a:r>
              <a:rPr lang="en-AU" sz="1600" dirty="0">
                <a:solidFill>
                  <a:srgbClr val="94D2A8">
                    <a:lumMod val="100000"/>
                  </a:srgbClr>
                </a:solidFill>
              </a:rPr>
              <a:t>Executive summary</a:t>
            </a:r>
            <a:br>
              <a:rPr lang="en-AU" sz="1600" dirty="0">
                <a:solidFill>
                  <a:srgbClr val="94D2A8">
                    <a:lumMod val="100000"/>
                  </a:srgbClr>
                </a:solidFill>
              </a:rPr>
            </a:br>
            <a:r>
              <a:rPr lang="de-DE" sz="1600" dirty="0">
                <a:solidFill>
                  <a:srgbClr val="94D2A8">
                    <a:lumMod val="100000"/>
                  </a:srgbClr>
                </a:solidFill>
              </a:rPr>
              <a:t>Summary</a:t>
            </a:r>
            <a:r>
              <a:rPr lang="en-AU" sz="1600" dirty="0">
                <a:solidFill>
                  <a:srgbClr val="94D2A8">
                    <a:lumMod val="100000"/>
                  </a:srgbClr>
                </a:solidFill>
              </a:rPr>
              <a:t> of recommendations</a:t>
            </a:r>
            <a:br>
              <a:rPr lang="en-AU" sz="1600" dirty="0">
                <a:solidFill>
                  <a:srgbClr val="94D2A8">
                    <a:lumMod val="100000"/>
                  </a:srgbClr>
                </a:solidFill>
              </a:rPr>
            </a:br>
            <a:r>
              <a:rPr lang="en-AU" sz="1600" dirty="0">
                <a:solidFill>
                  <a:srgbClr val="94D2A8">
                    <a:lumMod val="100000"/>
                  </a:srgbClr>
                </a:solidFill>
              </a:rPr>
              <a:t>List of terminology</a:t>
            </a:r>
            <a:endParaRPr lang="en-US" sz="1600" dirty="0">
              <a:solidFill>
                <a:srgbClr val="94D2A8">
                  <a:lumMod val="100000"/>
                </a:srgbClr>
              </a:solidFill>
            </a:endParaRPr>
          </a:p>
        </p:txBody>
      </p:sp>
      <p:graphicFrame>
        <p:nvGraphicFramePr>
          <p:cNvPr id="2" name="Object 1" hidden="1">
            <a:extLst>
              <a:ext uri="{FF2B5EF4-FFF2-40B4-BE49-F238E27FC236}">
                <a16:creationId xmlns:a16="http://schemas.microsoft.com/office/drawing/2014/main" id="{7E2631EA-BFC8-49A7-BEF8-5D3FFC12CD09}"/>
              </a:ext>
              <a:ext uri="{C183D7F6-B498-43B3-948B-1728B52AA6E4}">
                <adec:decorative xmlns:adec="http://schemas.microsoft.com/office/drawing/2017/decorative" val="1"/>
              </a:ext>
            </a:extLst>
          </p:cNvPr>
          <p:cNvGraphicFramePr>
            <a:graphicFrameLocks noChangeAspect="1"/>
          </p:cNvGraphicFramePr>
          <p:nvPr>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261" name="think-cell Slide" r:id="rId27" imgW="532" imgH="530" progId="TCLayout.ActiveDocument.1">
                  <p:embed/>
                </p:oleObj>
              </mc:Choice>
              <mc:Fallback>
                <p:oleObj name="think-cell Slide" r:id="rId27" imgW="532" imgH="530" progId="TCLayout.ActiveDocument.1">
                  <p:embed/>
                  <p:pic>
                    <p:nvPicPr>
                      <p:cNvPr id="2" name="Object 1" hidden="1">
                        <a:extLst>
                          <a:ext uri="{FF2B5EF4-FFF2-40B4-BE49-F238E27FC236}">
                            <a16:creationId xmlns:a16="http://schemas.microsoft.com/office/drawing/2014/main" id="{7E2631EA-BFC8-49A7-BEF8-5D3FFC12CD09}"/>
                          </a:ext>
                          <a:ext uri="{C183D7F6-B498-43B3-948B-1728B52AA6E4}">
                            <adec:decorative xmlns:adec="http://schemas.microsoft.com/office/drawing/2017/decorative" val="1"/>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65B68A1-3937-435B-A6A3-82F4F632ADBA}"/>
              </a:ext>
              <a:ext uri="{C183D7F6-B498-43B3-948B-1728B52AA6E4}">
                <adec:decorative xmlns:adec="http://schemas.microsoft.com/office/drawing/2017/decorative" val="1"/>
              </a:ext>
            </a:extLst>
          </p:cNvPr>
          <p:cNvSpPr>
            <a:spLocks noGrp="1"/>
          </p:cNvSpPr>
          <p:nvPr>
            <p:ph type="title" idx="4294967295"/>
          </p:nvPr>
        </p:nvSpPr>
        <p:spPr>
          <a:xfrm>
            <a:off x="630000" y="-332399"/>
            <a:ext cx="10933350" cy="332399"/>
          </a:xfrm>
        </p:spPr>
        <p:txBody>
          <a:bodyPr vert="horz" wrap="square" lIns="0" tIns="0" rIns="0" bIns="0" rtlCol="0" anchor="b">
            <a:spAutoFit/>
          </a:bodyPr>
          <a:lstStyle/>
          <a:p>
            <a:r>
              <a:rPr lang="en-US" dirty="0"/>
              <a:t>New section: Appendix</a:t>
            </a:r>
          </a:p>
        </p:txBody>
      </p:sp>
      <p:sp>
        <p:nvSpPr>
          <p:cNvPr id="33" name="Rectangle 32">
            <a:hlinkClick r:id="rId21" action="ppaction://hlinksldjump"/>
            <a:extLst>
              <a:ext uri="{FF2B5EF4-FFF2-40B4-BE49-F238E27FC236}">
                <a16:creationId xmlns:a16="http://schemas.microsoft.com/office/drawing/2014/main" id="{4F1ED27E-63C7-4A51-A446-8495AA49775B}"/>
              </a:ext>
              <a:ext uri="{C183D7F6-B498-43B3-948B-1728B52AA6E4}">
                <adec:decorative xmlns:adec="http://schemas.microsoft.com/office/drawing/2017/decorative" val="1"/>
              </a:ext>
            </a:extLst>
          </p:cNvPr>
          <p:cNvSpPr/>
          <p:nvPr>
            <p:custDataLst>
              <p:tags r:id="rId12"/>
            </p:custDataLst>
          </p:nvPr>
        </p:nvSpPr>
        <p:spPr>
          <a:xfrm>
            <a:off x="4477238" y="4699460"/>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87</a:t>
            </a:r>
          </a:p>
        </p:txBody>
      </p:sp>
      <p:sp>
        <p:nvSpPr>
          <p:cNvPr id="34" name="Rectangle 33">
            <a:hlinkClick r:id="rId22" action="ppaction://hlinksldjump"/>
            <a:extLst>
              <a:ext uri="{FF2B5EF4-FFF2-40B4-BE49-F238E27FC236}">
                <a16:creationId xmlns:a16="http://schemas.microsoft.com/office/drawing/2014/main" id="{9A5ECD52-414B-42A0-B2E3-90A7FAD4C255}"/>
              </a:ext>
              <a:ext uri="{C183D7F6-B498-43B3-948B-1728B52AA6E4}">
                <adec:decorative xmlns:adec="http://schemas.microsoft.com/office/drawing/2017/decorative" val="1"/>
              </a:ext>
            </a:extLst>
          </p:cNvPr>
          <p:cNvSpPr/>
          <p:nvPr>
            <p:custDataLst>
              <p:tags r:id="rId13"/>
            </p:custDataLst>
          </p:nvPr>
        </p:nvSpPr>
        <p:spPr>
          <a:xfrm>
            <a:off x="4477238" y="4319889"/>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80</a:t>
            </a:r>
          </a:p>
        </p:txBody>
      </p:sp>
      <p:sp>
        <p:nvSpPr>
          <p:cNvPr id="35" name="Rectangle 34">
            <a:hlinkClick r:id="rId23" action="ppaction://hlinksldjump"/>
            <a:extLst>
              <a:ext uri="{FF2B5EF4-FFF2-40B4-BE49-F238E27FC236}">
                <a16:creationId xmlns:a16="http://schemas.microsoft.com/office/drawing/2014/main" id="{E874F85C-8540-4EA1-8A66-968DD728EC9E}"/>
              </a:ext>
              <a:ext uri="{C183D7F6-B498-43B3-948B-1728B52AA6E4}">
                <adec:decorative xmlns:adec="http://schemas.microsoft.com/office/drawing/2017/decorative" val="1"/>
              </a:ext>
            </a:extLst>
          </p:cNvPr>
          <p:cNvSpPr/>
          <p:nvPr>
            <p:custDataLst>
              <p:tags r:id="rId14"/>
            </p:custDataLst>
          </p:nvPr>
        </p:nvSpPr>
        <p:spPr>
          <a:xfrm>
            <a:off x="4477238" y="3940318"/>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FFFFFF">
                    <a:lumMod val="100000"/>
                  </a:srgbClr>
                </a:solidFill>
              </a:rPr>
              <a:t>75</a:t>
            </a:r>
          </a:p>
        </p:txBody>
      </p:sp>
      <p:sp>
        <p:nvSpPr>
          <p:cNvPr id="36" name="Rectangle 35">
            <a:hlinkClick r:id="" action="ppaction://noaction"/>
            <a:extLst>
              <a:ext uri="{FF2B5EF4-FFF2-40B4-BE49-F238E27FC236}">
                <a16:creationId xmlns:a16="http://schemas.microsoft.com/office/drawing/2014/main" id="{FF1A4236-B1A6-407E-BDE6-F565E42B0C73}"/>
              </a:ext>
              <a:ext uri="{C183D7F6-B498-43B3-948B-1728B52AA6E4}">
                <adec:decorative xmlns:adec="http://schemas.microsoft.com/office/drawing/2017/decorative" val="1"/>
              </a:ext>
            </a:extLst>
          </p:cNvPr>
          <p:cNvSpPr/>
          <p:nvPr>
            <p:custDataLst>
              <p:tags r:id="rId15"/>
            </p:custDataLst>
          </p:nvPr>
        </p:nvSpPr>
        <p:spPr>
          <a:xfrm>
            <a:off x="4477238" y="3560747"/>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47</a:t>
            </a:r>
          </a:p>
        </p:txBody>
      </p:sp>
      <p:sp>
        <p:nvSpPr>
          <p:cNvPr id="37" name="Rectangle 36">
            <a:hlinkClick r:id="rId24" action="ppaction://hlinksldjump"/>
            <a:extLst>
              <a:ext uri="{FF2B5EF4-FFF2-40B4-BE49-F238E27FC236}">
                <a16:creationId xmlns:a16="http://schemas.microsoft.com/office/drawing/2014/main" id="{303F2DF5-F5D7-4752-B150-551E498E03D4}"/>
              </a:ext>
              <a:ext uri="{C183D7F6-B498-43B3-948B-1728B52AA6E4}">
                <adec:decorative xmlns:adec="http://schemas.microsoft.com/office/drawing/2017/decorative" val="1"/>
              </a:ext>
            </a:extLst>
          </p:cNvPr>
          <p:cNvSpPr/>
          <p:nvPr>
            <p:custDataLst>
              <p:tags r:id="rId16"/>
            </p:custDataLst>
          </p:nvPr>
        </p:nvSpPr>
        <p:spPr>
          <a:xfrm>
            <a:off x="4477238" y="3181176"/>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32</a:t>
            </a:r>
          </a:p>
        </p:txBody>
      </p:sp>
      <p:sp>
        <p:nvSpPr>
          <p:cNvPr id="38" name="Rectangle 37">
            <a:hlinkClick r:id="rId25" action="ppaction://hlinksldjump"/>
            <a:extLst>
              <a:ext uri="{FF2B5EF4-FFF2-40B4-BE49-F238E27FC236}">
                <a16:creationId xmlns:a16="http://schemas.microsoft.com/office/drawing/2014/main" id="{C66AA080-34FC-4E91-A753-585BB64885E0}"/>
              </a:ext>
              <a:ext uri="{C183D7F6-B498-43B3-948B-1728B52AA6E4}">
                <adec:decorative xmlns:adec="http://schemas.microsoft.com/office/drawing/2017/decorative" val="1"/>
              </a:ext>
            </a:extLst>
          </p:cNvPr>
          <p:cNvSpPr/>
          <p:nvPr>
            <p:custDataLst>
              <p:tags r:id="rId17"/>
            </p:custDataLst>
          </p:nvPr>
        </p:nvSpPr>
        <p:spPr>
          <a:xfrm>
            <a:off x="4477238" y="2801605"/>
            <a:ext cx="824033" cy="24622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6</a:t>
            </a:r>
          </a:p>
        </p:txBody>
      </p:sp>
      <p:sp>
        <p:nvSpPr>
          <p:cNvPr id="39" name="Rectangle 38">
            <a:hlinkClick r:id="rId26" action="ppaction://hlinksldjump"/>
            <a:extLst>
              <a:ext uri="{FF2B5EF4-FFF2-40B4-BE49-F238E27FC236}">
                <a16:creationId xmlns:a16="http://schemas.microsoft.com/office/drawing/2014/main" id="{291DC51E-0EEC-485A-879D-5B88457930B1}"/>
              </a:ext>
              <a:ext uri="{C183D7F6-B498-43B3-948B-1728B52AA6E4}">
                <adec:decorative xmlns:adec="http://schemas.microsoft.com/office/drawing/2017/decorative" val="1"/>
              </a:ext>
            </a:extLst>
          </p:cNvPr>
          <p:cNvSpPr/>
          <p:nvPr>
            <p:custDataLst>
              <p:tags r:id="rId18"/>
            </p:custDataLst>
          </p:nvPr>
        </p:nvSpPr>
        <p:spPr>
          <a:xfrm>
            <a:off x="4477238" y="1929591"/>
            <a:ext cx="824033" cy="7386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75D38"/>
                </a:solidFill>
              </a14:hiddenFill>
            </a:ex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88900" bIns="0" numCol="1" spcCol="0" rtlCol="0" fromWordArt="0" anchor="t" anchorCtr="0" forceAA="0" compatLnSpc="1">
            <a:prstTxWarp prst="textNoShape">
              <a:avLst/>
            </a:prstTxWarp>
            <a:noAutofit/>
          </a:bodyPr>
          <a:lstStyle/>
          <a:p>
            <a:pPr algn="r">
              <a:spcBef>
                <a:spcPct val="0"/>
              </a:spcBef>
              <a:spcAft>
                <a:spcPct val="0"/>
              </a:spcAft>
            </a:pPr>
            <a:r>
              <a:rPr lang="en-US" sz="1600">
                <a:solidFill>
                  <a:srgbClr val="94D2A8">
                    <a:lumMod val="100000"/>
                  </a:srgbClr>
                </a:solidFill>
              </a:rPr>
              <a:t>1</a:t>
            </a:r>
          </a:p>
        </p:txBody>
      </p:sp>
    </p:spTree>
    <p:custDataLst>
      <p:tags r:id="rId2"/>
    </p:custDataLst>
    <p:extLst>
      <p:ext uri="{BB962C8B-B14F-4D97-AF65-F5344CB8AC3E}">
        <p14:creationId xmlns:p14="http://schemas.microsoft.com/office/powerpoint/2010/main" val="3756456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285" name="think-cell Slide" r:id="rId5" imgW="286" imgH="286" progId="TCLayout.ActiveDocument.1">
                  <p:embed/>
                </p:oleObj>
              </mc:Choice>
              <mc:Fallback>
                <p:oleObj name="think-cell Slide" r:id="rId5"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The ESAt Review was completed in four weeks over July and August 2020</a:t>
            </a:r>
          </a:p>
        </p:txBody>
      </p:sp>
      <p:pic>
        <p:nvPicPr>
          <p:cNvPr id="4" name="Picture 3" descr="Gannt chart to showcase Phase 0, Mobilisation from July 20 to July 26, to Phase 1, Analysis, engagement, recommendations, from July 27 to August 9, to Phase 2, Iterate and refine, from August 17 to August 23.">
            <a:extLst>
              <a:ext uri="{FF2B5EF4-FFF2-40B4-BE49-F238E27FC236}">
                <a16:creationId xmlns:a16="http://schemas.microsoft.com/office/drawing/2014/main" id="{A9C3D1B0-136B-4E77-AD27-DE65A33C4645}"/>
              </a:ext>
            </a:extLst>
          </p:cNvPr>
          <p:cNvPicPr>
            <a:picLocks noChangeAspect="1"/>
          </p:cNvPicPr>
          <p:nvPr/>
        </p:nvPicPr>
        <p:blipFill>
          <a:blip r:embed="rId7"/>
          <a:stretch>
            <a:fillRect/>
          </a:stretch>
        </p:blipFill>
        <p:spPr>
          <a:xfrm>
            <a:off x="630000" y="1663748"/>
            <a:ext cx="11202924" cy="5017008"/>
          </a:xfrm>
          <a:prstGeom prst="rect">
            <a:avLst/>
          </a:prstGeom>
        </p:spPr>
      </p:pic>
      <p:sp>
        <p:nvSpPr>
          <p:cNvPr id="77" name="ee4pFootnotes">
            <a:extLst>
              <a:ext uri="{FF2B5EF4-FFF2-40B4-BE49-F238E27FC236}">
                <a16:creationId xmlns:a16="http://schemas.microsoft.com/office/drawing/2014/main" id="{6D7D56A2-0E47-49B7-9685-AF155274A59B}"/>
              </a:ext>
              <a:ext uri="{C183D7F6-B498-43B3-948B-1728B52AA6E4}">
                <adec:decorative xmlns:adec="http://schemas.microsoft.com/office/drawing/2017/decorative" val="0"/>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BCG analysis</a:t>
            </a:r>
          </a:p>
        </p:txBody>
      </p:sp>
    </p:spTree>
    <p:extLst>
      <p:ext uri="{BB962C8B-B14F-4D97-AF65-F5344CB8AC3E}">
        <p14:creationId xmlns:p14="http://schemas.microsoft.com/office/powerpoint/2010/main" val="533481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52676CE-06B5-4533-8157-1D61C86A428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495109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87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52676CE-06B5-4533-8157-1D61C86A42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AC6DE2-3595-4DE0-BD1E-7B75EB0256B2}"/>
              </a:ext>
            </a:extLst>
          </p:cNvPr>
          <p:cNvSpPr>
            <a:spLocks noGrp="1"/>
          </p:cNvSpPr>
          <p:nvPr>
            <p:ph type="title"/>
          </p:nvPr>
        </p:nvSpPr>
        <p:spPr/>
        <p:txBody>
          <a:bodyPr vert="horz"/>
          <a:lstStyle/>
          <a:p>
            <a:r>
              <a:rPr lang="en-US" sz="2800" dirty="0">
                <a:solidFill>
                  <a:srgbClr val="FF9221"/>
                </a:solidFill>
                <a:latin typeface="+mj-lt"/>
                <a:sym typeface="Georgia" panose="02040502050405020303" pitchFamily="18" charset="0"/>
              </a:rPr>
              <a:t>Section 1.1</a:t>
            </a:r>
            <a:br>
              <a:rPr lang="en-US" sz="2800" dirty="0">
                <a:solidFill>
                  <a:srgbClr val="FF9221"/>
                </a:solidFill>
                <a:latin typeface="+mj-lt"/>
                <a:sym typeface="Georgia" panose="02040502050405020303" pitchFamily="18" charset="0"/>
              </a:rPr>
            </a:br>
            <a:r>
              <a:rPr lang="en-AU" sz="2800" dirty="0">
                <a:latin typeface="+mj-lt"/>
                <a:sym typeface="Georgia" panose="02040502050405020303" pitchFamily="18" charset="0"/>
              </a:rPr>
              <a:t>Two-stage entry process into employment services programs is managed through </a:t>
            </a:r>
            <a:r>
              <a:rPr lang="en-AU" sz="2800" dirty="0" err="1">
                <a:latin typeface="+mj-lt"/>
                <a:sym typeface="Georgia" panose="02040502050405020303" pitchFamily="18" charset="0"/>
              </a:rPr>
              <a:t>JSCIs</a:t>
            </a:r>
            <a:br>
              <a:rPr lang="en-AU" sz="2800" dirty="0">
                <a:latin typeface="+mj-lt"/>
                <a:sym typeface="Georgia" panose="02040502050405020303" pitchFamily="18" charset="0"/>
              </a:rPr>
            </a:br>
            <a:r>
              <a:rPr lang="en-AU" sz="2800" dirty="0">
                <a:latin typeface="+mj-lt"/>
                <a:sym typeface="Georgia" panose="02040502050405020303" pitchFamily="18" charset="0"/>
              </a:rPr>
              <a:t>and ESAts</a:t>
            </a:r>
            <a:endParaRPr lang="en-US" sz="2800" dirty="0">
              <a:latin typeface="+mj-lt"/>
              <a:sym typeface="Georgia" panose="02040502050405020303" pitchFamily="18" charset="0"/>
            </a:endParaRPr>
          </a:p>
        </p:txBody>
      </p:sp>
      <p:sp>
        <p:nvSpPr>
          <p:cNvPr id="5" name="TextBox 4">
            <a:extLst>
              <a:ext uri="{FF2B5EF4-FFF2-40B4-BE49-F238E27FC236}">
                <a16:creationId xmlns:a16="http://schemas.microsoft.com/office/drawing/2014/main" id="{8D779F1A-F123-4F05-B888-CF0A54D0A4AA}"/>
              </a:ext>
            </a:extLst>
          </p:cNvPr>
          <p:cNvSpPr txBox="1"/>
          <p:nvPr/>
        </p:nvSpPr>
        <p:spPr>
          <a:xfrm>
            <a:off x="4695445" y="1239054"/>
            <a:ext cx="6867905" cy="50783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lvl="1">
              <a:buClr>
                <a:srgbClr val="275D38">
                  <a:lumMod val="100000"/>
                </a:srgbClr>
              </a:buClr>
              <a:buSzPct val="100000"/>
            </a:pPr>
            <a:r>
              <a:rPr lang="en-AU" dirty="0">
                <a:solidFill>
                  <a:srgbClr val="000000">
                    <a:lumMod val="100000"/>
                  </a:srgbClr>
                </a:solidFill>
                <a:sym typeface="Georgia" panose="02040502050405020303" pitchFamily="18" charset="0"/>
              </a:rPr>
              <a:t>jobactive, DES, and CDP are </a:t>
            </a:r>
            <a:r>
              <a:rPr lang="en-AU" dirty="0">
                <a:solidFill>
                  <a:schemeClr val="accent1">
                    <a:lumMod val="75000"/>
                    <a:lumOff val="25000"/>
                  </a:schemeClr>
                </a:solidFill>
                <a:sym typeface="Georgia" panose="02040502050405020303" pitchFamily="18" charset="0"/>
              </a:rPr>
              <a:t>flagship employment programs</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Employment services programs overseen by the Commonwealth span:</a:t>
            </a:r>
          </a:p>
          <a:p>
            <a:pPr marL="864000" lvl="2"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jobactive, a large "mainstream" service</a:t>
            </a:r>
          </a:p>
          <a:p>
            <a:pPr marL="864000" lvl="2"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DES, supporting individuals whose primary barrier to employment is disability</a:t>
            </a:r>
          </a:p>
          <a:p>
            <a:pPr marL="864000" lvl="2"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CDP, offering remote area services</a:t>
            </a:r>
          </a:p>
          <a:p>
            <a:pPr marL="864000" lvl="2"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Other programs e.g. Transition to Work (</a:t>
            </a:r>
            <a:r>
              <a:rPr lang="en-US" sz="1600" dirty="0" err="1">
                <a:solidFill>
                  <a:srgbClr val="000000">
                    <a:lumMod val="100000"/>
                  </a:srgbClr>
                </a:solidFill>
                <a:sym typeface="Georgia" panose="02040502050405020303" pitchFamily="18" charset="0"/>
              </a:rPr>
              <a:t>TtW</a:t>
            </a:r>
            <a:r>
              <a:rPr lang="en-US" sz="1600" dirty="0">
                <a:solidFill>
                  <a:srgbClr val="000000">
                    <a:lumMod val="100000"/>
                  </a:srgbClr>
                </a:solidFill>
                <a:sym typeface="Georgia" panose="02040502050405020303" pitchFamily="18" charset="0"/>
              </a:rPr>
              <a:t>), </a:t>
            </a:r>
            <a:r>
              <a:rPr lang="en-US" sz="1600" dirty="0" err="1">
                <a:solidFill>
                  <a:srgbClr val="000000">
                    <a:lumMod val="100000"/>
                  </a:srgbClr>
                </a:solidFill>
                <a:sym typeface="Georgia" panose="02040502050405020303" pitchFamily="18" charset="0"/>
              </a:rPr>
              <a:t>ParentsNext</a:t>
            </a:r>
            <a:endParaRPr lang="en-US" sz="1600" dirty="0">
              <a:solidFill>
                <a:srgbClr val="000000">
                  <a:lumMod val="100000"/>
                </a:srgbClr>
              </a:solidFill>
              <a:sym typeface="Georgia" panose="02040502050405020303" pitchFamily="18" charset="0"/>
            </a:endParaRPr>
          </a:p>
          <a:p>
            <a:pPr marL="486000" lvl="1" indent="-324000">
              <a:buClr>
                <a:srgbClr val="275D38">
                  <a:lumMod val="100000"/>
                </a:srgbClr>
              </a:buClr>
              <a:buSzPct val="100000"/>
              <a:buFont typeface="Trebuchet MS" panose="020B0603020202020204" pitchFamily="34" charset="0"/>
              <a:buChar char="•"/>
            </a:pPr>
            <a:endParaRPr lang="en-AU" dirty="0">
              <a:solidFill>
                <a:srgbClr val="000000">
                  <a:lumMod val="100000"/>
                </a:srgbClr>
              </a:solidFill>
              <a:sym typeface="Georgia" panose="02040502050405020303" pitchFamily="18" charset="0"/>
            </a:endParaRPr>
          </a:p>
          <a:p>
            <a:pPr marL="0" lvl="1">
              <a:buClr>
                <a:srgbClr val="275D38">
                  <a:lumMod val="100000"/>
                </a:srgbClr>
              </a:buClr>
              <a:buSzPct val="100000"/>
            </a:pPr>
            <a:r>
              <a:rPr lang="en-US" dirty="0">
                <a:solidFill>
                  <a:srgbClr val="000000"/>
                </a:solidFill>
                <a:sym typeface="Georgia" panose="02040502050405020303" pitchFamily="18" charset="0"/>
              </a:rPr>
              <a:t>Program entry is </a:t>
            </a:r>
            <a:r>
              <a:rPr lang="en-US" dirty="0">
                <a:solidFill>
                  <a:schemeClr val="accent1">
                    <a:lumMod val="75000"/>
                    <a:lumOff val="25000"/>
                  </a:schemeClr>
                </a:solidFill>
                <a:sym typeface="Georgia" panose="02040502050405020303" pitchFamily="18" charset="0"/>
              </a:rPr>
              <a:t>regulated by </a:t>
            </a:r>
            <a:r>
              <a:rPr lang="en-US" dirty="0" err="1">
                <a:solidFill>
                  <a:schemeClr val="accent1">
                    <a:lumMod val="75000"/>
                    <a:lumOff val="25000"/>
                  </a:schemeClr>
                </a:solidFill>
                <a:sym typeface="Georgia" panose="02040502050405020303" pitchFamily="18" charset="0"/>
              </a:rPr>
              <a:t>JSCIs</a:t>
            </a:r>
            <a:r>
              <a:rPr lang="en-US" dirty="0">
                <a:solidFill>
                  <a:schemeClr val="accent1">
                    <a:lumMod val="75000"/>
                    <a:lumOff val="25000"/>
                  </a:schemeClr>
                </a:solidFill>
                <a:sym typeface="Georgia" panose="02040502050405020303" pitchFamily="18" charset="0"/>
              </a:rPr>
              <a:t> and ESAts</a:t>
            </a:r>
          </a:p>
          <a:p>
            <a:pPr marL="432000" lvl="1" indent="-288000">
              <a:buClr>
                <a:srgbClr val="275D38">
                  <a:lumMod val="100000"/>
                </a:srgbClr>
              </a:buClr>
              <a:buSzPct val="100000"/>
              <a:buFont typeface="Trebuchet MS" panose="020B0603020202020204" pitchFamily="34" charset="0"/>
              <a:buChar char="•"/>
            </a:pPr>
            <a:r>
              <a:rPr lang="en-US" sz="1600" dirty="0" err="1">
                <a:solidFill>
                  <a:srgbClr val="000000">
                    <a:lumMod val="100000"/>
                  </a:srgbClr>
                </a:solidFill>
                <a:sym typeface="Georgia" panose="02040502050405020303" pitchFamily="18" charset="0"/>
              </a:rPr>
              <a:t>JSCI</a:t>
            </a:r>
            <a:r>
              <a:rPr lang="en-US" sz="1600" dirty="0">
                <a:solidFill>
                  <a:srgbClr val="000000">
                    <a:lumMod val="100000"/>
                  </a:srgbClr>
                </a:solidFill>
                <a:sym typeface="Georgia" panose="02040502050405020303" pitchFamily="18" charset="0"/>
              </a:rPr>
              <a:t> provides initial questionnaire –based assessment</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For selected individuals, the interview-based ESAt recommends a program and assesses participant work capacity</a:t>
            </a:r>
          </a:p>
          <a:p>
            <a:pPr marL="972000" lvl="2" indent="-324000">
              <a:buClr>
                <a:srgbClr val="275D38">
                  <a:lumMod val="100000"/>
                </a:srgbClr>
              </a:buClr>
              <a:buSzPct val="100000"/>
              <a:buFont typeface="Trebuchet MS" panose="020B0603020202020204" pitchFamily="34" charset="0"/>
              <a:buChar char="–"/>
            </a:pPr>
            <a:endParaRPr lang="en-US" sz="1600" dirty="0">
              <a:solidFill>
                <a:srgbClr val="000000">
                  <a:lumMod val="100000"/>
                </a:srgbClr>
              </a:solidFill>
              <a:sym typeface="Georgia" panose="02040502050405020303" pitchFamily="18" charset="0"/>
            </a:endParaRPr>
          </a:p>
          <a:p>
            <a:pPr marL="0" lvl="1">
              <a:buClr>
                <a:srgbClr val="275D38">
                  <a:lumMod val="100000"/>
                </a:srgbClr>
              </a:buClr>
              <a:buSzPct val="100000"/>
            </a:pPr>
            <a:r>
              <a:rPr lang="en-US" dirty="0">
                <a:solidFill>
                  <a:srgbClr val="000000">
                    <a:lumMod val="100000"/>
                  </a:srgbClr>
                </a:solidFill>
                <a:sym typeface="Georgia" panose="02040502050405020303" pitchFamily="18" charset="0"/>
              </a:rPr>
              <a:t>Policy and delivery is </a:t>
            </a:r>
            <a:r>
              <a:rPr lang="en-US" dirty="0">
                <a:solidFill>
                  <a:schemeClr val="accent1">
                    <a:lumMod val="75000"/>
                    <a:lumOff val="25000"/>
                  </a:schemeClr>
                </a:solidFill>
                <a:sym typeface="Georgia" panose="02040502050405020303" pitchFamily="18" charset="0"/>
              </a:rPr>
              <a:t>split between four agencies</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DESE oversees jobactive and </a:t>
            </a:r>
            <a:r>
              <a:rPr lang="en-US" sz="1600" dirty="0" err="1">
                <a:solidFill>
                  <a:srgbClr val="000000">
                    <a:lumMod val="100000"/>
                  </a:srgbClr>
                </a:solidFill>
                <a:sym typeface="Georgia" panose="02040502050405020303" pitchFamily="18" charset="0"/>
              </a:rPr>
              <a:t>JSCI</a:t>
            </a:r>
            <a:r>
              <a:rPr lang="en-US" sz="1600" dirty="0">
                <a:solidFill>
                  <a:srgbClr val="000000">
                    <a:lumMod val="100000"/>
                  </a:srgbClr>
                </a:solidFill>
                <a:sym typeface="Georgia" panose="02040502050405020303" pitchFamily="18" charset="0"/>
              </a:rPr>
              <a:t> policy</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DSS oversees DES and ESAt policy</a:t>
            </a:r>
          </a:p>
          <a:p>
            <a:pPr marL="432000" lvl="1" indent="-288000">
              <a:buClr>
                <a:srgbClr val="275D38">
                  <a:lumMod val="100000"/>
                </a:srgbClr>
              </a:buClr>
              <a:buSzPct val="100000"/>
              <a:buFont typeface="Trebuchet MS" panose="020B0603020202020204" pitchFamily="34" charset="0"/>
              <a:buChar char="•"/>
            </a:pPr>
            <a:r>
              <a:rPr lang="en-US" sz="1600" dirty="0" err="1">
                <a:solidFill>
                  <a:srgbClr val="000000">
                    <a:lumMod val="100000"/>
                  </a:srgbClr>
                </a:solidFill>
                <a:sym typeface="Georgia" panose="02040502050405020303" pitchFamily="18" charset="0"/>
              </a:rPr>
              <a:t>NIAA</a:t>
            </a:r>
            <a:r>
              <a:rPr lang="en-US" sz="1600" dirty="0">
                <a:solidFill>
                  <a:srgbClr val="000000">
                    <a:lumMod val="100000"/>
                  </a:srgbClr>
                </a:solidFill>
                <a:sym typeface="Georgia" panose="02040502050405020303" pitchFamily="18" charset="0"/>
              </a:rPr>
              <a:t> oversees CDP</a:t>
            </a:r>
          </a:p>
          <a:p>
            <a:pPr marL="432000" lvl="1" indent="-288000">
              <a:buClr>
                <a:srgbClr val="275D38">
                  <a:lumMod val="100000"/>
                </a:srgbClr>
              </a:buClr>
              <a:buSzPct val="100000"/>
              <a:buFont typeface="Trebuchet MS" panose="020B0603020202020204" pitchFamily="34" charset="0"/>
              <a:buChar char="•"/>
            </a:pPr>
            <a:r>
              <a:rPr lang="en-US" sz="1600" dirty="0">
                <a:solidFill>
                  <a:srgbClr val="000000">
                    <a:lumMod val="100000"/>
                  </a:srgbClr>
                </a:solidFill>
                <a:sym typeface="Georgia" panose="02040502050405020303" pitchFamily="18" charset="0"/>
              </a:rPr>
              <a:t>Services Australia is a key delivery partner across agencies, including administering ESAts for DSS</a:t>
            </a:r>
          </a:p>
          <a:p>
            <a:pPr marL="486000" lvl="1" indent="-324000">
              <a:buClr>
                <a:srgbClr val="275D38">
                  <a:lumMod val="100000"/>
                </a:srgbClr>
              </a:buClr>
              <a:buSzPct val="100000"/>
              <a:buFont typeface="Trebuchet MS" panose="020B0603020202020204" pitchFamily="34" charset="0"/>
              <a:buChar char="•"/>
            </a:pPr>
            <a:endParaRPr lang="en-AU" dirty="0">
              <a:solidFill>
                <a:srgbClr val="000000">
                  <a:lumMod val="100000"/>
                </a:srgbClr>
              </a:solidFill>
              <a:latin typeface="Georgia" panose="02040502050405020303" pitchFamily="18" charset="0"/>
            </a:endParaRPr>
          </a:p>
        </p:txBody>
      </p:sp>
      <p:sp>
        <p:nvSpPr>
          <p:cNvPr id="8" name="NavigationTriangle">
            <a:extLst>
              <a:ext uri="{FF2B5EF4-FFF2-40B4-BE49-F238E27FC236}">
                <a16:creationId xmlns:a16="http://schemas.microsoft.com/office/drawing/2014/main" id="{44DD26A0-E47E-4AD0-9AB2-4FC31D6616E4}"/>
              </a:ext>
              <a:ext uri="{C183D7F6-B498-43B3-948B-1728B52AA6E4}">
                <adec:decorative xmlns:adec="http://schemas.microsoft.com/office/drawing/2017/decorative" val="1"/>
              </a:ext>
            </a:extLst>
          </p:cNvPr>
          <p:cNvSpPr/>
          <p:nvPr/>
        </p:nvSpPr>
        <p:spPr>
          <a:xfrm rot="16200000">
            <a:off x="11116165" y="-21446"/>
            <a:ext cx="1054387" cy="1097280"/>
          </a:xfrm>
          <a:prstGeom prst="triangle">
            <a:avLst>
              <a:gd name="adj" fmla="val 100000"/>
            </a:avLst>
          </a:prstGeom>
          <a:solidFill>
            <a:srgbClr val="275D38">
              <a:lumMod val="100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sym typeface="Georgia" panose="02040502050405020303" pitchFamily="18" charset="0"/>
            </a:endParaRPr>
          </a:p>
        </p:txBody>
      </p:sp>
      <p:sp>
        <p:nvSpPr>
          <p:cNvPr id="9" name="NavigationIcon">
            <a:extLst>
              <a:ext uri="{FF2B5EF4-FFF2-40B4-BE49-F238E27FC236}">
                <a16:creationId xmlns:a16="http://schemas.microsoft.com/office/drawing/2014/main" id="{D5DA25B1-4822-4847-BCA1-4FFB260AA95E}"/>
              </a:ext>
              <a:ext uri="{C183D7F6-B498-43B3-948B-1728B52AA6E4}">
                <adec:decorative xmlns:adec="http://schemas.microsoft.com/office/drawing/2017/decorative" val="1"/>
              </a:ext>
            </a:extLst>
          </p:cNvPr>
          <p:cNvSpPr>
            <a:spLocks noChangeAspect="1" noChangeArrowheads="1"/>
          </p:cNvSpPr>
          <p:nvPr>
            <p:custDataLst>
              <p:tags r:id="rId3"/>
            </p:custDataLst>
          </p:nvPr>
        </p:nvSpPr>
        <p:spPr bwMode="auto">
          <a:xfrm>
            <a:off x="11690544" y="132877"/>
            <a:ext cx="365760" cy="365760"/>
          </a:xfrm>
          <a:prstGeom prst="ellipse">
            <a:avLst/>
          </a:prstGeom>
          <a:solidFill>
            <a:srgbClr val="FFFFFF">
              <a:lumMod val="100000"/>
            </a:srgbClr>
          </a:solidFill>
          <a:ln>
            <a:noFill/>
          </a:ln>
        </p:spPr>
        <p:txBody>
          <a:bodyPr vert="horz" wrap="none" lIns="0" tIns="0" rIns="0" bIns="0" numCol="1" anchor="ctr" anchorCtr="0" compatLnSpc="1">
            <a:prstTxWarp prst="textNoShape">
              <a:avLst/>
            </a:prstTxWarp>
          </a:bodyPr>
          <a:lstStyle/>
          <a:p>
            <a:pPr algn="ctr"/>
            <a:r>
              <a:rPr lang="en-US" sz="1600" dirty="0">
                <a:solidFill>
                  <a:srgbClr val="275D38">
                    <a:lumMod val="100000"/>
                  </a:srgbClr>
                </a:solidFill>
                <a:sym typeface="Georgia" panose="02040502050405020303" pitchFamily="18" charset="0"/>
              </a:rPr>
              <a:t>1.1</a:t>
            </a:r>
          </a:p>
        </p:txBody>
      </p:sp>
    </p:spTree>
    <p:extLst>
      <p:ext uri="{BB962C8B-B14F-4D97-AF65-F5344CB8AC3E}">
        <p14:creationId xmlns:p14="http://schemas.microsoft.com/office/powerpoint/2010/main" val="1947475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2308" name="think-cell Slide" r:id="rId5" imgW="286" imgH="286" progId="TCLayout.ActiveDocument.1">
                  <p:embed/>
                </p:oleObj>
              </mc:Choice>
              <mc:Fallback>
                <p:oleObj name="think-cell Slide" r:id="rId5"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F47AD696-D02E-4CBA-8D4F-1FD3729405D1}"/>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4691" y="2482477"/>
            <a:ext cx="832908" cy="401267"/>
          </a:xfrm>
          <a:prstGeom prst="rect">
            <a:avLst/>
          </a:prstGeom>
        </p:spPr>
      </p:pic>
      <p:pic>
        <p:nvPicPr>
          <p:cNvPr id="35" name="Picture 34">
            <a:extLst>
              <a:ext uri="{FF2B5EF4-FFF2-40B4-BE49-F238E27FC236}">
                <a16:creationId xmlns:a16="http://schemas.microsoft.com/office/drawing/2014/main" id="{091B026B-1224-4706-98A5-BAE410054762}"/>
              </a:ex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30000" y="4031058"/>
            <a:ext cx="785787" cy="345746"/>
          </a:xfrm>
          <a:prstGeom prst="rect">
            <a:avLst/>
          </a:prstGeom>
        </p:spPr>
      </p:pic>
      <p:pic>
        <p:nvPicPr>
          <p:cNvPr id="44" name="Picture 43">
            <a:extLst>
              <a:ext uri="{FF2B5EF4-FFF2-40B4-BE49-F238E27FC236}">
                <a16:creationId xmlns:a16="http://schemas.microsoft.com/office/drawing/2014/main" id="{75FE3BE3-0870-4C35-8A79-91012435B34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30000" y="5098117"/>
            <a:ext cx="664789" cy="296988"/>
          </a:xfrm>
          <a:prstGeom prst="rect">
            <a:avLst/>
          </a:prstGeom>
        </p:spPr>
      </p:pic>
      <p:pic>
        <p:nvPicPr>
          <p:cNvPr id="38" name="Picture 37">
            <a:extLst>
              <a:ext uri="{FF2B5EF4-FFF2-40B4-BE49-F238E27FC236}">
                <a16:creationId xmlns:a16="http://schemas.microsoft.com/office/drawing/2014/main" id="{806359F7-5D72-4156-A0D7-E0D377272EF9}"/>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4691" y="3392477"/>
            <a:ext cx="832908" cy="401267"/>
          </a:xfrm>
          <a:prstGeom prst="rect">
            <a:avLst/>
          </a:prstGeom>
        </p:spPr>
      </p:pic>
      <p:grpSp>
        <p:nvGrpSpPr>
          <p:cNvPr id="39" name="Group 38">
            <a:extLst>
              <a:ext uri="{FF2B5EF4-FFF2-40B4-BE49-F238E27FC236}">
                <a16:creationId xmlns:a16="http://schemas.microsoft.com/office/drawing/2014/main" id="{EB93B6B0-B23A-4943-AD71-E64364C99E65}"/>
              </a:ext>
              <a:ext uri="{C183D7F6-B498-43B3-948B-1728B52AA6E4}">
                <adec:decorative xmlns:adec="http://schemas.microsoft.com/office/drawing/2017/decorative" val="1"/>
              </a:ext>
            </a:extLst>
          </p:cNvPr>
          <p:cNvGrpSpPr>
            <a:grpSpLocks noChangeAspect="1"/>
          </p:cNvGrpSpPr>
          <p:nvPr/>
        </p:nvGrpSpPr>
        <p:grpSpPr>
          <a:xfrm>
            <a:off x="737043" y="5644851"/>
            <a:ext cx="430298" cy="430298"/>
            <a:chOff x="5273675" y="2606675"/>
            <a:chExt cx="1644650" cy="1644650"/>
          </a:xfrm>
        </p:grpSpPr>
        <p:sp>
          <p:nvSpPr>
            <p:cNvPr id="40" name="AutoShape 8">
              <a:extLst>
                <a:ext uri="{FF2B5EF4-FFF2-40B4-BE49-F238E27FC236}">
                  <a16:creationId xmlns:a16="http://schemas.microsoft.com/office/drawing/2014/main" id="{7F45D347-46C3-4190-A5A9-E46FC2A90B94}"/>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808" tIns="30404" rIns="60808" bIns="30404" numCol="1" anchor="t" anchorCtr="0" compatLnSpc="1">
              <a:prstTxWarp prst="textNoShape">
                <a:avLst/>
              </a:prstTxWarp>
            </a:bodyPr>
            <a:lstStyle/>
            <a:p>
              <a:endParaRPr lang="en-US" dirty="0">
                <a:sym typeface="Georgia" panose="02040502050405020303" pitchFamily="18" charset="0"/>
              </a:endParaRPr>
            </a:p>
          </p:txBody>
        </p:sp>
        <p:grpSp>
          <p:nvGrpSpPr>
            <p:cNvPr id="41" name="Group 40">
              <a:extLst>
                <a:ext uri="{FF2B5EF4-FFF2-40B4-BE49-F238E27FC236}">
                  <a16:creationId xmlns:a16="http://schemas.microsoft.com/office/drawing/2014/main" id="{2E1EA8D2-43C0-485A-A4F0-7DDC2004476F}"/>
                </a:ext>
              </a:extLst>
            </p:cNvPr>
            <p:cNvGrpSpPr/>
            <p:nvPr/>
          </p:nvGrpSpPr>
          <p:grpSpPr>
            <a:xfrm>
              <a:off x="5443538" y="2776538"/>
              <a:ext cx="1304925" cy="1304925"/>
              <a:chOff x="5443538" y="2776538"/>
              <a:chExt cx="1304925" cy="1304925"/>
            </a:xfrm>
          </p:grpSpPr>
          <p:sp>
            <p:nvSpPr>
              <p:cNvPr id="42" name="Freeform 10">
                <a:extLst>
                  <a:ext uri="{FF2B5EF4-FFF2-40B4-BE49-F238E27FC236}">
                    <a16:creationId xmlns:a16="http://schemas.microsoft.com/office/drawing/2014/main" id="{F93FC2C9-8598-4695-AD00-9A8791D1C5CC}"/>
                  </a:ext>
                </a:extLst>
              </p:cNvPr>
              <p:cNvSpPr>
                <a:spLocks noEditPoints="1"/>
              </p:cNvSpPr>
              <p:nvPr/>
            </p:nvSpPr>
            <p:spPr bwMode="auto">
              <a:xfrm>
                <a:off x="5443538" y="2776538"/>
                <a:ext cx="1304925" cy="1304925"/>
              </a:xfrm>
              <a:custGeom>
                <a:avLst/>
                <a:gdLst>
                  <a:gd name="T0" fmla="*/ 914 w 1828"/>
                  <a:gd name="T1" fmla="*/ 1828 h 1828"/>
                  <a:gd name="T2" fmla="*/ 268 w 1828"/>
                  <a:gd name="T3" fmla="*/ 1560 h 1828"/>
                  <a:gd name="T4" fmla="*/ 0 w 1828"/>
                  <a:gd name="T5" fmla="*/ 914 h 1828"/>
                  <a:gd name="T6" fmla="*/ 268 w 1828"/>
                  <a:gd name="T7" fmla="*/ 268 h 1828"/>
                  <a:gd name="T8" fmla="*/ 914 w 1828"/>
                  <a:gd name="T9" fmla="*/ 0 h 1828"/>
                  <a:gd name="T10" fmla="*/ 1560 w 1828"/>
                  <a:gd name="T11" fmla="*/ 268 h 1828"/>
                  <a:gd name="T12" fmla="*/ 1828 w 1828"/>
                  <a:gd name="T13" fmla="*/ 914 h 1828"/>
                  <a:gd name="T14" fmla="*/ 1560 w 1828"/>
                  <a:gd name="T15" fmla="*/ 1560 h 1828"/>
                  <a:gd name="T16" fmla="*/ 914 w 1828"/>
                  <a:gd name="T17" fmla="*/ 1828 h 1828"/>
                  <a:gd name="T18" fmla="*/ 914 w 1828"/>
                  <a:gd name="T19" fmla="*/ 44 h 1828"/>
                  <a:gd name="T20" fmla="*/ 44 w 1828"/>
                  <a:gd name="T21" fmla="*/ 914 h 1828"/>
                  <a:gd name="T22" fmla="*/ 914 w 1828"/>
                  <a:gd name="T23" fmla="*/ 1784 h 1828"/>
                  <a:gd name="T24" fmla="*/ 1784 w 1828"/>
                  <a:gd name="T25" fmla="*/ 914 h 1828"/>
                  <a:gd name="T26" fmla="*/ 914 w 1828"/>
                  <a:gd name="T27" fmla="*/ 4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path>
                </a:pathLst>
              </a:custGeom>
              <a:solidFill>
                <a:srgbClr val="540D18">
                  <a:lumMod val="100000"/>
                </a:srgbClr>
              </a:solidFill>
              <a:ln>
                <a:noFill/>
              </a:ln>
            </p:spPr>
            <p:txBody>
              <a:bodyPr vert="horz" wrap="square" lIns="60808" tIns="30404" rIns="60808" bIns="30404" numCol="1" anchor="t" anchorCtr="0" compatLnSpc="1">
                <a:prstTxWarp prst="textNoShape">
                  <a:avLst/>
                </a:prstTxWarp>
              </a:bodyPr>
              <a:lstStyle/>
              <a:p>
                <a:endParaRPr lang="en-US" dirty="0">
                  <a:sym typeface="Georgia" panose="02040502050405020303" pitchFamily="18" charset="0"/>
                </a:endParaRPr>
              </a:p>
            </p:txBody>
          </p:sp>
          <p:sp>
            <p:nvSpPr>
              <p:cNvPr id="43" name="Freeform 11">
                <a:extLst>
                  <a:ext uri="{FF2B5EF4-FFF2-40B4-BE49-F238E27FC236}">
                    <a16:creationId xmlns:a16="http://schemas.microsoft.com/office/drawing/2014/main" id="{C755C2A2-F26A-4DB8-A8FB-348D01BD6DC1}"/>
                  </a:ext>
                </a:extLst>
              </p:cNvPr>
              <p:cNvSpPr>
                <a:spLocks noEditPoints="1"/>
              </p:cNvSpPr>
              <p:nvPr/>
            </p:nvSpPr>
            <p:spPr bwMode="auto">
              <a:xfrm>
                <a:off x="5507038" y="2840038"/>
                <a:ext cx="1177925" cy="1177925"/>
              </a:xfrm>
              <a:custGeom>
                <a:avLst/>
                <a:gdLst>
                  <a:gd name="T0" fmla="*/ 826 w 1652"/>
                  <a:gd name="T1" fmla="*/ 0 h 1652"/>
                  <a:gd name="T2" fmla="*/ 0 w 1652"/>
                  <a:gd name="T3" fmla="*/ 826 h 1652"/>
                  <a:gd name="T4" fmla="*/ 826 w 1652"/>
                  <a:gd name="T5" fmla="*/ 1652 h 1652"/>
                  <a:gd name="T6" fmla="*/ 1652 w 1652"/>
                  <a:gd name="T7" fmla="*/ 826 h 1652"/>
                  <a:gd name="T8" fmla="*/ 826 w 1652"/>
                  <a:gd name="T9" fmla="*/ 0 h 1652"/>
                  <a:gd name="T10" fmla="*/ 1412 w 1652"/>
                  <a:gd name="T11" fmla="*/ 826 h 1652"/>
                  <a:gd name="T12" fmla="*/ 1359 w 1652"/>
                  <a:gd name="T13" fmla="*/ 1070 h 1652"/>
                  <a:gd name="T14" fmla="*/ 432 w 1652"/>
                  <a:gd name="T15" fmla="*/ 392 h 1652"/>
                  <a:gd name="T16" fmla="*/ 826 w 1652"/>
                  <a:gd name="T17" fmla="*/ 240 h 1652"/>
                  <a:gd name="T18" fmla="*/ 1412 w 1652"/>
                  <a:gd name="T19" fmla="*/ 826 h 1652"/>
                  <a:gd name="T20" fmla="*/ 240 w 1652"/>
                  <a:gd name="T21" fmla="*/ 826 h 1652"/>
                  <a:gd name="T22" fmla="*/ 293 w 1652"/>
                  <a:gd name="T23" fmla="*/ 582 h 1652"/>
                  <a:gd name="T24" fmla="*/ 1220 w 1652"/>
                  <a:gd name="T25" fmla="*/ 1260 h 1652"/>
                  <a:gd name="T26" fmla="*/ 826 w 1652"/>
                  <a:gd name="T27" fmla="*/ 1412 h 1652"/>
                  <a:gd name="T28" fmla="*/ 240 w 1652"/>
                  <a:gd name="T29" fmla="*/ 826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2" h="1652">
                    <a:moveTo>
                      <a:pt x="826" y="0"/>
                    </a:moveTo>
                    <a:cubicBezTo>
                      <a:pt x="371" y="0"/>
                      <a:pt x="0" y="371"/>
                      <a:pt x="0" y="826"/>
                    </a:cubicBezTo>
                    <a:cubicBezTo>
                      <a:pt x="0" y="1281"/>
                      <a:pt x="371" y="1652"/>
                      <a:pt x="826" y="1652"/>
                    </a:cubicBezTo>
                    <a:cubicBezTo>
                      <a:pt x="1281" y="1652"/>
                      <a:pt x="1652" y="1281"/>
                      <a:pt x="1652" y="826"/>
                    </a:cubicBezTo>
                    <a:cubicBezTo>
                      <a:pt x="1652" y="371"/>
                      <a:pt x="1281" y="0"/>
                      <a:pt x="826" y="0"/>
                    </a:cubicBezTo>
                    <a:close/>
                    <a:moveTo>
                      <a:pt x="1412" y="826"/>
                    </a:moveTo>
                    <a:cubicBezTo>
                      <a:pt x="1412" y="913"/>
                      <a:pt x="1393" y="996"/>
                      <a:pt x="1359" y="1070"/>
                    </a:cubicBezTo>
                    <a:cubicBezTo>
                      <a:pt x="432" y="392"/>
                      <a:pt x="432" y="392"/>
                      <a:pt x="432" y="392"/>
                    </a:cubicBezTo>
                    <a:cubicBezTo>
                      <a:pt x="536" y="298"/>
                      <a:pt x="674" y="240"/>
                      <a:pt x="826" y="240"/>
                    </a:cubicBezTo>
                    <a:cubicBezTo>
                      <a:pt x="1149" y="240"/>
                      <a:pt x="1412" y="503"/>
                      <a:pt x="1412" y="826"/>
                    </a:cubicBezTo>
                    <a:close/>
                    <a:moveTo>
                      <a:pt x="240" y="826"/>
                    </a:moveTo>
                    <a:cubicBezTo>
                      <a:pt x="240" y="739"/>
                      <a:pt x="259" y="656"/>
                      <a:pt x="293" y="582"/>
                    </a:cubicBezTo>
                    <a:cubicBezTo>
                      <a:pt x="1220" y="1260"/>
                      <a:pt x="1220" y="1260"/>
                      <a:pt x="1220" y="1260"/>
                    </a:cubicBezTo>
                    <a:cubicBezTo>
                      <a:pt x="1116" y="1354"/>
                      <a:pt x="978" y="1412"/>
                      <a:pt x="826" y="1412"/>
                    </a:cubicBezTo>
                    <a:cubicBezTo>
                      <a:pt x="503" y="1412"/>
                      <a:pt x="240" y="1149"/>
                      <a:pt x="240" y="826"/>
                    </a:cubicBezTo>
                    <a:close/>
                  </a:path>
                </a:pathLst>
              </a:custGeom>
              <a:solidFill>
                <a:srgbClr val="A6192E">
                  <a:lumMod val="100000"/>
                </a:srgbClr>
              </a:solidFill>
              <a:ln>
                <a:noFill/>
              </a:ln>
            </p:spPr>
            <p:txBody>
              <a:bodyPr vert="horz" wrap="square" lIns="60808" tIns="30404" rIns="60808" bIns="30404" numCol="1" anchor="t" anchorCtr="0" compatLnSpc="1">
                <a:prstTxWarp prst="textNoShape">
                  <a:avLst/>
                </a:prstTxWarp>
              </a:bodyPr>
              <a:lstStyle/>
              <a:p>
                <a:endParaRPr lang="en-US" dirty="0">
                  <a:sym typeface="Georgia" panose="02040502050405020303" pitchFamily="18" charset="0"/>
                </a:endParaRPr>
              </a:p>
            </p:txBody>
          </p:sp>
        </p:grpSp>
      </p:grpSp>
      <p:sp>
        <p:nvSpPr>
          <p:cNvPr id="5" name="Title 4"/>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Backup: </a:t>
            </a:r>
            <a:r>
              <a:rPr lang="en-US" dirty="0">
                <a:latin typeface="+mj-lt"/>
              </a:rPr>
              <a:t>DES recommendations require assessor judgement on whether conditions "substantially" impact employment</a:t>
            </a:r>
            <a:endParaRPr lang="en-US" dirty="0">
              <a:latin typeface="+mj-lt"/>
              <a:sym typeface="Georgia" panose="02040502050405020303" pitchFamily="18" charset="0"/>
            </a:endParaRPr>
          </a:p>
        </p:txBody>
      </p:sp>
      <p:grpSp>
        <p:nvGrpSpPr>
          <p:cNvPr id="3" name="Group 2" descr="Label spanning from Medical conditions to Other, named ESAt guidelines for recommendation to employment services">
            <a:extLst>
              <a:ext uri="{FF2B5EF4-FFF2-40B4-BE49-F238E27FC236}">
                <a16:creationId xmlns:a16="http://schemas.microsoft.com/office/drawing/2014/main" id="{AEB9764A-ED8C-4F4F-8178-84F392EDAA5E}"/>
              </a:ext>
            </a:extLst>
          </p:cNvPr>
          <p:cNvGrpSpPr/>
          <p:nvPr/>
        </p:nvGrpSpPr>
        <p:grpSpPr>
          <a:xfrm>
            <a:off x="2497332" y="1815224"/>
            <a:ext cx="9011153" cy="307777"/>
            <a:chOff x="2497332" y="1815224"/>
            <a:chExt cx="9011153" cy="307777"/>
          </a:xfrm>
        </p:grpSpPr>
        <p:cxnSp>
          <p:nvCxnSpPr>
            <p:cNvPr id="21" name="Straight Connector 20">
              <a:extLst>
                <a:ext uri="{FF2B5EF4-FFF2-40B4-BE49-F238E27FC236}">
                  <a16:creationId xmlns:a16="http://schemas.microsoft.com/office/drawing/2014/main" id="{A4078A74-2560-4678-BEAC-2D8F6E2C68BB}"/>
                </a:ext>
                <a:ext uri="{C183D7F6-B498-43B3-948B-1728B52AA6E4}">
                  <adec:decorative xmlns:adec="http://schemas.microsoft.com/office/drawing/2017/decorative" val="1"/>
                </a:ext>
              </a:extLst>
            </p:cNvPr>
            <p:cNvCxnSpPr>
              <a:cxnSpLocks/>
            </p:cNvCxnSpPr>
            <p:nvPr/>
          </p:nvCxnSpPr>
          <p:spPr>
            <a:xfrm flipH="1">
              <a:off x="2497332" y="1969113"/>
              <a:ext cx="9011153" cy="0"/>
            </a:xfrm>
            <a:prstGeom prst="line">
              <a:avLst/>
            </a:prstGeom>
            <a:ln w="9525" cap="rnd" cmpd="sng" algn="ctr">
              <a:solidFill>
                <a:srgbClr val="275D38"/>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5C77102-4A57-47D3-94F0-F2651059F126}"/>
                </a:ext>
              </a:extLst>
            </p:cNvPr>
            <p:cNvSpPr txBox="1"/>
            <p:nvPr/>
          </p:nvSpPr>
          <p:spPr>
            <a:xfrm>
              <a:off x="4538614" y="1815224"/>
              <a:ext cx="4928593" cy="307777"/>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 tIns="45720" rIns="45720" bIns="45720" numCol="1" spcCol="0" rtlCol="0" fromWordArt="0" anchor="b" anchorCtr="0" forceAA="0" compatLnSpc="1">
              <a:prstTxWarp prst="textNoShape">
                <a:avLst/>
              </a:prstTxWarp>
              <a:spAutoFit/>
            </a:bodyPr>
            <a:lstStyle/>
            <a:p>
              <a:pPr algn="ctr"/>
              <a:r>
                <a:rPr lang="en-US" sz="1400" dirty="0">
                  <a:solidFill>
                    <a:srgbClr val="275D38"/>
                  </a:solidFill>
                  <a:sym typeface="Georgia" panose="02040502050405020303" pitchFamily="18" charset="0"/>
                </a:rPr>
                <a:t>ESAt guidelines for recommendation to employment services</a:t>
              </a:r>
            </a:p>
          </p:txBody>
        </p:sp>
      </p:grpSp>
      <p:graphicFrame>
        <p:nvGraphicFramePr>
          <p:cNvPr id="4" name="Table 3"/>
          <p:cNvGraphicFramePr>
            <a:graphicFrameLocks noGrp="1"/>
          </p:cNvGraphicFramePr>
          <p:nvPr/>
        </p:nvGraphicFramePr>
        <p:xfrm>
          <a:off x="1527048" y="2122488"/>
          <a:ext cx="10036302" cy="4038600"/>
        </p:xfrm>
        <a:graphic>
          <a:graphicData uri="http://schemas.openxmlformats.org/drawingml/2006/table">
            <a:tbl>
              <a:tblPr firstRow="1" firstCol="1">
                <a:tableStyleId>{2D5ABB26-0587-4C30-8999-92F81FD0307C}</a:tableStyleId>
              </a:tblPr>
              <a:tblGrid>
                <a:gridCol w="850383">
                  <a:extLst>
                    <a:ext uri="{9D8B030D-6E8A-4147-A177-3AD203B41FA5}">
                      <a16:colId xmlns:a16="http://schemas.microsoft.com/office/drawing/2014/main" val="20001"/>
                    </a:ext>
                  </a:extLst>
                </a:gridCol>
                <a:gridCol w="1768913">
                  <a:extLst>
                    <a:ext uri="{9D8B030D-6E8A-4147-A177-3AD203B41FA5}">
                      <a16:colId xmlns:a16="http://schemas.microsoft.com/office/drawing/2014/main" val="3167413232"/>
                    </a:ext>
                  </a:extLst>
                </a:gridCol>
                <a:gridCol w="1839669">
                  <a:extLst>
                    <a:ext uri="{9D8B030D-6E8A-4147-A177-3AD203B41FA5}">
                      <a16:colId xmlns:a16="http://schemas.microsoft.com/office/drawing/2014/main" val="20002"/>
                    </a:ext>
                  </a:extLst>
                </a:gridCol>
                <a:gridCol w="1718371">
                  <a:extLst>
                    <a:ext uri="{9D8B030D-6E8A-4147-A177-3AD203B41FA5}">
                      <a16:colId xmlns:a16="http://schemas.microsoft.com/office/drawing/2014/main" val="20003"/>
                    </a:ext>
                  </a:extLst>
                </a:gridCol>
                <a:gridCol w="1950858">
                  <a:extLst>
                    <a:ext uri="{9D8B030D-6E8A-4147-A177-3AD203B41FA5}">
                      <a16:colId xmlns:a16="http://schemas.microsoft.com/office/drawing/2014/main" val="20004"/>
                    </a:ext>
                  </a:extLst>
                </a:gridCol>
                <a:gridCol w="1908108">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Employment Service</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Medical conditions</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Other barriers</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Support requirements</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Work capacity </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Other</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205944">
                <a:tc>
                  <a:txBody>
                    <a:bodyPr/>
                    <a:lstStyle/>
                    <a:p>
                      <a:pPr marL="0" marR="0" indent="0" algn="l" rtl="0" fontAlgn="auto" hangingPunct="1">
                        <a:lnSpc>
                          <a:spcPct val="100000"/>
                        </a:lnSpc>
                        <a:spcBef>
                          <a:spcPts val="0"/>
                        </a:spcBef>
                        <a:spcAft>
                          <a:spcPts val="0"/>
                        </a:spcAft>
                      </a:pPr>
                      <a:r>
                        <a:rPr lang="en-US" sz="1000" b="0" i="0" u="none" dirty="0" err="1">
                          <a:solidFill>
                            <a:srgbClr val="275D38"/>
                          </a:solidFill>
                          <a:effectLst/>
                          <a:latin typeface="+mn-lt"/>
                          <a:sym typeface="Georgia" panose="02040502050405020303" pitchFamily="18" charset="0"/>
                        </a:rPr>
                        <a:t>Jobactive</a:t>
                      </a:r>
                      <a:r>
                        <a:rPr lang="en-US" sz="1000" b="0" i="0" u="none" dirty="0">
                          <a:solidFill>
                            <a:srgbClr val="275D38"/>
                          </a:solidFill>
                          <a:effectLst/>
                          <a:latin typeface="+mn-lt"/>
                          <a:sym typeface="Georgia" panose="02040502050405020303" pitchFamily="18" charset="0"/>
                        </a:rPr>
                        <a:t> (Streams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A &amp; B)</a:t>
                      </a:r>
                    </a:p>
                  </a:txBody>
                  <a:tcPr marL="0" marR="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Yes, if medical conditions don’t impact ability to find employment</a:t>
                      </a:r>
                    </a:p>
                  </a:txBody>
                  <a:tcPr marL="36576" marR="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Minimal to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medium support to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overcome barriers</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Consider other services if barriers are present</a:t>
                      </a:r>
                    </a:p>
                  </a:txBody>
                  <a:tcPr marL="36576" marR="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No minimum requirement</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Job seekers may have short term support requirements</a:t>
                      </a:r>
                    </a:p>
                  </a:txBody>
                  <a:tcPr marL="36576" marR="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May have a reduced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work capacity</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Work capacity less than 15 hours may volunteer</a:t>
                      </a:r>
                    </a:p>
                  </a:txBody>
                  <a:tcPr marL="36576" marR="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Stream Services job seekers are considered to be comparatively job ready (noting varying degrees of barriers)</a:t>
                      </a:r>
                    </a:p>
                  </a:txBody>
                  <a:tcPr marL="36576" marR="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2403717760"/>
                  </a:ext>
                </a:extLst>
              </a:tr>
              <a:tr h="243162">
                <a:tc>
                  <a:txBody>
                    <a:bodyPr/>
                    <a:lstStyle/>
                    <a:p>
                      <a:pPr marL="0" marR="0" indent="0" algn="l" rtl="0" fontAlgn="auto" hangingPunct="1">
                        <a:lnSpc>
                          <a:spcPct val="100000"/>
                        </a:lnSpc>
                        <a:spcBef>
                          <a:spcPts val="0"/>
                        </a:spcBef>
                        <a:spcAft>
                          <a:spcPts val="0"/>
                        </a:spcAft>
                      </a:pPr>
                      <a:r>
                        <a:rPr lang="en-US" sz="1000" b="0" i="0" u="none" dirty="0" err="1">
                          <a:solidFill>
                            <a:srgbClr val="275D38"/>
                          </a:solidFill>
                          <a:effectLst/>
                          <a:latin typeface="+mn-lt"/>
                          <a:sym typeface="Georgia" panose="02040502050405020303" pitchFamily="18" charset="0"/>
                        </a:rPr>
                        <a:t>Jobactive</a:t>
                      </a:r>
                      <a:r>
                        <a:rPr lang="en-US" sz="1000" b="0" i="0" u="none" dirty="0">
                          <a:solidFill>
                            <a:srgbClr val="275D38"/>
                          </a:solidFill>
                          <a:effectLst/>
                          <a:latin typeface="+mn-lt"/>
                          <a:sym typeface="Georgia" panose="02040502050405020303" pitchFamily="18" charset="0"/>
                        </a:rPr>
                        <a:t> (Stream C)</a:t>
                      </a:r>
                    </a:p>
                  </a:txBody>
                  <a:tcPr marL="0"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May have unstable conditions which significantly impact ability to find employment </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Must have multiple and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or complex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non-medical barriers</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No identified employment support requirements</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May have a reduced work capacity</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Work capacity less than 15 hours may volunteer</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Primary focus on addressing complex non-medical barriers</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Participants not job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ready until barriers addressed</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3930339675"/>
                  </a:ext>
                </a:extLst>
              </a:tr>
              <a:tr h="280381">
                <a:tc>
                  <a:txBody>
                    <a:bodyPr/>
                    <a:lstStyle/>
                    <a:p>
                      <a:pPr marL="0" marR="0" indent="0" algn="l" rtl="0" fontAlgn="auto" hangingPunct="1">
                        <a:lnSpc>
                          <a:spcPct val="100000"/>
                        </a:lnSpc>
                        <a:spcBef>
                          <a:spcPts val="0"/>
                        </a:spcBef>
                        <a:spcAft>
                          <a:spcPts val="0"/>
                        </a:spcAft>
                      </a:pPr>
                      <a:r>
                        <a:rPr lang="en-US" sz="1000" b="0" i="0" u="none" dirty="0">
                          <a:solidFill>
                            <a:srgbClr val="275D38"/>
                          </a:solidFill>
                          <a:effectLst/>
                          <a:latin typeface="+mn-lt"/>
                          <a:sym typeface="Georgia" panose="02040502050405020303" pitchFamily="18" charset="0"/>
                        </a:rPr>
                        <a:t>Disability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Employment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Services</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(DMS or ESS)</a:t>
                      </a:r>
                    </a:p>
                  </a:txBody>
                  <a:tcPr marL="0"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Temporary or permanent disability, illness or injury</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Condition results in substantially reduced capacity to obtain or retain open employment</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Sufficiently stabilised for participant to benefit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from DES</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20" baseline="0" dirty="0">
                          <a:solidFill>
                            <a:srgbClr val="000000">
                              <a:lumMod val="100000"/>
                            </a:srgbClr>
                          </a:solidFill>
                          <a:effectLst/>
                          <a:latin typeface="+mn-lt"/>
                          <a:sym typeface="Georgia" panose="02040502050405020303" pitchFamily="18" charset="0"/>
                        </a:rPr>
                        <a:t>Not suitable for jobseekers requiring long term assistance, or with multiple or complex non-medical barriers</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DES participants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receive 26 weeks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post-placement support</a:t>
                      </a:r>
                    </a:p>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May require ongoing support to maintain employment</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“With intervention” work capacity above 8 hours per week or 8+ with DES ongoing support)</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Requires specialist assistance to gain or retain employment and/or to build capacity to work to their assessed future work capacity</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4173144029"/>
                  </a:ext>
                </a:extLst>
              </a:tr>
              <a:tr h="205944">
                <a:tc>
                  <a:txBody>
                    <a:bodyPr/>
                    <a:lstStyle/>
                    <a:p>
                      <a:pPr marL="0" marR="0" indent="0" algn="l" rtl="0" fontAlgn="auto" hangingPunct="1">
                        <a:lnSpc>
                          <a:spcPct val="100000"/>
                        </a:lnSpc>
                        <a:spcBef>
                          <a:spcPts val="0"/>
                        </a:spcBef>
                        <a:spcAft>
                          <a:spcPts val="0"/>
                        </a:spcAft>
                      </a:pPr>
                      <a:r>
                        <a:rPr lang="en-US" sz="1000" b="0" i="0" u="none" dirty="0">
                          <a:solidFill>
                            <a:srgbClr val="275D38"/>
                          </a:solidFill>
                          <a:effectLst/>
                          <a:latin typeface="+mn-lt"/>
                          <a:sym typeface="Georgia" panose="02040502050405020303" pitchFamily="18" charset="0"/>
                        </a:rPr>
                        <a:t>Australian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Disability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Enterprises</a:t>
                      </a:r>
                    </a:p>
                  </a:txBody>
                  <a:tcPr marL="0"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Severe medical conditions</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Severe medical barriers</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Requires a supported work environment</a:t>
                      </a:r>
                    </a:p>
                    <a:p>
                      <a:pPr marL="457200" marR="0" lvl="1"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endParaRPr lang="en-US" sz="900" b="0" i="0" u="none" kern="1200" spc="0" dirty="0">
                        <a:solidFill>
                          <a:srgbClr val="000000">
                            <a:lumMod val="100000"/>
                          </a:srgbClr>
                        </a:solidFill>
                        <a:effectLst/>
                        <a:latin typeface="Georgia" panose="02040502050405020303" pitchFamily="18" charset="0"/>
                      </a:endParaRP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“With intervention” work capacity of 0-7 hours in open employment, but 8+ hours in a supported work environment</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83500" marR="0" lvl="1" indent="-189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May require specialist assistance to gain employment</a:t>
                      </a:r>
                    </a:p>
                  </a:txBody>
                  <a:tcPr marL="36576" marR="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3804791018"/>
                  </a:ext>
                </a:extLst>
              </a:tr>
              <a:tr h="131506">
                <a:tc>
                  <a:txBody>
                    <a:bodyPr/>
                    <a:lstStyle/>
                    <a:p>
                      <a:pPr marL="0" marR="0" indent="0" algn="l" rtl="0" fontAlgn="auto" hangingPunct="1">
                        <a:lnSpc>
                          <a:spcPct val="100000"/>
                        </a:lnSpc>
                        <a:spcBef>
                          <a:spcPts val="0"/>
                        </a:spcBef>
                        <a:spcAft>
                          <a:spcPts val="0"/>
                        </a:spcAft>
                      </a:pPr>
                      <a:r>
                        <a:rPr lang="en-US" sz="1000" b="0" i="0" u="none" dirty="0">
                          <a:solidFill>
                            <a:srgbClr val="275D38"/>
                          </a:solidFill>
                          <a:effectLst/>
                          <a:latin typeface="+mn-lt"/>
                          <a:sym typeface="Georgia" panose="02040502050405020303" pitchFamily="18" charset="0"/>
                        </a:rPr>
                        <a:t>Unable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to benefit</a:t>
                      </a:r>
                    </a:p>
                  </a:txBody>
                  <a:tcPr marL="0" marR="36576">
                    <a:lnT w="12700" cap="flat" cmpd="sng" algn="ctr">
                      <a:solidFill>
                        <a:schemeClr val="bg1">
                          <a:lumMod val="50000"/>
                        </a:schemeClr>
                      </a:solidFill>
                      <a:prstDash val="dot"/>
                      <a:round/>
                      <a:headEnd type="none" w="med" len="med"/>
                      <a:tailEnd type="none" w="med" len="med"/>
                    </a:lnT>
                    <a:lnB w="12700" cap="flat" cmpd="sng" algn="ctr">
                      <a:noFill/>
                      <a:prstDash val="sys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Severe medical conditions</a:t>
                      </a:r>
                    </a:p>
                  </a:txBody>
                  <a:tcPr marL="36576" marR="36576">
                    <a:lnT w="12700" cap="flat" cmpd="sng" algn="ctr">
                      <a:solidFill>
                        <a:schemeClr val="bg1">
                          <a:lumMod val="50000"/>
                        </a:schemeClr>
                      </a:solidFill>
                      <a:prstDash val="dot"/>
                      <a:round/>
                      <a:headEnd type="none" w="med" len="med"/>
                      <a:tailEnd type="none" w="med" len="med"/>
                    </a:lnT>
                    <a:lnB w="12700" cap="flat" cmpd="sng" algn="ctr">
                      <a:noFill/>
                      <a:prstDash val="sys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Severe medical barriers</a:t>
                      </a:r>
                    </a:p>
                  </a:txBody>
                  <a:tcPr marL="36576" marR="36576">
                    <a:lnT w="12700" cap="flat" cmpd="sng" algn="ctr">
                      <a:solidFill>
                        <a:schemeClr val="bg1">
                          <a:lumMod val="50000"/>
                        </a:schemeClr>
                      </a:solidFill>
                      <a:prstDash val="dot"/>
                      <a:round/>
                      <a:headEnd type="none" w="med" len="med"/>
                      <a:tailEnd type="none" w="med" len="med"/>
                    </a:lnT>
                    <a:lnB w="12700" cap="flat" cmpd="sng" algn="ctr">
                      <a:noFill/>
                      <a:prstDash val="sysDot"/>
                      <a:round/>
                      <a:headEnd type="none" w="med" len="med"/>
                      <a:tailEnd type="none" w="med" len="med"/>
                    </a:lnB>
                  </a:tcPr>
                </a:tc>
                <a:tc>
                  <a:txBody>
                    <a:bodyPr/>
                    <a:lstStyle/>
                    <a:p>
                      <a:pPr marL="270000" marR="0" lvl="1" indent="-180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Unable to work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more than 8 hours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(with support)</a:t>
                      </a:r>
                    </a:p>
                  </a:txBody>
                  <a:tcPr marL="36576" marR="36576">
                    <a:lnT w="12700" cap="flat" cmpd="sng" algn="ctr">
                      <a:solidFill>
                        <a:schemeClr val="bg1">
                          <a:lumMod val="50000"/>
                        </a:schemeClr>
                      </a:solidFill>
                      <a:prstDash val="dot"/>
                      <a:round/>
                      <a:headEnd type="none" w="med" len="med"/>
                      <a:tailEnd type="none" w="med" len="med"/>
                    </a:lnT>
                    <a:lnB w="12700" cap="flat" cmpd="sng" algn="ctr">
                      <a:noFill/>
                      <a:prstDash val="sys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sym typeface="Georgia" panose="02040502050405020303" pitchFamily="18" charset="0"/>
                        </a:rPr>
                        <a:t>"With intervention" work capacity of 0-7 hours </a:t>
                      </a:r>
                      <a:br>
                        <a:rPr lang="en-US" sz="900" b="0" i="0" u="none" kern="1200" spc="0" dirty="0">
                          <a:solidFill>
                            <a:srgbClr val="000000">
                              <a:lumMod val="100000"/>
                            </a:srgbClr>
                          </a:solidFill>
                          <a:effectLst/>
                          <a:latin typeface="+mn-lt"/>
                          <a:sym typeface="Georgia" panose="02040502050405020303" pitchFamily="18" charset="0"/>
                        </a:rPr>
                      </a:br>
                      <a:r>
                        <a:rPr lang="en-US" sz="900" b="0" i="0" u="none" kern="1200" spc="0" dirty="0">
                          <a:solidFill>
                            <a:srgbClr val="000000">
                              <a:lumMod val="100000"/>
                            </a:srgbClr>
                          </a:solidFill>
                          <a:effectLst/>
                          <a:latin typeface="+mn-lt"/>
                          <a:sym typeface="Georgia" panose="02040502050405020303" pitchFamily="18" charset="0"/>
                        </a:rPr>
                        <a:t>per week</a:t>
                      </a:r>
                    </a:p>
                  </a:txBody>
                  <a:tcPr marL="36576" marR="36576">
                    <a:lnT w="12700" cap="flat" cmpd="sng" algn="ctr">
                      <a:solidFill>
                        <a:schemeClr val="bg1">
                          <a:lumMod val="50000"/>
                        </a:schemeClr>
                      </a:solidFill>
                      <a:prstDash val="dot"/>
                      <a:round/>
                      <a:headEnd type="none" w="med" len="med"/>
                      <a:tailEnd type="none" w="med" len="med"/>
                    </a:lnT>
                    <a:lnB w="12700" cap="flat" cmpd="sng" algn="ctr">
                      <a:noFill/>
                      <a:prstDash val="sysDot"/>
                      <a:round/>
                      <a:headEnd type="none" w="med" len="med"/>
                      <a:tailEnd type="none" w="med" len="med"/>
                    </a:lnB>
                  </a:tcPr>
                </a:tc>
                <a:tc>
                  <a:txBody>
                    <a:bodyPr/>
                    <a:lstStyle/>
                    <a:p>
                      <a:pPr marL="243000" marR="0" lvl="1" indent="-162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sym typeface="Georgia" panose="02040502050405020303" pitchFamily="18" charset="0"/>
                        </a:rPr>
                        <a:t>Not suitable for ADEs or DES with ongoing support</a:t>
                      </a:r>
                    </a:p>
                  </a:txBody>
                  <a:tcPr marL="36576" marR="36576">
                    <a:lnT w="12700" cap="flat" cmpd="sng" algn="ctr">
                      <a:solidFill>
                        <a:schemeClr val="bg1">
                          <a:lumMod val="50000"/>
                        </a:schemeClr>
                      </a:solidFill>
                      <a:prstDash val="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279778676"/>
                  </a:ext>
                </a:extLst>
              </a:tr>
            </a:tbl>
          </a:graphicData>
        </a:graphic>
      </p:graphicFrame>
      <p:sp>
        <p:nvSpPr>
          <p:cNvPr id="7" name="ee4pFootnotes">
            <a:extLst>
              <a:ext uri="{FF2B5EF4-FFF2-40B4-BE49-F238E27FC236}">
                <a16:creationId xmlns:a16="http://schemas.microsoft.com/office/drawing/2014/main" id="{2B230583-F58C-49C9-B04F-7600B2D711D4}"/>
              </a:ext>
            </a:extLst>
          </p:cNvPr>
          <p:cNvSpPr>
            <a:spLocks noChangeArrowheads="1"/>
          </p:cNvSpPr>
          <p:nvPr/>
        </p:nvSpPr>
        <p:spPr bwMode="auto">
          <a:xfrm>
            <a:off x="630000" y="62067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Referral to CPD is based on geographic location only</a:t>
            </a:r>
            <a:br>
              <a:rPr lang="en-US" sz="1000" dirty="0">
                <a:solidFill>
                  <a:srgbClr val="7F7F7F">
                    <a:lumMod val="100000"/>
                  </a:srgbClr>
                </a:solidFill>
                <a:sym typeface="Georgia" panose="02040502050405020303" pitchFamily="18" charset="0"/>
              </a:rPr>
            </a:br>
            <a:r>
              <a:rPr lang="en-US" sz="1000" dirty="0">
                <a:solidFill>
                  <a:srgbClr val="7F7F7F">
                    <a:lumMod val="100000"/>
                  </a:srgbClr>
                </a:solidFill>
                <a:sym typeface="Georgia" panose="02040502050405020303" pitchFamily="18" charset="0"/>
              </a:rPr>
              <a:t>Source: ESAt JCA Guide to Determining Eligibility and Suitability for Referral to Employment Services</a:t>
            </a:r>
          </a:p>
        </p:txBody>
      </p:sp>
    </p:spTree>
    <p:extLst>
      <p:ext uri="{BB962C8B-B14F-4D97-AF65-F5344CB8AC3E}">
        <p14:creationId xmlns:p14="http://schemas.microsoft.com/office/powerpoint/2010/main" val="417201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3332" name="think-cell Slide" r:id="rId5" imgW="286" imgH="286" progId="TCLayout.ActiveDocument.1">
                  <p:embed/>
                </p:oleObj>
              </mc:Choice>
              <mc:Fallback>
                <p:oleObj name="think-cell Slide" r:id="rId5" imgW="286" imgH="286" progId="TCLayout.ActiveDocument.1">
                  <p:embed/>
                  <p:pic>
                    <p:nvPicPr>
                      <p:cNvPr id="2" name="Object 1" hidden="1">
                        <a:extLs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a:xfrm>
            <a:off x="630000" y="622800"/>
            <a:ext cx="10933350" cy="664797"/>
          </a:xfrm>
        </p:spPr>
        <p:txBody>
          <a:bodyPr vert="horz"/>
          <a:lstStyle/>
          <a:p>
            <a:r>
              <a:rPr lang="en-US" dirty="0">
                <a:latin typeface="+mj-lt"/>
              </a:rPr>
              <a:t>Backup: ESAts also recommend whether participant is streamed into </a:t>
            </a:r>
            <a:br>
              <a:rPr lang="en-US" dirty="0">
                <a:latin typeface="+mj-lt"/>
              </a:rPr>
            </a:br>
            <a:r>
              <a:rPr lang="en-US" dirty="0">
                <a:latin typeface="+mj-lt"/>
              </a:rPr>
              <a:t>DES-ESS or DES-DMS</a:t>
            </a:r>
            <a:endParaRPr lang="en-US" dirty="0">
              <a:latin typeface="+mj-lt"/>
              <a:sym typeface="Georgia" panose="02040502050405020303" pitchFamily="18" charset="0"/>
            </a:endParaRPr>
          </a:p>
        </p:txBody>
      </p:sp>
      <p:pic>
        <p:nvPicPr>
          <p:cNvPr id="20" name="Picture 19">
            <a:extLst>
              <a:ext uri="{FF2B5EF4-FFF2-40B4-BE49-F238E27FC236}">
                <a16:creationId xmlns:a16="http://schemas.microsoft.com/office/drawing/2014/main" id="{857E9B22-CC10-4B58-9E51-93A215D8592E}"/>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30000" y="2584965"/>
            <a:ext cx="785787" cy="345746"/>
          </a:xfrm>
          <a:prstGeom prst="rect">
            <a:avLst/>
          </a:prstGeom>
        </p:spPr>
      </p:pic>
      <p:pic>
        <p:nvPicPr>
          <p:cNvPr id="22" name="Picture 21">
            <a:extLst>
              <a:ext uri="{FF2B5EF4-FFF2-40B4-BE49-F238E27FC236}">
                <a16:creationId xmlns:a16="http://schemas.microsoft.com/office/drawing/2014/main" id="{7427CBCC-8355-4CBC-B0F8-9991755C6621}"/>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30000" y="3739519"/>
            <a:ext cx="785787" cy="345746"/>
          </a:xfrm>
          <a:prstGeom prst="rect">
            <a:avLst/>
          </a:prstGeom>
        </p:spPr>
      </p:pic>
      <p:grpSp>
        <p:nvGrpSpPr>
          <p:cNvPr id="3" name="Group 2" descr="Label spanning from Medical conditions to Other named ESAt guidelines for recommendation to employment services">
            <a:extLst>
              <a:ext uri="{FF2B5EF4-FFF2-40B4-BE49-F238E27FC236}">
                <a16:creationId xmlns:a16="http://schemas.microsoft.com/office/drawing/2014/main" id="{F1B59C59-02DA-4E81-8D74-05C0D124C119}"/>
              </a:ext>
            </a:extLst>
          </p:cNvPr>
          <p:cNvGrpSpPr/>
          <p:nvPr/>
        </p:nvGrpSpPr>
        <p:grpSpPr>
          <a:xfrm>
            <a:off x="2497332" y="1815224"/>
            <a:ext cx="9011153" cy="307777"/>
            <a:chOff x="2497332" y="1815224"/>
            <a:chExt cx="9011153" cy="307777"/>
          </a:xfrm>
        </p:grpSpPr>
        <p:cxnSp>
          <p:nvCxnSpPr>
            <p:cNvPr id="21" name="Straight Connector 20">
              <a:extLst>
                <a:ext uri="{FF2B5EF4-FFF2-40B4-BE49-F238E27FC236}">
                  <a16:creationId xmlns:a16="http://schemas.microsoft.com/office/drawing/2014/main" id="{A4078A74-2560-4678-BEAC-2D8F6E2C68BB}"/>
                </a:ext>
                <a:ext uri="{C183D7F6-B498-43B3-948B-1728B52AA6E4}">
                  <adec:decorative xmlns:adec="http://schemas.microsoft.com/office/drawing/2017/decorative" val="1"/>
                </a:ext>
              </a:extLst>
            </p:cNvPr>
            <p:cNvCxnSpPr>
              <a:cxnSpLocks/>
            </p:cNvCxnSpPr>
            <p:nvPr/>
          </p:nvCxnSpPr>
          <p:spPr>
            <a:xfrm flipH="1">
              <a:off x="2497332" y="1969113"/>
              <a:ext cx="9011153" cy="0"/>
            </a:xfrm>
            <a:prstGeom prst="line">
              <a:avLst/>
            </a:prstGeom>
            <a:ln w="9525" cap="rnd" cmpd="sng" algn="ctr">
              <a:solidFill>
                <a:srgbClr val="275D38"/>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5C77102-4A57-47D3-94F0-F2651059F126}"/>
                </a:ext>
              </a:extLst>
            </p:cNvPr>
            <p:cNvSpPr txBox="1"/>
            <p:nvPr/>
          </p:nvSpPr>
          <p:spPr>
            <a:xfrm>
              <a:off x="4560256" y="1815224"/>
              <a:ext cx="4885312" cy="307777"/>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 tIns="45720" rIns="45720" bIns="45720" numCol="1" spcCol="0" rtlCol="0" fromWordArt="0" anchor="b" anchorCtr="0" forceAA="0" compatLnSpc="1">
              <a:prstTxWarp prst="textNoShape">
                <a:avLst/>
              </a:prstTxWarp>
              <a:spAutoFit/>
            </a:bodyPr>
            <a:lstStyle/>
            <a:p>
              <a:pPr algn="ctr"/>
              <a:r>
                <a:rPr lang="en-US" sz="1400" dirty="0">
                  <a:solidFill>
                    <a:srgbClr val="275D38"/>
                  </a:solidFill>
                  <a:sym typeface="Georgia" panose="02040502050405020303" pitchFamily="18" charset="0"/>
                </a:rPr>
                <a:t>ESAt guidelines for recommendation to employment services</a:t>
              </a:r>
            </a:p>
          </p:txBody>
        </p:sp>
      </p:grpSp>
      <p:graphicFrame>
        <p:nvGraphicFramePr>
          <p:cNvPr id="4" name="Table 3"/>
          <p:cNvGraphicFramePr>
            <a:graphicFrameLocks noGrp="1"/>
          </p:cNvGraphicFramePr>
          <p:nvPr/>
        </p:nvGraphicFramePr>
        <p:xfrm>
          <a:off x="1527048" y="2122488"/>
          <a:ext cx="10036302" cy="2447544"/>
        </p:xfrm>
        <a:graphic>
          <a:graphicData uri="http://schemas.openxmlformats.org/drawingml/2006/table">
            <a:tbl>
              <a:tblPr firstRow="1" firstCol="1">
                <a:tableStyleId>{2D5ABB26-0587-4C30-8999-92F81FD0307C}</a:tableStyleId>
              </a:tblPr>
              <a:tblGrid>
                <a:gridCol w="850383">
                  <a:extLst>
                    <a:ext uri="{9D8B030D-6E8A-4147-A177-3AD203B41FA5}">
                      <a16:colId xmlns:a16="http://schemas.microsoft.com/office/drawing/2014/main" val="20001"/>
                    </a:ext>
                  </a:extLst>
                </a:gridCol>
                <a:gridCol w="1768913">
                  <a:extLst>
                    <a:ext uri="{9D8B030D-6E8A-4147-A177-3AD203B41FA5}">
                      <a16:colId xmlns:a16="http://schemas.microsoft.com/office/drawing/2014/main" val="3167413232"/>
                    </a:ext>
                  </a:extLst>
                </a:gridCol>
                <a:gridCol w="1839669">
                  <a:extLst>
                    <a:ext uri="{9D8B030D-6E8A-4147-A177-3AD203B41FA5}">
                      <a16:colId xmlns:a16="http://schemas.microsoft.com/office/drawing/2014/main" val="20002"/>
                    </a:ext>
                  </a:extLst>
                </a:gridCol>
                <a:gridCol w="1718371">
                  <a:extLst>
                    <a:ext uri="{9D8B030D-6E8A-4147-A177-3AD203B41FA5}">
                      <a16:colId xmlns:a16="http://schemas.microsoft.com/office/drawing/2014/main" val="20003"/>
                    </a:ext>
                  </a:extLst>
                </a:gridCol>
                <a:gridCol w="1950858">
                  <a:extLst>
                    <a:ext uri="{9D8B030D-6E8A-4147-A177-3AD203B41FA5}">
                      <a16:colId xmlns:a16="http://schemas.microsoft.com/office/drawing/2014/main" val="20004"/>
                    </a:ext>
                  </a:extLst>
                </a:gridCol>
                <a:gridCol w="1908108">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Employment Service</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0"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Medical conditions</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Other barriers</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Support requirements</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Work capacity </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AU" sz="1100" b="0" i="0" u="none" kern="1200" spc="0" dirty="0">
                          <a:solidFill>
                            <a:schemeClr val="tx2"/>
                          </a:solidFill>
                          <a:effectLst/>
                          <a:latin typeface="+mn-lt"/>
                          <a:sym typeface="Georgia" panose="02040502050405020303" pitchFamily="18" charset="0"/>
                        </a:rPr>
                        <a:t>Other</a:t>
                      </a:r>
                      <a:endParaRPr lang="en-US" sz="1100" b="0" i="0" u="none" kern="1200" spc="0" dirty="0">
                        <a:solidFill>
                          <a:schemeClr val="tx2"/>
                        </a:solidFill>
                        <a:effectLst/>
                        <a:latin typeface="+mn-lt"/>
                        <a:ea typeface="Times New Roman" panose="02020603050405020304" pitchFamily="18" charset="0"/>
                        <a:cs typeface="Times New Roman" panose="02020603050405020304" pitchFamily="18" charset="0"/>
                        <a:sym typeface="Georgia" panose="02040502050405020303" pitchFamily="18" charset="0"/>
                      </a:endParaRPr>
                    </a:p>
                  </a:txBody>
                  <a:tcPr marL="36576" marR="36576"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205944">
                <a:tc>
                  <a:txBody>
                    <a:bodyPr/>
                    <a:lstStyle/>
                    <a:p>
                      <a:pPr marL="0" marR="0" indent="0" algn="l" defTabSz="914400" rtl="0" eaLnBrk="1" fontAlgn="auto" latinLnBrk="0" hangingPunct="1">
                        <a:lnSpc>
                          <a:spcPct val="100000"/>
                        </a:lnSpc>
                        <a:spcBef>
                          <a:spcPts val="0"/>
                        </a:spcBef>
                        <a:spcAft>
                          <a:spcPts val="0"/>
                        </a:spcAft>
                      </a:pPr>
                      <a:r>
                        <a:rPr lang="en-US" sz="1000" b="0" i="0" u="none" dirty="0">
                          <a:solidFill>
                            <a:srgbClr val="275D38"/>
                          </a:solidFill>
                          <a:effectLst/>
                          <a:latin typeface="+mn-lt"/>
                          <a:sym typeface="Georgia" panose="02040502050405020303" pitchFamily="18" charset="0"/>
                        </a:rPr>
                        <a:t>Disability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Employment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Services</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a:t>
                      </a:r>
                      <a:r>
                        <a:rPr lang="en-US" sz="1000" b="0" i="0" u="none" kern="1200" dirty="0">
                          <a:solidFill>
                            <a:srgbClr val="275D38"/>
                          </a:solidFill>
                          <a:effectLst/>
                          <a:latin typeface="+mn-lt"/>
                          <a:ea typeface="+mn-ea"/>
                          <a:cs typeface="+mn-cs"/>
                          <a:sym typeface="Georgia" panose="02040502050405020303" pitchFamily="18" charset="0"/>
                        </a:rPr>
                        <a:t>Disability Management Service)</a:t>
                      </a:r>
                    </a:p>
                  </a:txBody>
                  <a:tcPr marL="0" marR="36576" marT="36576" marB="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ea typeface="+mn-ea"/>
                          <a:cs typeface="+mn-cs"/>
                          <a:sym typeface="Georgia" panose="02040502050405020303" pitchFamily="18" charset="0"/>
                        </a:rPr>
                        <a:t>Temporary or permanent disability, illness or injury</a:t>
                      </a:r>
                    </a:p>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ea typeface="+mn-ea"/>
                          <a:cs typeface="+mn-cs"/>
                          <a:sym typeface="Georgia" panose="02040502050405020303" pitchFamily="18" charset="0"/>
                        </a:rPr>
                        <a:t>Condition results in substantially reduced capacity to obtain or retain open employment</a:t>
                      </a:r>
                    </a:p>
                  </a:txBody>
                  <a:tcPr marL="0" marR="36576" marT="36576" marB="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ea typeface="+mn-ea"/>
                          <a:cs typeface="+mn-cs"/>
                          <a:sym typeface="Georgia" panose="02040502050405020303" pitchFamily="18" charset="0"/>
                        </a:rPr>
                        <a:t>Sufficiently stabilised for participant to benefit from DES</a:t>
                      </a:r>
                    </a:p>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Not suitable for jobseekers requiring long term assistance, or with complex or multiple non-medical barriers are not suitable</a:t>
                      </a:r>
                    </a:p>
                  </a:txBody>
                  <a:tcPr marL="0" marR="36576" marT="36576" marB="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Participants require less than 6 instances of ongoing support per 6 months, or have unclear requirements</a:t>
                      </a:r>
                    </a:p>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Participants who require "personal care" are not eligible for DMS</a:t>
                      </a:r>
                    </a:p>
                  </a:txBody>
                  <a:tcPr marL="0" marR="36576" marT="36576" marB="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"With intervention" work capacity above 8 hours per week</a:t>
                      </a:r>
                    </a:p>
                  </a:txBody>
                  <a:tcPr marL="0" marR="36576" marT="36576" marB="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Requires specialist rehabilitation assistance to gain or retain employment and/or to build capacity to work to their assessed future work capacity</a:t>
                      </a:r>
                    </a:p>
                  </a:txBody>
                  <a:tcPr marL="0" marR="36576" marT="36576" marB="36576">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2403717760"/>
                  </a:ext>
                </a:extLst>
              </a:tr>
              <a:tr h="243162">
                <a:tc>
                  <a:txBody>
                    <a:bodyPr/>
                    <a:lstStyle/>
                    <a:p>
                      <a:pPr marL="0" marR="0" indent="0" algn="l" defTabSz="914400" rtl="0" eaLnBrk="1" fontAlgn="auto" latinLnBrk="0" hangingPunct="1">
                        <a:lnSpc>
                          <a:spcPct val="100000"/>
                        </a:lnSpc>
                        <a:spcBef>
                          <a:spcPts val="0"/>
                        </a:spcBef>
                        <a:spcAft>
                          <a:spcPts val="0"/>
                        </a:spcAft>
                      </a:pPr>
                      <a:r>
                        <a:rPr lang="en-US" sz="1000" b="0" i="0" u="none" dirty="0">
                          <a:solidFill>
                            <a:srgbClr val="275D38"/>
                          </a:solidFill>
                          <a:effectLst/>
                          <a:latin typeface="+mn-lt"/>
                          <a:sym typeface="Georgia" panose="02040502050405020303" pitchFamily="18" charset="0"/>
                        </a:rPr>
                        <a:t>Disability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Employment </a:t>
                      </a:r>
                      <a:br>
                        <a:rPr lang="en-US" sz="1000" b="0" i="0" u="none" dirty="0">
                          <a:solidFill>
                            <a:srgbClr val="275D38"/>
                          </a:solidFill>
                          <a:effectLst/>
                          <a:latin typeface="+mn-lt"/>
                          <a:sym typeface="Georgia" panose="02040502050405020303" pitchFamily="18" charset="0"/>
                        </a:rPr>
                      </a:br>
                      <a:r>
                        <a:rPr lang="en-US" sz="1000" b="0" i="0" u="none" dirty="0">
                          <a:solidFill>
                            <a:srgbClr val="275D38"/>
                          </a:solidFill>
                          <a:effectLst/>
                          <a:latin typeface="+mn-lt"/>
                          <a:sym typeface="Georgia" panose="02040502050405020303" pitchFamily="18" charset="0"/>
                        </a:rPr>
                        <a:t>Services (</a:t>
                      </a:r>
                      <a:r>
                        <a:rPr lang="en-US" sz="1000" b="0" i="0" u="none" kern="1200" dirty="0">
                          <a:solidFill>
                            <a:srgbClr val="275D38"/>
                          </a:solidFill>
                          <a:effectLst/>
                          <a:latin typeface="+mn-lt"/>
                          <a:ea typeface="+mn-ea"/>
                          <a:cs typeface="+mn-cs"/>
                          <a:sym typeface="Georgia" panose="02040502050405020303" pitchFamily="18" charset="0"/>
                        </a:rPr>
                        <a:t>Employment Support Service)</a:t>
                      </a:r>
                    </a:p>
                  </a:txBody>
                  <a:tcPr marL="0" marR="36576" marT="36576" marB="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Permanent disability, illness or injury </a:t>
                      </a:r>
                    </a:p>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Condition requires ongoing support to stay in open employment</a:t>
                      </a:r>
                    </a:p>
                  </a:txBody>
                  <a:tcPr marL="0" marR="36576" marT="36576" marB="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As per DMS</a:t>
                      </a:r>
                    </a:p>
                  </a:txBody>
                  <a:tcPr marL="0" marR="36576" marT="36576" marB="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pPr>
                      <a:r>
                        <a:rPr lang="en-US" sz="900" b="0" i="0" u="none" kern="1200" spc="0" dirty="0">
                          <a:solidFill>
                            <a:srgbClr val="000000">
                              <a:lumMod val="100000"/>
                            </a:srgbClr>
                          </a:solidFill>
                          <a:effectLst/>
                          <a:latin typeface="+mn-lt"/>
                          <a:ea typeface="+mn-ea"/>
                          <a:cs typeface="+mn-cs"/>
                          <a:sym typeface="Georgia" panose="02040502050405020303" pitchFamily="18" charset="0"/>
                        </a:rPr>
                        <a:t>Participants require at least 6 instances of ongoing support per six months</a:t>
                      </a:r>
                    </a:p>
                  </a:txBody>
                  <a:tcPr marL="0" marR="36576" marT="36576" marB="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ea typeface="+mn-ea"/>
                          <a:cs typeface="+mn-cs"/>
                          <a:sym typeface="Georgia" panose="02040502050405020303" pitchFamily="18" charset="0"/>
                        </a:rPr>
                        <a:t>"With intervention" work capacity above 8 hours per week (incl. 8+ with DES Ongoing Support)</a:t>
                      </a:r>
                    </a:p>
                  </a:txBody>
                  <a:tcPr marL="0" marR="36576" marT="36576" marB="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216000" marR="0" lvl="1" indent="-144000" algn="l" defTabSz="914400" rtl="0" eaLnBrk="1" fontAlgn="auto" latinLnBrk="0" hangingPunct="1">
                        <a:lnSpc>
                          <a:spcPct val="100000"/>
                        </a:lnSpc>
                        <a:spcBef>
                          <a:spcPts val="0"/>
                        </a:spcBef>
                        <a:spcAft>
                          <a:spcPts val="0"/>
                        </a:spcAft>
                        <a:buClr>
                          <a:srgbClr val="275D38">
                            <a:lumMod val="100000"/>
                          </a:srgbClr>
                        </a:buClr>
                        <a:buSzPct val="100000"/>
                        <a:buFont typeface="Trebuchet MS" panose="020B0603020202020204" pitchFamily="34" charset="0"/>
                        <a:buChar char="•"/>
                        <a:tabLst/>
                        <a:defRPr/>
                      </a:pPr>
                      <a:r>
                        <a:rPr lang="en-US" sz="900" b="0" i="0" u="none" kern="1200" spc="0" dirty="0">
                          <a:solidFill>
                            <a:srgbClr val="000000">
                              <a:lumMod val="100000"/>
                            </a:srgbClr>
                          </a:solidFill>
                          <a:effectLst/>
                          <a:latin typeface="+mn-lt"/>
                          <a:ea typeface="+mn-ea"/>
                          <a:cs typeface="+mn-cs"/>
                          <a:sym typeface="Georgia" panose="02040502050405020303" pitchFamily="18" charset="0"/>
                        </a:rPr>
                        <a:t>Require specialist assistance to build capacity to assist job seekers to work to their assessed future work capacity</a:t>
                      </a:r>
                    </a:p>
                  </a:txBody>
                  <a:tcPr marL="0" marR="36576" marT="36576" marB="36576">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3930339675"/>
                  </a:ext>
                </a:extLst>
              </a:tr>
            </a:tbl>
          </a:graphicData>
        </a:graphic>
      </p:graphicFrame>
      <p:sp>
        <p:nvSpPr>
          <p:cNvPr id="7" name="ee4pFootnotes">
            <a:extLst>
              <a:ext uri="{FF2B5EF4-FFF2-40B4-BE49-F238E27FC236}">
                <a16:creationId xmlns:a16="http://schemas.microsoft.com/office/drawing/2014/main" id="{2B230583-F58C-49C9-B04F-7600B2D711D4}"/>
              </a:ext>
            </a:extLst>
          </p:cNvPr>
          <p:cNvSpPr>
            <a:spLocks noChangeArrowheads="1"/>
          </p:cNvSpPr>
          <p:nvPr/>
        </p:nvSpPr>
        <p:spPr bwMode="auto">
          <a:xfrm>
            <a:off x="630000" y="63452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Source: ESAt JCA Guide to Determining Eligibility and Suitability for Referral to Employment Services</a:t>
            </a:r>
          </a:p>
        </p:txBody>
      </p:sp>
    </p:spTree>
    <p:extLst>
      <p:ext uri="{BB962C8B-B14F-4D97-AF65-F5344CB8AC3E}">
        <p14:creationId xmlns:p14="http://schemas.microsoft.com/office/powerpoint/2010/main" val="4237998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E484CE-BB32-45AD-9AEC-9F3889636534}"/>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355"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EDE484CE-BB32-45AD-9AEC-9F3889636534}"/>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B621BB-2C18-4C5F-A7C6-7D400ACD3399}"/>
              </a:ext>
            </a:extLst>
          </p:cNvPr>
          <p:cNvSpPr>
            <a:spLocks noGrp="1"/>
          </p:cNvSpPr>
          <p:nvPr>
            <p:ph type="title"/>
          </p:nvPr>
        </p:nvSpPr>
        <p:spPr>
          <a:xfrm>
            <a:off x="630000" y="622800"/>
            <a:ext cx="10933350" cy="332399"/>
          </a:xfrm>
        </p:spPr>
        <p:txBody>
          <a:bodyPr vert="horz"/>
          <a:lstStyle/>
          <a:p>
            <a:r>
              <a:rPr lang="en-AU" dirty="0">
                <a:latin typeface="+mj-lt"/>
              </a:rPr>
              <a:t>Approximately 10 per cent of JSCIs result in an ESAt/JCA referral </a:t>
            </a:r>
            <a:endParaRPr lang="en-US" dirty="0">
              <a:latin typeface="+mj-lt"/>
            </a:endParaRPr>
          </a:p>
        </p:txBody>
      </p:sp>
      <p:sp>
        <p:nvSpPr>
          <p:cNvPr id="75" name="TextBox 74">
            <a:extLst>
              <a:ext uri="{FF2B5EF4-FFF2-40B4-BE49-F238E27FC236}">
                <a16:creationId xmlns:a16="http://schemas.microsoft.com/office/drawing/2014/main" id="{3B10045C-CE5C-4F34-AC93-2134738ACBB8}"/>
              </a:ext>
            </a:extLst>
          </p:cNvPr>
          <p:cNvSpPr txBox="1"/>
          <p:nvPr/>
        </p:nvSpPr>
        <p:spPr>
          <a:xfrm>
            <a:off x="628651" y="1376273"/>
            <a:ext cx="5224195"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dirty="0">
                <a:solidFill>
                  <a:srgbClr val="000000"/>
                </a:solidFill>
              </a:rPr>
              <a:t>Observed flow of JSCI to ESAt referral (FY19-20)</a:t>
            </a:r>
          </a:p>
        </p:txBody>
      </p:sp>
      <p:pic>
        <p:nvPicPr>
          <p:cNvPr id="4" name="Picture 3" descr="Sankey diagram shows the size of flows of individuals through the ESAt process, from being triggered by a JSCI. &#10;">
            <a:extLst>
              <a:ext uri="{FF2B5EF4-FFF2-40B4-BE49-F238E27FC236}">
                <a16:creationId xmlns:a16="http://schemas.microsoft.com/office/drawing/2014/main" id="{489D2C86-13EE-4D7A-9C91-F7B322FED349}"/>
              </a:ext>
            </a:extLst>
          </p:cNvPr>
          <p:cNvPicPr>
            <a:picLocks noChangeAspect="1"/>
          </p:cNvPicPr>
          <p:nvPr/>
        </p:nvPicPr>
        <p:blipFill>
          <a:blip r:embed="rId7"/>
          <a:stretch>
            <a:fillRect/>
          </a:stretch>
        </p:blipFill>
        <p:spPr>
          <a:xfrm>
            <a:off x="669387" y="1668465"/>
            <a:ext cx="10809145" cy="4438273"/>
          </a:xfrm>
          <a:prstGeom prst="rect">
            <a:avLst/>
          </a:prstGeom>
        </p:spPr>
      </p:pic>
      <p:sp>
        <p:nvSpPr>
          <p:cNvPr id="74" name="ee4pFootnotes">
            <a:extLst>
              <a:ext uri="{FF2B5EF4-FFF2-40B4-BE49-F238E27FC236}">
                <a16:creationId xmlns:a16="http://schemas.microsoft.com/office/drawing/2014/main" id="{014E44BF-7029-4D5C-9662-8E30D78E9C23}"/>
              </a:ext>
            </a:extLst>
          </p:cNvPr>
          <p:cNvSpPr>
            <a:spLocks noChangeArrowheads="1"/>
          </p:cNvSpPr>
          <p:nvPr/>
        </p:nvSpPr>
        <p:spPr bwMode="auto">
          <a:xfrm>
            <a:off x="630000" y="6282941"/>
            <a:ext cx="1041265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Note: Not all ESAts are triggered through JSCIs </a:t>
            </a:r>
          </a:p>
          <a:p>
            <a:pPr>
              <a:lnSpc>
                <a:spcPct val="90000"/>
              </a:lnSpc>
            </a:pPr>
            <a:r>
              <a:rPr lang="en-US" sz="1000" dirty="0">
                <a:solidFill>
                  <a:srgbClr val="7F7F7F">
                    <a:lumMod val="100000"/>
                  </a:srgbClr>
                </a:solidFill>
                <a:sym typeface="Georgia" panose="02040502050405020303" pitchFamily="18" charset="0"/>
              </a:rPr>
              <a:t>Source: JSCI Data, BCG Analysis</a:t>
            </a:r>
          </a:p>
        </p:txBody>
      </p:sp>
      <p:sp>
        <p:nvSpPr>
          <p:cNvPr id="80" name="Oval 20">
            <a:extLst>
              <a:ext uri="{FF2B5EF4-FFF2-40B4-BE49-F238E27FC236}">
                <a16:creationId xmlns:a16="http://schemas.microsoft.com/office/drawing/2014/main" id="{785D2676-193B-4FD0-99F8-A05A8C66BC9E}"/>
              </a:ext>
              <a:ext uri="{C183D7F6-B498-43B3-948B-1728B52AA6E4}">
                <adec:decorative xmlns:adec="http://schemas.microsoft.com/office/drawing/2017/decorative" val="1"/>
              </a:ext>
            </a:extLst>
          </p:cNvPr>
          <p:cNvSpPr>
            <a:spLocks noChangeAspect="1" noChangeArrowheads="1"/>
          </p:cNvSpPr>
          <p:nvPr/>
        </p:nvSpPr>
        <p:spPr bwMode="auto">
          <a:xfrm>
            <a:off x="8486405" y="118092"/>
            <a:ext cx="232945" cy="232945"/>
          </a:xfrm>
          <a:prstGeom prst="ellipse">
            <a:avLst/>
          </a:prstGeom>
          <a:solidFill>
            <a:srgbClr val="275D38"/>
          </a:solidFill>
          <a:ln>
            <a:noFill/>
          </a:ln>
        </p:spPr>
        <p:txBody>
          <a:bodyPr vert="horz" wrap="square" lIns="0" tIns="0" rIns="0" bIns="0" numCol="1" anchor="ctr" anchorCtr="0" compatLnSpc="1">
            <a:prstTxWarp prst="textNoShape">
              <a:avLst/>
            </a:prstTxWarp>
          </a:bodyPr>
          <a:lstStyle/>
          <a:p>
            <a:pPr algn="ctr"/>
            <a:r>
              <a:rPr lang="en-US" sz="924" dirty="0">
                <a:solidFill>
                  <a:srgbClr val="FFFFFF">
                    <a:lumMod val="100000"/>
                  </a:srgbClr>
                </a:solidFill>
                <a:sym typeface="Georgia" panose="02040502050405020303" pitchFamily="18" charset="0"/>
              </a:rPr>
              <a:t>1</a:t>
            </a:r>
          </a:p>
        </p:txBody>
      </p:sp>
      <p:sp>
        <p:nvSpPr>
          <p:cNvPr id="83" name="TextBox 82">
            <a:extLst>
              <a:ext uri="{FF2B5EF4-FFF2-40B4-BE49-F238E27FC236}">
                <a16:creationId xmlns:a16="http://schemas.microsoft.com/office/drawing/2014/main" id="{EAD599F2-3913-48D7-9526-EBD967FD55C2}"/>
              </a:ext>
              <a:ext uri="{C183D7F6-B498-43B3-948B-1728B52AA6E4}">
                <adec:decorative xmlns:adec="http://schemas.microsoft.com/office/drawing/2017/decorative" val="1"/>
              </a:ext>
            </a:extLst>
          </p:cNvPr>
          <p:cNvSpPr txBox="1"/>
          <p:nvPr/>
        </p:nvSpPr>
        <p:spPr>
          <a:xfrm>
            <a:off x="8664575" y="106257"/>
            <a:ext cx="2522275" cy="2566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0" bIns="50292" numCol="1" spcCol="0" rtlCol="0" fromWordArt="0" anchor="ctr" anchorCtr="0" forceAA="0" compatLnSpc="1">
            <a:prstTxWarp prst="textNoShape">
              <a:avLst/>
            </a:prstTxWarp>
            <a:noAutofit/>
          </a:bodyPr>
          <a:lstStyle/>
          <a:p>
            <a:r>
              <a:rPr lang="en-US" sz="1000" dirty="0">
                <a:solidFill>
                  <a:srgbClr val="275D38"/>
                </a:solidFill>
                <a:sym typeface="Georgia" panose="02040502050405020303" pitchFamily="18" charset="0"/>
              </a:rPr>
              <a:t>Registration and JSCI</a:t>
            </a:r>
          </a:p>
        </p:txBody>
      </p:sp>
    </p:spTree>
    <p:extLst>
      <p:ext uri="{BB962C8B-B14F-4D97-AF65-F5344CB8AC3E}">
        <p14:creationId xmlns:p14="http://schemas.microsoft.com/office/powerpoint/2010/main" val="1512070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728FED-2C28-49C2-BBBC-2CDC9DEEB017}"/>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5379"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51728FED-2C28-49C2-BBBC-2CDC9DEEB017}"/>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BD99786F-6F13-4314-BC86-E015228550FC}"/>
              </a:ext>
            </a:extLst>
          </p:cNvPr>
          <p:cNvSpPr>
            <a:spLocks noGrp="1"/>
          </p:cNvSpPr>
          <p:nvPr>
            <p:ph type="title"/>
          </p:nvPr>
        </p:nvSpPr>
        <p:spPr>
          <a:xfrm>
            <a:off x="630000" y="622800"/>
            <a:ext cx="10933350" cy="664797"/>
          </a:xfrm>
        </p:spPr>
        <p:txBody>
          <a:bodyPr vert="horz"/>
          <a:lstStyle/>
          <a:p>
            <a:r>
              <a:rPr lang="en-US" dirty="0">
                <a:latin typeface="+mj-lt"/>
              </a:rPr>
              <a:t>Interpretation of results: Program recommendation and work capacity regressions </a:t>
            </a:r>
          </a:p>
        </p:txBody>
      </p:sp>
      <p:sp>
        <p:nvSpPr>
          <p:cNvPr id="6" name="Text Placeholder 5">
            <a:extLst>
              <a:ext uri="{FF2B5EF4-FFF2-40B4-BE49-F238E27FC236}">
                <a16:creationId xmlns:a16="http://schemas.microsoft.com/office/drawing/2014/main" id="{E33A8C14-78D7-4F71-8124-4B2AFDA7CE35}"/>
              </a:ext>
            </a:extLst>
          </p:cNvPr>
          <p:cNvSpPr>
            <a:spLocks noGrp="1"/>
          </p:cNvSpPr>
          <p:nvPr>
            <p:ph type="body" sz="quarter" idx="4294967295"/>
          </p:nvPr>
        </p:nvSpPr>
        <p:spPr>
          <a:xfrm>
            <a:off x="630000" y="1395207"/>
            <a:ext cx="10933350" cy="5187574"/>
          </a:xfrm>
        </p:spPr>
        <p:txBody>
          <a:bodyPr>
            <a:noAutofit/>
          </a:bodyPr>
          <a:lstStyle/>
          <a:p>
            <a:pPr>
              <a:buNone/>
            </a:pPr>
            <a:r>
              <a:rPr lang="en-US" sz="1400" dirty="0">
                <a:latin typeface="+mn-lt"/>
              </a:rPr>
              <a:t>Interpretation of coefficients</a:t>
            </a:r>
          </a:p>
          <a:p>
            <a:pPr marL="324000" lvl="1" indent="-216000">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A logistical regression has been used to estimate the probability of a participant being recommended into DES, based on a range of characteristics</a:t>
            </a:r>
          </a:p>
          <a:p>
            <a:pPr marL="324000" lvl="1" indent="-216000">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Coefficients from this logistic model have been converted to be expressed as incremental changes in probability, for individuals for whom there would otherwise be a 50 per cent change of being recommended into DES</a:t>
            </a:r>
          </a:p>
          <a:p>
            <a:pPr marL="324000" lvl="1" indent="-216000">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All categorical variables have a reference category. The reference category is the "missing" category in the x-axis (e.g. the reference category for</a:t>
            </a:r>
            <a:br>
              <a:rPr lang="en-US" dirty="0">
                <a:solidFill>
                  <a:srgbClr val="000000">
                    <a:lumMod val="100000"/>
                  </a:srgbClr>
                </a:solidFill>
                <a:latin typeface="+mn-lt"/>
              </a:rPr>
            </a:br>
            <a:r>
              <a:rPr lang="en-US" dirty="0">
                <a:solidFill>
                  <a:srgbClr val="000000">
                    <a:lumMod val="100000"/>
                  </a:srgbClr>
                </a:solidFill>
                <a:latin typeface="+mn-lt"/>
              </a:rPr>
              <a:t>gender is female)</a:t>
            </a:r>
          </a:p>
          <a:p>
            <a:pPr marL="324000" lvl="1" indent="-216000">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For continuous variables such as age and months unemployed the coefficient is interpreted as incremental changes. Age is expressed in units of decades, months unemployed in 6 month increments, and time spent on Stream in years.</a:t>
            </a:r>
          </a:p>
          <a:p>
            <a:pPr marL="324000" lvl="1" indent="-216000">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For example, an incremental probability of 5 per cent implies that:</a:t>
            </a:r>
          </a:p>
          <a:p>
            <a:pPr marL="648000" lvl="2" indent="-216000">
              <a:lnSpc>
                <a:spcPct val="100000"/>
              </a:lnSpc>
              <a:spcAft>
                <a:spcPts val="0"/>
              </a:spcAft>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For binary variables, observing the variable given would be associated with a change in the estimate of the probability of being streamed into DES from 50 to 55 per cent</a:t>
            </a:r>
          </a:p>
          <a:p>
            <a:pPr marL="648000" lvl="2" indent="-216000">
              <a:lnSpc>
                <a:spcPct val="100000"/>
              </a:lnSpc>
              <a:spcAft>
                <a:spcPts val="0"/>
              </a:spcAft>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For continuous variables, a one-unit increase (e.g. one decade) would result in an equivalent increase in probability</a:t>
            </a:r>
          </a:p>
          <a:p>
            <a:pPr marL="324000" lvl="1" indent="-216000">
              <a:spcBef>
                <a:spcPts val="300"/>
              </a:spcBef>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A similar model was used to calculate the incremental likelihood of being assessed as low work capacity.</a:t>
            </a:r>
          </a:p>
          <a:p>
            <a:r>
              <a:rPr lang="en-US" sz="1400" dirty="0">
                <a:latin typeface="+mn-lt"/>
              </a:rPr>
              <a:t>Interpretation of significance</a:t>
            </a:r>
          </a:p>
          <a:p>
            <a:pPr marL="324000" lvl="1" indent="-216000">
              <a:buClr>
                <a:srgbClr val="275D38">
                  <a:lumMod val="100000"/>
                </a:srgbClr>
              </a:buClr>
              <a:buSzPct val="100000"/>
              <a:buFont typeface="Trebuchet MS" panose="020B0603020202020204" pitchFamily="34" charset="0"/>
              <a:buChar char="•"/>
            </a:pPr>
            <a:r>
              <a:rPr lang="en-AU" dirty="0">
                <a:solidFill>
                  <a:srgbClr val="000000">
                    <a:lumMod val="100000"/>
                  </a:srgbClr>
                </a:solidFill>
                <a:latin typeface="+mn-lt"/>
              </a:rPr>
              <a:t>Statistical significance is, speaking roughly, the probability of observing the data given, if the true value of the coefficient governing the statistic relationship between the variables was zero </a:t>
            </a:r>
          </a:p>
          <a:p>
            <a:pPr marL="324000" lvl="1" indent="-216000">
              <a:buClr>
                <a:srgbClr val="275D38">
                  <a:lumMod val="100000"/>
                </a:srgbClr>
              </a:buClr>
              <a:buSzPct val="100000"/>
              <a:buFont typeface="Trebuchet MS" panose="020B0603020202020204" pitchFamily="34" charset="0"/>
              <a:buChar char="•"/>
            </a:pPr>
            <a:r>
              <a:rPr lang="en-US" dirty="0">
                <a:solidFill>
                  <a:srgbClr val="000000">
                    <a:lumMod val="100000"/>
                  </a:srgbClr>
                </a:solidFill>
                <a:latin typeface="+mn-lt"/>
              </a:rPr>
              <a:t>In the following pages, variables that are flagged as insignificant do not appear to have a statistical relationship with DES streaming decisions. </a:t>
            </a:r>
          </a:p>
          <a:p>
            <a:pPr indent="-176400">
              <a:buClr>
                <a:srgbClr val="275D38">
                  <a:lumMod val="100000"/>
                </a:srgbClr>
              </a:buClr>
              <a:buSzPct val="100000"/>
              <a:buNone/>
            </a:pPr>
            <a:r>
              <a:rPr lang="en-US" sz="1400" dirty="0">
                <a:latin typeface="+mn-lt"/>
              </a:rPr>
              <a:t>Interpretation of model </a:t>
            </a:r>
            <a:r>
              <a:rPr lang="en-US" dirty="0">
                <a:solidFill>
                  <a:srgbClr val="000000">
                    <a:lumMod val="100000"/>
                  </a:srgbClr>
                </a:solidFill>
                <a:latin typeface="+mn-lt"/>
              </a:rPr>
              <a:t>fit</a:t>
            </a:r>
          </a:p>
          <a:p>
            <a:pPr marL="324000" lvl="1" indent="-216000">
              <a:buClr>
                <a:srgbClr val="275D38">
                  <a:lumMod val="100000"/>
                </a:srgbClr>
              </a:buClr>
              <a:buSzPct val="100000"/>
              <a:buFont typeface="Trebuchet MS" panose="020B0603020202020204" pitchFamily="34" charset="0"/>
              <a:buChar char="•"/>
            </a:pPr>
            <a:r>
              <a:rPr lang="en-AU" dirty="0">
                <a:solidFill>
                  <a:srgbClr val="000000">
                    <a:lumMod val="100000"/>
                  </a:srgbClr>
                </a:solidFill>
                <a:latin typeface="+mn-lt"/>
              </a:rPr>
              <a:t>True positive and true negative rates are measurements of well the model can predict the observed outcomes:</a:t>
            </a:r>
          </a:p>
          <a:p>
            <a:pPr marL="648000" lvl="2" indent="-216000">
              <a:lnSpc>
                <a:spcPct val="100000"/>
              </a:lnSpc>
              <a:spcAft>
                <a:spcPts val="0"/>
              </a:spcAft>
              <a:buClr>
                <a:srgbClr val="275D38">
                  <a:lumMod val="100000"/>
                </a:srgbClr>
              </a:buClr>
              <a:buSzPct val="100000"/>
            </a:pPr>
            <a:r>
              <a:rPr lang="en-AU" dirty="0">
                <a:solidFill>
                  <a:srgbClr val="000000">
                    <a:lumMod val="100000"/>
                  </a:srgbClr>
                </a:solidFill>
                <a:latin typeface="+mn-lt"/>
              </a:rPr>
              <a:t>The true positive rate measures the proportion of "positive" results (e.g. recommending DES or low work capacity) that were correctly identified</a:t>
            </a:r>
          </a:p>
          <a:p>
            <a:pPr marL="648000" lvl="2" indent="-216000">
              <a:lnSpc>
                <a:spcPct val="100000"/>
              </a:lnSpc>
              <a:spcAft>
                <a:spcPts val="0"/>
              </a:spcAft>
              <a:buClr>
                <a:srgbClr val="275D38">
                  <a:lumMod val="100000"/>
                </a:srgbClr>
              </a:buClr>
              <a:buSzPct val="100000"/>
            </a:pPr>
            <a:r>
              <a:rPr lang="en-AU" dirty="0">
                <a:solidFill>
                  <a:srgbClr val="000000">
                    <a:lumMod val="100000"/>
                  </a:srgbClr>
                </a:solidFill>
                <a:latin typeface="+mn-lt"/>
              </a:rPr>
              <a:t>Likewise, the true negative rate measures the proportion of negative results that were correctly identified</a:t>
            </a:r>
          </a:p>
          <a:p>
            <a:pPr marL="421200" lvl="1" indent="-216000">
              <a:lnSpc>
                <a:spcPct val="100000"/>
              </a:lnSpc>
              <a:spcAft>
                <a:spcPts val="0"/>
              </a:spcAft>
              <a:buClr>
                <a:srgbClr val="275D38">
                  <a:lumMod val="100000"/>
                </a:srgbClr>
              </a:buClr>
              <a:buSzPct val="100000"/>
            </a:pPr>
            <a:r>
              <a:rPr lang="en-AU" dirty="0">
                <a:solidFill>
                  <a:srgbClr val="000000">
                    <a:lumMod val="100000"/>
                  </a:srgbClr>
                </a:solidFill>
                <a:latin typeface="+mn-lt"/>
              </a:rPr>
              <a:t>Values closer to "1" suggest better performance. A positive prediction is taken as all those where the model's assigned probability was greater than</a:t>
            </a:r>
            <a:br>
              <a:rPr lang="en-AU" dirty="0">
                <a:solidFill>
                  <a:srgbClr val="000000">
                    <a:lumMod val="100000"/>
                  </a:srgbClr>
                </a:solidFill>
                <a:latin typeface="+mn-lt"/>
              </a:rPr>
            </a:br>
            <a:r>
              <a:rPr lang="en-AU" dirty="0">
                <a:solidFill>
                  <a:srgbClr val="000000">
                    <a:lumMod val="100000"/>
                  </a:srgbClr>
                </a:solidFill>
                <a:latin typeface="+mn-lt"/>
              </a:rPr>
              <a:t>50 per cent</a:t>
            </a:r>
          </a:p>
          <a:p>
            <a:pPr marL="421200" lvl="1" indent="-216000">
              <a:lnSpc>
                <a:spcPct val="100000"/>
              </a:lnSpc>
              <a:spcAft>
                <a:spcPts val="0"/>
              </a:spcAft>
              <a:buClr>
                <a:srgbClr val="275D38">
                  <a:lumMod val="100000"/>
                </a:srgbClr>
              </a:buClr>
              <a:buSzPct val="100000"/>
            </a:pPr>
            <a:r>
              <a:rPr lang="en-AU" dirty="0">
                <a:solidFill>
                  <a:srgbClr val="000000">
                    <a:lumMod val="100000"/>
                  </a:srgbClr>
                </a:solidFill>
                <a:latin typeface="+mn-lt"/>
              </a:rPr>
              <a:t>Note that no out-of-sample predictions were made, a step that would be necessary to calibrate model performance before e.g. using a similar approach to support QA</a:t>
            </a:r>
            <a:endParaRPr lang="en-AU" dirty="0">
              <a:solidFill>
                <a:srgbClr val="000000">
                  <a:lumMod val="100000"/>
                </a:srgbClr>
              </a:solidFill>
            </a:endParaRPr>
          </a:p>
        </p:txBody>
      </p:sp>
    </p:spTree>
    <p:extLst>
      <p:ext uri="{BB962C8B-B14F-4D97-AF65-F5344CB8AC3E}">
        <p14:creationId xmlns:p14="http://schemas.microsoft.com/office/powerpoint/2010/main" val="287397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6405"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67" name="Connector: Elbow 166">
            <a:extLst>
              <a:ext uri="{FF2B5EF4-FFF2-40B4-BE49-F238E27FC236}">
                <a16:creationId xmlns:a16="http://schemas.microsoft.com/office/drawing/2014/main" id="{B6CEDBBE-2D5A-459D-B2CA-9E16EDDB88EF}"/>
              </a:ext>
              <a:ext uri="{C183D7F6-B498-43B3-948B-1728B52AA6E4}">
                <adec:decorative xmlns:adec="http://schemas.microsoft.com/office/drawing/2017/decorative" val="1"/>
              </a:ext>
            </a:extLst>
          </p:cNvPr>
          <p:cNvCxnSpPr>
            <a:cxnSpLocks/>
          </p:cNvCxnSpPr>
          <p:nvPr/>
        </p:nvCxnSpPr>
        <p:spPr>
          <a:xfrm>
            <a:off x="8024040" y="2765425"/>
            <a:ext cx="151347" cy="2247900"/>
          </a:xfrm>
          <a:prstGeom prst="bentConnector3">
            <a:avLst>
              <a:gd name="adj1" fmla="val 50000"/>
            </a:avLst>
          </a:prstGeom>
          <a:ln w="9525"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cxnSp>
        <p:nvCxnSpPr>
          <p:cNvPr id="170" name="Connector: Elbow 169">
            <a:extLst>
              <a:ext uri="{FF2B5EF4-FFF2-40B4-BE49-F238E27FC236}">
                <a16:creationId xmlns:a16="http://schemas.microsoft.com/office/drawing/2014/main" id="{F4239796-E9CF-4028-B64E-8CE223D255E1}"/>
              </a:ext>
              <a:ext uri="{C183D7F6-B498-43B3-948B-1728B52AA6E4}">
                <adec:decorative xmlns:adec="http://schemas.microsoft.com/office/drawing/2017/decorative" val="1"/>
              </a:ext>
            </a:extLst>
          </p:cNvPr>
          <p:cNvCxnSpPr>
            <a:cxnSpLocks/>
          </p:cNvCxnSpPr>
          <p:nvPr/>
        </p:nvCxnSpPr>
        <p:spPr>
          <a:xfrm>
            <a:off x="4821238" y="2174875"/>
            <a:ext cx="323850" cy="2695575"/>
          </a:xfrm>
          <a:prstGeom prst="bentConnector3">
            <a:avLst>
              <a:gd name="adj1" fmla="val 29812"/>
            </a:avLst>
          </a:prstGeom>
          <a:ln w="9525"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9549694F-67CA-4756-B71A-DE80D2889C33}"/>
              </a:ext>
              <a:ext uri="{C183D7F6-B498-43B3-948B-1728B52AA6E4}">
                <adec:decorative xmlns:adec="http://schemas.microsoft.com/office/drawing/2017/decorative" val="1"/>
              </a:ext>
            </a:extLst>
          </p:cNvPr>
          <p:cNvCxnSpPr>
            <a:cxnSpLocks/>
          </p:cNvCxnSpPr>
          <p:nvPr/>
        </p:nvCxnSpPr>
        <p:spPr>
          <a:xfrm>
            <a:off x="1624013" y="2500313"/>
            <a:ext cx="323850" cy="2228850"/>
          </a:xfrm>
          <a:prstGeom prst="bentConnector3">
            <a:avLst>
              <a:gd name="adj1" fmla="val 29812"/>
            </a:avLst>
          </a:prstGeom>
          <a:ln w="9525"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7C961050-F007-4213-B75A-E51BBCAE0E97}"/>
              </a:ext>
              <a:ext uri="{C183D7F6-B498-43B3-948B-1728B52AA6E4}">
                <adec:decorative xmlns:adec="http://schemas.microsoft.com/office/drawing/2017/decorative" val="1"/>
              </a:ext>
            </a:extLst>
          </p:cNvPr>
          <p:cNvSpPr txBox="1"/>
          <p:nvPr/>
        </p:nvSpPr>
        <p:spPr>
          <a:xfrm>
            <a:off x="8040542" y="5564188"/>
            <a:ext cx="837079"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sym typeface="Georgia" panose="02040502050405020303" pitchFamily="18" charset="0"/>
              </a:rPr>
              <a:t>Model fit</a:t>
            </a:r>
            <a:r>
              <a:rPr lang="en-US" sz="1000" b="1" baseline="30000" dirty="0">
                <a:solidFill>
                  <a:schemeClr val="tx1"/>
                </a:solidFill>
                <a:sym typeface="Georgia" panose="02040502050405020303" pitchFamily="18" charset="0"/>
              </a:rPr>
              <a:t>5</a:t>
            </a:r>
            <a:r>
              <a:rPr lang="en-US" sz="1000" b="1" dirty="0">
                <a:solidFill>
                  <a:schemeClr val="tx1"/>
                </a:solidFill>
                <a:sym typeface="Georgia" panose="02040502050405020303" pitchFamily="18" charset="0"/>
              </a:rPr>
              <a:t> </a:t>
            </a:r>
          </a:p>
        </p:txBody>
      </p:sp>
      <p:sp>
        <p:nvSpPr>
          <p:cNvPr id="114" name="TextBox 113">
            <a:extLst>
              <a:ext uri="{FF2B5EF4-FFF2-40B4-BE49-F238E27FC236}">
                <a16:creationId xmlns:a16="http://schemas.microsoft.com/office/drawing/2014/main" id="{3F650299-7586-463E-A021-2B6DCD5FF98F}"/>
              </a:ext>
              <a:ext uri="{C183D7F6-B498-43B3-948B-1728B52AA6E4}">
                <adec:decorative xmlns:adec="http://schemas.microsoft.com/office/drawing/2017/decorative" val="1"/>
              </a:ext>
            </a:extLst>
          </p:cNvPr>
          <p:cNvSpPr txBox="1"/>
          <p:nvPr/>
        </p:nvSpPr>
        <p:spPr>
          <a:xfrm>
            <a:off x="8754924" y="5473700"/>
            <a:ext cx="1482938" cy="3127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positive: 0.9239</a:t>
            </a:r>
          </a:p>
        </p:txBody>
      </p:sp>
      <p:sp>
        <p:nvSpPr>
          <p:cNvPr id="115" name="TextBox 114">
            <a:extLst>
              <a:ext uri="{FF2B5EF4-FFF2-40B4-BE49-F238E27FC236}">
                <a16:creationId xmlns:a16="http://schemas.microsoft.com/office/drawing/2014/main" id="{E443DC52-3D1D-42B1-BD1E-041D42247363}"/>
              </a:ext>
              <a:ext uri="{C183D7F6-B498-43B3-948B-1728B52AA6E4}">
                <adec:decorative xmlns:adec="http://schemas.microsoft.com/office/drawing/2017/decorative" val="1"/>
              </a:ext>
            </a:extLst>
          </p:cNvPr>
          <p:cNvSpPr txBox="1"/>
          <p:nvPr/>
        </p:nvSpPr>
        <p:spPr>
          <a:xfrm>
            <a:off x="10173366" y="5564188"/>
            <a:ext cx="1482938"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negative: 0.8070</a:t>
            </a:r>
          </a:p>
        </p:txBody>
      </p:sp>
      <p:sp>
        <p:nvSpPr>
          <p:cNvPr id="117" name="Rectangle 116">
            <a:extLst>
              <a:ext uri="{FF2B5EF4-FFF2-40B4-BE49-F238E27FC236}">
                <a16:creationId xmlns:a16="http://schemas.microsoft.com/office/drawing/2014/main" id="{9A126653-ECD8-4118-8CC6-055468B3E859}"/>
              </a:ext>
              <a:ext uri="{C183D7F6-B498-43B3-948B-1728B52AA6E4}">
                <adec:decorative xmlns:adec="http://schemas.microsoft.com/office/drawing/2017/decorative" val="1"/>
              </a:ext>
            </a:extLst>
          </p:cNvPr>
          <p:cNvSpPr/>
          <p:nvPr/>
        </p:nvSpPr>
        <p:spPr>
          <a:xfrm>
            <a:off x="8040542" y="5492750"/>
            <a:ext cx="3615757" cy="274638"/>
          </a:xfrm>
          <a:prstGeom prst="rect">
            <a:avLst/>
          </a:prstGeom>
          <a:noFill/>
          <a:ln w="9525" cap="rnd" cmpd="sng" algn="ctr">
            <a:solidFill>
              <a:srgbClr val="275D38"/>
            </a:solidFill>
            <a:prstDash val="solid"/>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509A4B7F-50F3-40F9-B364-BAE1FDC6630D}"/>
              </a:ext>
            </a:extLst>
          </p:cNvPr>
          <p:cNvSpPr>
            <a:spLocks noGrp="1"/>
          </p:cNvSpPr>
          <p:nvPr>
            <p:ph type="title"/>
          </p:nvPr>
        </p:nvSpPr>
        <p:spPr/>
        <p:txBody>
          <a:bodyPr vert="horz"/>
          <a:lstStyle/>
          <a:p>
            <a:r>
              <a:rPr lang="en-US" dirty="0">
                <a:sym typeface="Georgia" panose="02040502050405020303" pitchFamily="18" charset="0"/>
              </a:rPr>
              <a:t>Program | Deep-dive: regression results for participant characteristics</a:t>
            </a:r>
          </a:p>
        </p:txBody>
      </p:sp>
      <p:pic>
        <p:nvPicPr>
          <p:cNvPr id="14" name="Picture 13" descr="Chart of regression results for assessing the likelihood of being recommended into D-E-S as a function of various participant characteristics, including disability type, barrier to employment type, and other factors (e.g. age, volunteer status, time unemployed).">
            <a:extLst>
              <a:ext uri="{FF2B5EF4-FFF2-40B4-BE49-F238E27FC236}">
                <a16:creationId xmlns:a16="http://schemas.microsoft.com/office/drawing/2014/main" id="{C6CA13E5-CC89-49EA-A3A6-73AEF5F18307}"/>
              </a:ext>
            </a:extLst>
          </p:cNvPr>
          <p:cNvPicPr>
            <a:picLocks noChangeAspect="1"/>
          </p:cNvPicPr>
          <p:nvPr/>
        </p:nvPicPr>
        <p:blipFill>
          <a:blip r:embed="rId7"/>
          <a:stretch>
            <a:fillRect/>
          </a:stretch>
        </p:blipFill>
        <p:spPr>
          <a:xfrm>
            <a:off x="418760" y="1418536"/>
            <a:ext cx="11302964" cy="3426249"/>
          </a:xfrm>
          <a:prstGeom prst="rect">
            <a:avLst/>
          </a:prstGeom>
        </p:spPr>
      </p:pic>
      <p:sp>
        <p:nvSpPr>
          <p:cNvPr id="176" name="Rectangle 175">
            <a:extLst>
              <a:ext uri="{FF2B5EF4-FFF2-40B4-BE49-F238E27FC236}">
                <a16:creationId xmlns:a16="http://schemas.microsoft.com/office/drawing/2014/main" id="{C86FE4F8-2F9A-468E-9585-44623AF872FC}"/>
              </a:ext>
            </a:extLst>
          </p:cNvPr>
          <p:cNvSpPr/>
          <p:nvPr/>
        </p:nvSpPr>
        <p:spPr>
          <a:xfrm>
            <a:off x="1343298" y="4676775"/>
            <a:ext cx="1981683" cy="768350"/>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Example: Every additional decade in age, on average adds 2.4 percentage points to the probability of being streamed into DES</a:t>
            </a:r>
          </a:p>
        </p:txBody>
      </p:sp>
      <p:sp>
        <p:nvSpPr>
          <p:cNvPr id="171" name="Rectangle 170">
            <a:extLst>
              <a:ext uri="{FF2B5EF4-FFF2-40B4-BE49-F238E27FC236}">
                <a16:creationId xmlns:a16="http://schemas.microsoft.com/office/drawing/2014/main" id="{6912F024-8104-487C-AED0-19DC90B198D3}"/>
              </a:ext>
            </a:extLst>
          </p:cNvPr>
          <p:cNvSpPr/>
          <p:nvPr/>
        </p:nvSpPr>
        <p:spPr>
          <a:xfrm>
            <a:off x="3885988" y="4703763"/>
            <a:ext cx="1863938" cy="766763"/>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Example: Having a hearing disability on average adds 44.6 percentage points to the probability of being streamed into DES</a:t>
            </a:r>
          </a:p>
        </p:txBody>
      </p:sp>
      <p:sp>
        <p:nvSpPr>
          <p:cNvPr id="166" name="Rectangle 165">
            <a:extLst>
              <a:ext uri="{FF2B5EF4-FFF2-40B4-BE49-F238E27FC236}">
                <a16:creationId xmlns:a16="http://schemas.microsoft.com/office/drawing/2014/main" id="{677F28AF-E78E-44B4-BA2F-2D1D6898E101}"/>
              </a:ext>
              <a:ext uri="{C183D7F6-B498-43B3-948B-1728B52AA6E4}">
                <adec:decorative xmlns:adec="http://schemas.microsoft.com/office/drawing/2017/decorative" val="0"/>
              </a:ext>
            </a:extLst>
          </p:cNvPr>
          <p:cNvSpPr/>
          <p:nvPr/>
        </p:nvSpPr>
        <p:spPr>
          <a:xfrm>
            <a:off x="7106464" y="4892675"/>
            <a:ext cx="4100516" cy="423863"/>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Example: Having a drug &amp; alcohol barrier on average subtracts 28.1 percentage points to the probability of being streamed into DES</a:t>
            </a:r>
          </a:p>
        </p:txBody>
      </p:sp>
      <p:sp>
        <p:nvSpPr>
          <p:cNvPr id="137" name="ee4pFootnotes">
            <a:extLst>
              <a:ext uri="{FF2B5EF4-FFF2-40B4-BE49-F238E27FC236}">
                <a16:creationId xmlns:a16="http://schemas.microsoft.com/office/drawing/2014/main" id="{E14B1CFB-09FF-4841-ACA9-5F0AD093E3BA}"/>
              </a:ext>
            </a:extLst>
          </p:cNvPr>
          <p:cNvSpPr>
            <a:spLocks noChangeArrowheads="1"/>
          </p:cNvSpPr>
          <p:nvPr/>
        </p:nvSpPr>
        <p:spPr bwMode="auto">
          <a:xfrm>
            <a:off x="629998" y="6005942"/>
            <a:ext cx="10896447"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reference category assuming all other variables are kept constant.  2. Age has been converted to decades 3. Months has been converted to 6 month intervals 4. Anxiety &amp; depression. 5. True positive is the ability of the model to correctly identify those referred to DES, whereas true negative is the ability of the model to correctly identify those not referred to DES. Note: n= 1.23m,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86" name="Group 85">
            <a:extLst>
              <a:ext uri="{FF2B5EF4-FFF2-40B4-BE49-F238E27FC236}">
                <a16:creationId xmlns:a16="http://schemas.microsoft.com/office/drawing/2014/main" id="{975F6C58-451F-4C03-9AEE-2FB81172AD43}"/>
              </a:ext>
              <a:ext uri="{C183D7F6-B498-43B3-948B-1728B52AA6E4}">
                <adec:decorative xmlns:adec="http://schemas.microsoft.com/office/drawing/2017/decorative" val="1"/>
              </a:ext>
            </a:extLst>
          </p:cNvPr>
          <p:cNvGrpSpPr/>
          <p:nvPr/>
        </p:nvGrpSpPr>
        <p:grpSpPr>
          <a:xfrm>
            <a:off x="717795" y="5664200"/>
            <a:ext cx="3698050" cy="147638"/>
            <a:chOff x="717795" y="5714308"/>
            <a:chExt cx="3698050" cy="148330"/>
          </a:xfrm>
        </p:grpSpPr>
        <p:sp>
          <p:nvSpPr>
            <p:cNvPr id="92" name="TextBox 91">
              <a:extLst>
                <a:ext uri="{FF2B5EF4-FFF2-40B4-BE49-F238E27FC236}">
                  <a16:creationId xmlns:a16="http://schemas.microsoft.com/office/drawing/2014/main" id="{B636004C-F571-4D6B-96D0-AC6C91EAA626}"/>
                </a:ext>
              </a:extLst>
            </p:cNvPr>
            <p:cNvSpPr txBox="1"/>
            <p:nvPr/>
          </p:nvSpPr>
          <p:spPr>
            <a:xfrm>
              <a:off x="717795" y="573003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P-value</a:t>
              </a:r>
            </a:p>
          </p:txBody>
        </p:sp>
        <p:sp>
          <p:nvSpPr>
            <p:cNvPr id="96" name="Oval 95">
              <a:extLst>
                <a:ext uri="{FF2B5EF4-FFF2-40B4-BE49-F238E27FC236}">
                  <a16:creationId xmlns:a16="http://schemas.microsoft.com/office/drawing/2014/main" id="{A64E3996-B4F2-49FC-BC49-622AE65410C3}"/>
                </a:ext>
              </a:extLst>
            </p:cNvPr>
            <p:cNvSpPr/>
            <p:nvPr/>
          </p:nvSpPr>
          <p:spPr>
            <a:xfrm>
              <a:off x="1412254" y="5714308"/>
              <a:ext cx="135912" cy="137160"/>
            </a:xfrm>
            <a:prstGeom prst="ellipse">
              <a:avLst/>
            </a:prstGeom>
            <a:solidFill>
              <a:srgbClr val="275D3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00" name="TextBox 99">
              <a:extLst>
                <a:ext uri="{FF2B5EF4-FFF2-40B4-BE49-F238E27FC236}">
                  <a16:creationId xmlns:a16="http://schemas.microsoft.com/office/drawing/2014/main" id="{8A986C33-9048-4471-AAED-726AF2CB4AE7}"/>
                </a:ext>
              </a:extLst>
            </p:cNvPr>
            <p:cNvSpPr txBox="1"/>
            <p:nvPr/>
          </p:nvSpPr>
          <p:spPr>
            <a:xfrm>
              <a:off x="1479731"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&lt;0.001</a:t>
              </a:r>
            </a:p>
          </p:txBody>
        </p:sp>
        <p:sp>
          <p:nvSpPr>
            <p:cNvPr id="101" name="Isosceles Triangle 100">
              <a:extLst>
                <a:ext uri="{FF2B5EF4-FFF2-40B4-BE49-F238E27FC236}">
                  <a16:creationId xmlns:a16="http://schemas.microsoft.com/office/drawing/2014/main" id="{A099DBD7-9637-45A4-AF04-A7F123936F8E}"/>
                </a:ext>
              </a:extLst>
            </p:cNvPr>
            <p:cNvSpPr/>
            <p:nvPr/>
          </p:nvSpPr>
          <p:spPr>
            <a:xfrm>
              <a:off x="2181321" y="5714308"/>
              <a:ext cx="135912" cy="137160"/>
            </a:xfrm>
            <a:prstGeom prst="triangle">
              <a:avLst/>
            </a:prstGeom>
            <a:solidFill>
              <a:srgbClr val="A6A6A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11" name="TextBox 110">
              <a:extLst>
                <a:ext uri="{FF2B5EF4-FFF2-40B4-BE49-F238E27FC236}">
                  <a16:creationId xmlns:a16="http://schemas.microsoft.com/office/drawing/2014/main" id="{1163F794-50E8-4766-850F-6C333AAD8A99}"/>
                </a:ext>
              </a:extLst>
            </p:cNvPr>
            <p:cNvSpPr txBox="1"/>
            <p:nvPr/>
          </p:nvSpPr>
          <p:spPr>
            <a:xfrm>
              <a:off x="2248798"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&lt;0.01</a:t>
              </a:r>
            </a:p>
          </p:txBody>
        </p:sp>
        <p:sp>
          <p:nvSpPr>
            <p:cNvPr id="113" name="Diamond 112">
              <a:extLst>
                <a:ext uri="{FF2B5EF4-FFF2-40B4-BE49-F238E27FC236}">
                  <a16:creationId xmlns:a16="http://schemas.microsoft.com/office/drawing/2014/main" id="{17E99872-259B-4661-B71D-7B4A38B3A0F7}"/>
                </a:ext>
              </a:extLst>
            </p:cNvPr>
            <p:cNvSpPr/>
            <p:nvPr/>
          </p:nvSpPr>
          <p:spPr>
            <a:xfrm>
              <a:off x="2950388" y="5714308"/>
              <a:ext cx="135912" cy="137160"/>
            </a:xfrm>
            <a:prstGeom prst="diamond">
              <a:avLst/>
            </a:prstGeom>
            <a:solidFill>
              <a:srgbClr val="00B0B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18" name="TextBox 117">
              <a:extLst>
                <a:ext uri="{FF2B5EF4-FFF2-40B4-BE49-F238E27FC236}">
                  <a16:creationId xmlns:a16="http://schemas.microsoft.com/office/drawing/2014/main" id="{D8E4D8AC-FB44-481B-9CC9-A38A1E87AFEC}"/>
                </a:ext>
              </a:extLst>
            </p:cNvPr>
            <p:cNvSpPr txBox="1"/>
            <p:nvPr/>
          </p:nvSpPr>
          <p:spPr>
            <a:xfrm>
              <a:off x="301786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&lt;0.05</a:t>
              </a:r>
            </a:p>
          </p:txBody>
        </p:sp>
        <p:sp>
          <p:nvSpPr>
            <p:cNvPr id="119" name="Oval 118">
              <a:extLst>
                <a:ext uri="{FF2B5EF4-FFF2-40B4-BE49-F238E27FC236}">
                  <a16:creationId xmlns:a16="http://schemas.microsoft.com/office/drawing/2014/main" id="{2F70C144-F432-4020-905A-372A4D818E3E}"/>
                </a:ext>
              </a:extLst>
            </p:cNvPr>
            <p:cNvSpPr/>
            <p:nvPr/>
          </p:nvSpPr>
          <p:spPr>
            <a:xfrm>
              <a:off x="3719455" y="5714308"/>
              <a:ext cx="135912" cy="137160"/>
            </a:xfrm>
            <a:prstGeom prst="ellipse">
              <a:avLst/>
            </a:prstGeom>
            <a:solidFill>
              <a:srgbClr val="FF922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20" name="TextBox 119">
              <a:extLst>
                <a:ext uri="{FF2B5EF4-FFF2-40B4-BE49-F238E27FC236}">
                  <a16:creationId xmlns:a16="http://schemas.microsoft.com/office/drawing/2014/main" id="{41D64944-FEFA-47A6-B816-CF5443F06357}"/>
                </a:ext>
              </a:extLst>
            </p:cNvPr>
            <p:cNvSpPr txBox="1"/>
            <p:nvPr/>
          </p:nvSpPr>
          <p:spPr>
            <a:xfrm>
              <a:off x="378693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&gt;0.05</a:t>
              </a:r>
            </a:p>
          </p:txBody>
        </p:sp>
      </p:grpSp>
    </p:spTree>
    <p:extLst>
      <p:ext uri="{BB962C8B-B14F-4D97-AF65-F5344CB8AC3E}">
        <p14:creationId xmlns:p14="http://schemas.microsoft.com/office/powerpoint/2010/main" val="1476500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7428"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86" name="Connector: Elbow 185">
            <a:extLst>
              <a:ext uri="{FF2B5EF4-FFF2-40B4-BE49-F238E27FC236}">
                <a16:creationId xmlns:a16="http://schemas.microsoft.com/office/drawing/2014/main" id="{4B98CBB4-793F-43E7-B357-1C2639EB3BA6}"/>
              </a:ext>
              <a:ext uri="{C183D7F6-B498-43B3-948B-1728B52AA6E4}">
                <adec:decorative xmlns:adec="http://schemas.microsoft.com/office/drawing/2017/decorative" val="1"/>
              </a:ext>
            </a:extLst>
          </p:cNvPr>
          <p:cNvCxnSpPr>
            <a:cxnSpLocks/>
          </p:cNvCxnSpPr>
          <p:nvPr/>
        </p:nvCxnSpPr>
        <p:spPr>
          <a:xfrm rot="16200000" flipH="1">
            <a:off x="4203700" y="3736975"/>
            <a:ext cx="1008897" cy="2528888"/>
          </a:xfrm>
          <a:prstGeom prst="bentConnector2">
            <a:avLst/>
          </a:prstGeom>
          <a:ln w="9525"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cxnSp>
        <p:nvCxnSpPr>
          <p:cNvPr id="187" name="Connector: Elbow 186">
            <a:extLst>
              <a:ext uri="{FF2B5EF4-FFF2-40B4-BE49-F238E27FC236}">
                <a16:creationId xmlns:a16="http://schemas.microsoft.com/office/drawing/2014/main" id="{C1025F18-3C45-4983-9FB7-3C60B3A1444C}"/>
              </a:ext>
              <a:ext uri="{C183D7F6-B498-43B3-948B-1728B52AA6E4}">
                <adec:decorative xmlns:adec="http://schemas.microsoft.com/office/drawing/2017/decorative" val="1"/>
              </a:ext>
            </a:extLst>
          </p:cNvPr>
          <p:cNvCxnSpPr>
            <a:cxnSpLocks/>
          </p:cNvCxnSpPr>
          <p:nvPr/>
        </p:nvCxnSpPr>
        <p:spPr>
          <a:xfrm rot="5400000">
            <a:off x="381000" y="3138488"/>
            <a:ext cx="2212676" cy="792163"/>
          </a:xfrm>
          <a:prstGeom prst="bentConnector3">
            <a:avLst>
              <a:gd name="adj1" fmla="val 20642"/>
            </a:avLst>
          </a:prstGeom>
          <a:ln w="9525" cap="rnd">
            <a:solidFill>
              <a:srgbClr val="6E6F73"/>
            </a:solidFill>
            <a:prstDash val="solid"/>
            <a:roun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8E6ACBE-DCFC-458B-91EC-78A0A1FE7768}"/>
              </a:ext>
              <a:ext uri="{C183D7F6-B498-43B3-948B-1728B52AA6E4}">
                <adec:decorative xmlns:adec="http://schemas.microsoft.com/office/drawing/2017/decorative" val="1"/>
              </a:ext>
            </a:extLst>
          </p:cNvPr>
          <p:cNvGrpSpPr/>
          <p:nvPr/>
        </p:nvGrpSpPr>
        <p:grpSpPr>
          <a:xfrm>
            <a:off x="717795" y="5664200"/>
            <a:ext cx="3698050" cy="147638"/>
            <a:chOff x="717795" y="5714308"/>
            <a:chExt cx="3698050" cy="148330"/>
          </a:xfrm>
        </p:grpSpPr>
        <p:sp>
          <p:nvSpPr>
            <p:cNvPr id="63" name="TextBox 62">
              <a:extLst>
                <a:ext uri="{FF2B5EF4-FFF2-40B4-BE49-F238E27FC236}">
                  <a16:creationId xmlns:a16="http://schemas.microsoft.com/office/drawing/2014/main" id="{BC08E996-1F08-4FD8-8FA7-82FD17F05933}"/>
                </a:ext>
              </a:extLst>
            </p:cNvPr>
            <p:cNvSpPr txBox="1"/>
            <p:nvPr/>
          </p:nvSpPr>
          <p:spPr>
            <a:xfrm>
              <a:off x="717795" y="573003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P-value</a:t>
              </a:r>
            </a:p>
          </p:txBody>
        </p:sp>
        <p:sp>
          <p:nvSpPr>
            <p:cNvPr id="64" name="Oval 63">
              <a:extLst>
                <a:ext uri="{FF2B5EF4-FFF2-40B4-BE49-F238E27FC236}">
                  <a16:creationId xmlns:a16="http://schemas.microsoft.com/office/drawing/2014/main" id="{AD16F1BA-113E-4C4D-B906-56DC879EAEFE}"/>
                </a:ext>
              </a:extLst>
            </p:cNvPr>
            <p:cNvSpPr/>
            <p:nvPr/>
          </p:nvSpPr>
          <p:spPr>
            <a:xfrm>
              <a:off x="1412254" y="5714308"/>
              <a:ext cx="135912" cy="137160"/>
            </a:xfrm>
            <a:prstGeom prst="ellipse">
              <a:avLst/>
            </a:prstGeom>
            <a:solidFill>
              <a:srgbClr val="275D3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65" name="TextBox 64">
              <a:extLst>
                <a:ext uri="{FF2B5EF4-FFF2-40B4-BE49-F238E27FC236}">
                  <a16:creationId xmlns:a16="http://schemas.microsoft.com/office/drawing/2014/main" id="{35505643-28BF-47D9-9160-C97D927B31C2}"/>
                </a:ext>
              </a:extLst>
            </p:cNvPr>
            <p:cNvSpPr txBox="1"/>
            <p:nvPr/>
          </p:nvSpPr>
          <p:spPr>
            <a:xfrm>
              <a:off x="1479731"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&lt;0.001</a:t>
              </a:r>
            </a:p>
          </p:txBody>
        </p:sp>
        <p:sp>
          <p:nvSpPr>
            <p:cNvPr id="66" name="Isosceles Triangle 65">
              <a:extLst>
                <a:ext uri="{FF2B5EF4-FFF2-40B4-BE49-F238E27FC236}">
                  <a16:creationId xmlns:a16="http://schemas.microsoft.com/office/drawing/2014/main" id="{C27A020D-3374-43C8-B6AE-CC31C4600E7F}"/>
                </a:ext>
              </a:extLst>
            </p:cNvPr>
            <p:cNvSpPr/>
            <p:nvPr/>
          </p:nvSpPr>
          <p:spPr>
            <a:xfrm>
              <a:off x="2181321" y="5714308"/>
              <a:ext cx="135912" cy="137160"/>
            </a:xfrm>
            <a:prstGeom prst="triangle">
              <a:avLst/>
            </a:prstGeom>
            <a:solidFill>
              <a:srgbClr val="A6A6A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67" name="TextBox 66">
              <a:extLst>
                <a:ext uri="{FF2B5EF4-FFF2-40B4-BE49-F238E27FC236}">
                  <a16:creationId xmlns:a16="http://schemas.microsoft.com/office/drawing/2014/main" id="{5B016C97-5009-457D-940F-45AFAA5E38F6}"/>
                </a:ext>
              </a:extLst>
            </p:cNvPr>
            <p:cNvSpPr txBox="1"/>
            <p:nvPr/>
          </p:nvSpPr>
          <p:spPr>
            <a:xfrm>
              <a:off x="2248798"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&lt;0.01</a:t>
              </a:r>
            </a:p>
          </p:txBody>
        </p:sp>
        <p:sp>
          <p:nvSpPr>
            <p:cNvPr id="68" name="Diamond 67">
              <a:extLst>
                <a:ext uri="{FF2B5EF4-FFF2-40B4-BE49-F238E27FC236}">
                  <a16:creationId xmlns:a16="http://schemas.microsoft.com/office/drawing/2014/main" id="{957D1E22-7E9C-4651-A154-661D6C71DBDC}"/>
                </a:ext>
              </a:extLst>
            </p:cNvPr>
            <p:cNvSpPr/>
            <p:nvPr/>
          </p:nvSpPr>
          <p:spPr>
            <a:xfrm>
              <a:off x="2950388" y="5714308"/>
              <a:ext cx="135912" cy="137160"/>
            </a:xfrm>
            <a:prstGeom prst="diamond">
              <a:avLst/>
            </a:prstGeom>
            <a:solidFill>
              <a:srgbClr val="00B0B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69" name="TextBox 68">
              <a:extLst>
                <a:ext uri="{FF2B5EF4-FFF2-40B4-BE49-F238E27FC236}">
                  <a16:creationId xmlns:a16="http://schemas.microsoft.com/office/drawing/2014/main" id="{E2A92358-F00C-4007-9252-5B8C6AD658C5}"/>
                </a:ext>
              </a:extLst>
            </p:cNvPr>
            <p:cNvSpPr txBox="1"/>
            <p:nvPr/>
          </p:nvSpPr>
          <p:spPr>
            <a:xfrm>
              <a:off x="301786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&lt;0.05</a:t>
              </a:r>
            </a:p>
          </p:txBody>
        </p:sp>
        <p:sp>
          <p:nvSpPr>
            <p:cNvPr id="70" name="Oval 69">
              <a:extLst>
                <a:ext uri="{FF2B5EF4-FFF2-40B4-BE49-F238E27FC236}">
                  <a16:creationId xmlns:a16="http://schemas.microsoft.com/office/drawing/2014/main" id="{F8E318AB-09A4-4332-AEFF-253D2B72B65C}"/>
                </a:ext>
              </a:extLst>
            </p:cNvPr>
            <p:cNvSpPr/>
            <p:nvPr/>
          </p:nvSpPr>
          <p:spPr>
            <a:xfrm>
              <a:off x="3719455" y="5714308"/>
              <a:ext cx="135912" cy="137160"/>
            </a:xfrm>
            <a:prstGeom prst="ellipse">
              <a:avLst/>
            </a:prstGeom>
            <a:solidFill>
              <a:srgbClr val="FF922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71" name="TextBox 70">
              <a:extLst>
                <a:ext uri="{FF2B5EF4-FFF2-40B4-BE49-F238E27FC236}">
                  <a16:creationId xmlns:a16="http://schemas.microsoft.com/office/drawing/2014/main" id="{5F3D88CD-7E1E-44FB-A14D-E80651644ABF}"/>
                </a:ext>
              </a:extLst>
            </p:cNvPr>
            <p:cNvSpPr txBox="1"/>
            <p:nvPr/>
          </p:nvSpPr>
          <p:spPr>
            <a:xfrm>
              <a:off x="378693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&gt;0.05</a:t>
              </a:r>
            </a:p>
          </p:txBody>
        </p:sp>
      </p:grpSp>
      <p:sp>
        <p:nvSpPr>
          <p:cNvPr id="61" name="TextBox 60">
            <a:extLst>
              <a:ext uri="{FF2B5EF4-FFF2-40B4-BE49-F238E27FC236}">
                <a16:creationId xmlns:a16="http://schemas.microsoft.com/office/drawing/2014/main" id="{B177FBA3-48FD-44E5-B05D-386EE54DA369}"/>
              </a:ext>
              <a:ext uri="{C183D7F6-B498-43B3-948B-1728B52AA6E4}">
                <adec:decorative xmlns:adec="http://schemas.microsoft.com/office/drawing/2017/decorative" val="1"/>
              </a:ext>
            </a:extLst>
          </p:cNvPr>
          <p:cNvSpPr txBox="1"/>
          <p:nvPr/>
        </p:nvSpPr>
        <p:spPr>
          <a:xfrm>
            <a:off x="8040542" y="5575300"/>
            <a:ext cx="837079"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sym typeface="Georgia" panose="02040502050405020303" pitchFamily="18" charset="0"/>
              </a:rPr>
              <a:t>Model fit</a:t>
            </a:r>
            <a:r>
              <a:rPr lang="en-US" sz="1000" b="1" baseline="30000" dirty="0">
                <a:solidFill>
                  <a:schemeClr val="tx1"/>
                </a:solidFill>
                <a:sym typeface="Georgia" panose="02040502050405020303" pitchFamily="18" charset="0"/>
              </a:rPr>
              <a:t>2</a:t>
            </a:r>
            <a:r>
              <a:rPr lang="en-US" sz="1000" b="1" dirty="0">
                <a:solidFill>
                  <a:schemeClr val="tx1"/>
                </a:solidFill>
                <a:sym typeface="Georgia" panose="02040502050405020303" pitchFamily="18" charset="0"/>
              </a:rPr>
              <a:t> </a:t>
            </a:r>
          </a:p>
        </p:txBody>
      </p:sp>
      <p:sp>
        <p:nvSpPr>
          <p:cNvPr id="72" name="TextBox 71">
            <a:extLst>
              <a:ext uri="{FF2B5EF4-FFF2-40B4-BE49-F238E27FC236}">
                <a16:creationId xmlns:a16="http://schemas.microsoft.com/office/drawing/2014/main" id="{72D56520-D025-4739-A0DC-FDC7A608F23A}"/>
              </a:ext>
              <a:ext uri="{C183D7F6-B498-43B3-948B-1728B52AA6E4}">
                <adec:decorative xmlns:adec="http://schemas.microsoft.com/office/drawing/2017/decorative" val="1"/>
              </a:ext>
            </a:extLst>
          </p:cNvPr>
          <p:cNvSpPr txBox="1"/>
          <p:nvPr/>
        </p:nvSpPr>
        <p:spPr>
          <a:xfrm>
            <a:off x="8754924" y="5484813"/>
            <a:ext cx="1482938" cy="3127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positive: 0.9239</a:t>
            </a:r>
          </a:p>
        </p:txBody>
      </p:sp>
      <p:sp>
        <p:nvSpPr>
          <p:cNvPr id="73" name="TextBox 72">
            <a:extLst>
              <a:ext uri="{FF2B5EF4-FFF2-40B4-BE49-F238E27FC236}">
                <a16:creationId xmlns:a16="http://schemas.microsoft.com/office/drawing/2014/main" id="{183767D3-4E67-462C-9ABB-0726001927C2}"/>
              </a:ext>
              <a:ext uri="{C183D7F6-B498-43B3-948B-1728B52AA6E4}">
                <adec:decorative xmlns:adec="http://schemas.microsoft.com/office/drawing/2017/decorative" val="1"/>
              </a:ext>
            </a:extLst>
          </p:cNvPr>
          <p:cNvSpPr txBox="1"/>
          <p:nvPr/>
        </p:nvSpPr>
        <p:spPr>
          <a:xfrm>
            <a:off x="10173366" y="5575300"/>
            <a:ext cx="1482938"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negative: 0.8070</a:t>
            </a:r>
          </a:p>
        </p:txBody>
      </p:sp>
      <p:sp>
        <p:nvSpPr>
          <p:cNvPr id="74" name="Rectangle 73">
            <a:extLst>
              <a:ext uri="{FF2B5EF4-FFF2-40B4-BE49-F238E27FC236}">
                <a16:creationId xmlns:a16="http://schemas.microsoft.com/office/drawing/2014/main" id="{C81C1394-69FC-495E-8C14-C36356218186}"/>
              </a:ext>
              <a:ext uri="{C183D7F6-B498-43B3-948B-1728B52AA6E4}">
                <adec:decorative xmlns:adec="http://schemas.microsoft.com/office/drawing/2017/decorative" val="1"/>
              </a:ext>
            </a:extLst>
          </p:cNvPr>
          <p:cNvSpPr/>
          <p:nvPr/>
        </p:nvSpPr>
        <p:spPr>
          <a:xfrm>
            <a:off x="8040542" y="5503863"/>
            <a:ext cx="3615757" cy="274638"/>
          </a:xfrm>
          <a:prstGeom prst="rect">
            <a:avLst/>
          </a:prstGeom>
          <a:noFill/>
          <a:ln w="9525" cap="rnd" cmpd="sng" algn="ctr">
            <a:solidFill>
              <a:srgbClr val="275D38"/>
            </a:solidFill>
            <a:prstDash val="solid"/>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2" name="Title 1">
            <a:extLst>
              <a:ext uri="{FF2B5EF4-FFF2-40B4-BE49-F238E27FC236}">
                <a16:creationId xmlns:a16="http://schemas.microsoft.com/office/drawing/2014/main" id="{509A4B7F-50F3-40F9-B364-BAE1FDC6630D}"/>
              </a:ext>
            </a:extLst>
          </p:cNvPr>
          <p:cNvSpPr>
            <a:spLocks noGrp="1"/>
          </p:cNvSpPr>
          <p:nvPr>
            <p:ph type="title"/>
          </p:nvPr>
        </p:nvSpPr>
        <p:spPr/>
        <p:txBody>
          <a:bodyPr vert="horz"/>
          <a:lstStyle/>
          <a:p>
            <a:r>
              <a:rPr lang="en-US" dirty="0">
                <a:sym typeface="Georgia" panose="02040502050405020303" pitchFamily="18" charset="0"/>
              </a:rPr>
              <a:t>Program | Deep-dive: regression results for non-participant characteristics</a:t>
            </a:r>
          </a:p>
        </p:txBody>
      </p:sp>
      <p:pic>
        <p:nvPicPr>
          <p:cNvPr id="7" name="Picture 6" descr="Chart of regression results for assessing the likelihood of being recommended into D-E-S as a function of various non-participant characteristics, including the trigger for the referral, the credentials of the assessor, and other characteristics of the ESAt (e.g. whether it was provided-referred). &#10;">
            <a:extLst>
              <a:ext uri="{FF2B5EF4-FFF2-40B4-BE49-F238E27FC236}">
                <a16:creationId xmlns:a16="http://schemas.microsoft.com/office/drawing/2014/main" id="{6E0F8728-D742-4182-A3C4-0E68CFF6C9C6}"/>
              </a:ext>
            </a:extLst>
          </p:cNvPr>
          <p:cNvPicPr>
            <a:picLocks noChangeAspect="1"/>
          </p:cNvPicPr>
          <p:nvPr/>
        </p:nvPicPr>
        <p:blipFill>
          <a:blip r:embed="rId7"/>
          <a:stretch>
            <a:fillRect/>
          </a:stretch>
        </p:blipFill>
        <p:spPr>
          <a:xfrm>
            <a:off x="393002" y="1415773"/>
            <a:ext cx="11302964" cy="3974937"/>
          </a:xfrm>
          <a:prstGeom prst="rect">
            <a:avLst/>
          </a:prstGeom>
        </p:spPr>
      </p:pic>
      <p:sp>
        <p:nvSpPr>
          <p:cNvPr id="123" name="Rectangle 122">
            <a:extLst>
              <a:ext uri="{FF2B5EF4-FFF2-40B4-BE49-F238E27FC236}">
                <a16:creationId xmlns:a16="http://schemas.microsoft.com/office/drawing/2014/main" id="{B1D0E238-30EF-4D7A-BD12-737379C019BA}"/>
              </a:ext>
            </a:extLst>
          </p:cNvPr>
          <p:cNvSpPr/>
          <p:nvPr/>
        </p:nvSpPr>
        <p:spPr>
          <a:xfrm>
            <a:off x="843981" y="4572000"/>
            <a:ext cx="1880418" cy="846138"/>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Example: 18-Month Review ESAt on average adds 16.8 percentage points to the probability of being streamed into DES</a:t>
            </a:r>
          </a:p>
        </p:txBody>
      </p:sp>
      <p:sp>
        <p:nvSpPr>
          <p:cNvPr id="191" name="Rectangle 190">
            <a:extLst>
              <a:ext uri="{FF2B5EF4-FFF2-40B4-BE49-F238E27FC236}">
                <a16:creationId xmlns:a16="http://schemas.microsoft.com/office/drawing/2014/main" id="{918AEDE8-D4D3-40CA-9137-31E098D3E6CC}"/>
              </a:ext>
            </a:extLst>
          </p:cNvPr>
          <p:cNvSpPr/>
          <p:nvPr/>
        </p:nvSpPr>
        <p:spPr>
          <a:xfrm>
            <a:off x="5523682" y="4770438"/>
            <a:ext cx="2307204" cy="768350"/>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Example: ESAt referrals from employment service providers on average adds 6.2 percentage points to the probability of being streamed into DES</a:t>
            </a:r>
          </a:p>
        </p:txBody>
      </p:sp>
      <p:sp>
        <p:nvSpPr>
          <p:cNvPr id="137" name="ee4pFootnotes">
            <a:extLst>
              <a:ext uri="{FF2B5EF4-FFF2-40B4-BE49-F238E27FC236}">
                <a16:creationId xmlns:a16="http://schemas.microsoft.com/office/drawing/2014/main" id="{E14B1CFB-09FF-4841-ACA9-5F0AD093E3BA}"/>
              </a:ext>
            </a:extLst>
          </p:cNvPr>
          <p:cNvSpPr>
            <a:spLocks noChangeArrowheads="1"/>
          </p:cNvSpPr>
          <p:nvPr/>
        </p:nvSpPr>
        <p:spPr bwMode="auto">
          <a:xfrm>
            <a:off x="629998" y="6005942"/>
            <a:ext cx="10896447"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reference category assuming all other variables are kept constant. 2. True positive is the ability of the model to correctly identify those referred to DES, whereas true negative is the ability of the model to correctly identify those not referred to DES. Note: n= 1.23m,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spTree>
    <p:extLst>
      <p:ext uri="{BB962C8B-B14F-4D97-AF65-F5344CB8AC3E}">
        <p14:creationId xmlns:p14="http://schemas.microsoft.com/office/powerpoint/2010/main" val="2606965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2"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B1931B74-BD25-4F8E-9E8E-BA0990EB82AD}"/>
              </a:ext>
              <a:ext uri="{C183D7F6-B498-43B3-948B-1728B52AA6E4}">
                <adec:decorative xmlns:adec="http://schemas.microsoft.com/office/drawing/2017/decorative" val="1"/>
              </a:ext>
            </a:extLst>
          </p:cNvPr>
          <p:cNvGrpSpPr/>
          <p:nvPr/>
        </p:nvGrpSpPr>
        <p:grpSpPr>
          <a:xfrm>
            <a:off x="8040542" y="5484813"/>
            <a:ext cx="3615762" cy="312738"/>
            <a:chOff x="8040542" y="5484813"/>
            <a:chExt cx="3615762" cy="312738"/>
          </a:xfrm>
        </p:grpSpPr>
        <p:sp>
          <p:nvSpPr>
            <p:cNvPr id="579" name="TextBox 578">
              <a:extLst>
                <a:ext uri="{FF2B5EF4-FFF2-40B4-BE49-F238E27FC236}">
                  <a16:creationId xmlns:a16="http://schemas.microsoft.com/office/drawing/2014/main" id="{E0292917-8731-42FF-93F1-ED126BFF033B}"/>
                </a:ext>
              </a:extLst>
            </p:cNvPr>
            <p:cNvSpPr txBox="1"/>
            <p:nvPr/>
          </p:nvSpPr>
          <p:spPr>
            <a:xfrm>
              <a:off x="8040542" y="5575300"/>
              <a:ext cx="837079"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sym typeface="Georgia" panose="02040502050405020303" pitchFamily="18" charset="0"/>
                </a:rPr>
                <a:t>Model fit</a:t>
              </a:r>
              <a:r>
                <a:rPr lang="en-US" sz="1000" b="1" baseline="30000" dirty="0">
                  <a:solidFill>
                    <a:schemeClr val="tx1"/>
                  </a:solidFill>
                  <a:sym typeface="Georgia" panose="02040502050405020303" pitchFamily="18" charset="0"/>
                </a:rPr>
                <a:t>2</a:t>
              </a:r>
              <a:r>
                <a:rPr lang="en-US" sz="1000" b="1" dirty="0">
                  <a:solidFill>
                    <a:schemeClr val="tx1"/>
                  </a:solidFill>
                  <a:sym typeface="Georgia" panose="02040502050405020303" pitchFamily="18" charset="0"/>
                </a:rPr>
                <a:t> </a:t>
              </a:r>
            </a:p>
          </p:txBody>
        </p:sp>
        <p:sp>
          <p:nvSpPr>
            <p:cNvPr id="580" name="TextBox 579">
              <a:extLst>
                <a:ext uri="{FF2B5EF4-FFF2-40B4-BE49-F238E27FC236}">
                  <a16:creationId xmlns:a16="http://schemas.microsoft.com/office/drawing/2014/main" id="{EFFEE93C-250D-477B-ABAF-1F4B395FF890}"/>
                </a:ext>
              </a:extLst>
            </p:cNvPr>
            <p:cNvSpPr txBox="1"/>
            <p:nvPr/>
          </p:nvSpPr>
          <p:spPr>
            <a:xfrm>
              <a:off x="8754924" y="5484813"/>
              <a:ext cx="1482938" cy="3127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positive: 0.9239</a:t>
              </a:r>
            </a:p>
          </p:txBody>
        </p:sp>
        <p:sp>
          <p:nvSpPr>
            <p:cNvPr id="581" name="TextBox 580">
              <a:extLst>
                <a:ext uri="{FF2B5EF4-FFF2-40B4-BE49-F238E27FC236}">
                  <a16:creationId xmlns:a16="http://schemas.microsoft.com/office/drawing/2014/main" id="{0107AA8C-8B7B-4415-8AFA-ED47931E8CAB}"/>
                </a:ext>
              </a:extLst>
            </p:cNvPr>
            <p:cNvSpPr txBox="1"/>
            <p:nvPr/>
          </p:nvSpPr>
          <p:spPr>
            <a:xfrm>
              <a:off x="10173366" y="5575300"/>
              <a:ext cx="1482938"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negative: 0.8070</a:t>
              </a:r>
            </a:p>
          </p:txBody>
        </p:sp>
        <p:sp>
          <p:nvSpPr>
            <p:cNvPr id="582" name="Rectangle 581">
              <a:extLst>
                <a:ext uri="{FF2B5EF4-FFF2-40B4-BE49-F238E27FC236}">
                  <a16:creationId xmlns:a16="http://schemas.microsoft.com/office/drawing/2014/main" id="{2045C24F-0E06-4B30-83BD-2B54570B4B7E}"/>
                </a:ext>
                <a:ext uri="{C183D7F6-B498-43B3-948B-1728B52AA6E4}">
                  <adec:decorative xmlns:adec="http://schemas.microsoft.com/office/drawing/2017/decorative" val="1"/>
                </a:ext>
              </a:extLst>
            </p:cNvPr>
            <p:cNvSpPr/>
            <p:nvPr/>
          </p:nvSpPr>
          <p:spPr>
            <a:xfrm>
              <a:off x="8040542" y="5503863"/>
              <a:ext cx="3615757" cy="274638"/>
            </a:xfrm>
            <a:prstGeom prst="rect">
              <a:avLst/>
            </a:prstGeom>
            <a:noFill/>
            <a:ln w="9525" cap="rnd" cmpd="sng" algn="ctr">
              <a:solidFill>
                <a:srgbClr val="275D38"/>
              </a:solidFill>
              <a:prstDash val="solid"/>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grpSp>
      <p:sp>
        <p:nvSpPr>
          <p:cNvPr id="2" name="Title 1">
            <a:extLst>
              <a:ext uri="{FF2B5EF4-FFF2-40B4-BE49-F238E27FC236}">
                <a16:creationId xmlns:a16="http://schemas.microsoft.com/office/drawing/2014/main" id="{509A4B7F-50F3-40F9-B364-BAE1FDC6630D}"/>
              </a:ext>
            </a:extLst>
          </p:cNvPr>
          <p:cNvSpPr>
            <a:spLocks noGrp="1"/>
          </p:cNvSpPr>
          <p:nvPr>
            <p:ph type="title"/>
          </p:nvPr>
        </p:nvSpPr>
        <p:spPr>
          <a:xfrm>
            <a:off x="630000" y="622800"/>
            <a:ext cx="10933350" cy="332399"/>
          </a:xfrm>
        </p:spPr>
        <p:txBody>
          <a:bodyPr vert="horz"/>
          <a:lstStyle/>
          <a:p>
            <a:r>
              <a:rPr lang="en-US" dirty="0">
                <a:latin typeface="+mj-lt"/>
              </a:rPr>
              <a:t>Program | Deep-dive: regression results for time</a:t>
            </a:r>
            <a:endParaRPr lang="en-US" dirty="0">
              <a:latin typeface="+mj-lt"/>
              <a:sym typeface="Georgia" panose="02040502050405020303" pitchFamily="18" charset="0"/>
            </a:endParaRPr>
          </a:p>
        </p:txBody>
      </p:sp>
      <p:pic>
        <p:nvPicPr>
          <p:cNvPr id="6" name="Picture 5" descr="Chart of regression results for assessing the likelihood of being recommended into D-E-S as a function of ESAt trigger, over time. For example, the probability of being streamed into DES following a COCR has tended down over time, controlling for other factors. ">
            <a:extLst>
              <a:ext uri="{FF2B5EF4-FFF2-40B4-BE49-F238E27FC236}">
                <a16:creationId xmlns:a16="http://schemas.microsoft.com/office/drawing/2014/main" id="{C62CA33A-2EF9-48EB-B612-5FFF70F1BCDA}"/>
              </a:ext>
            </a:extLst>
          </p:cNvPr>
          <p:cNvPicPr>
            <a:picLocks noChangeAspect="1"/>
          </p:cNvPicPr>
          <p:nvPr/>
        </p:nvPicPr>
        <p:blipFill>
          <a:blip r:embed="rId7"/>
          <a:stretch>
            <a:fillRect/>
          </a:stretch>
        </p:blipFill>
        <p:spPr>
          <a:xfrm>
            <a:off x="454349" y="1438483"/>
            <a:ext cx="11309060" cy="3981033"/>
          </a:xfrm>
          <a:prstGeom prst="rect">
            <a:avLst/>
          </a:prstGeom>
        </p:spPr>
      </p:pic>
      <p:sp>
        <p:nvSpPr>
          <p:cNvPr id="458" name="Rectangle 457">
            <a:extLst>
              <a:ext uri="{FF2B5EF4-FFF2-40B4-BE49-F238E27FC236}">
                <a16:creationId xmlns:a16="http://schemas.microsoft.com/office/drawing/2014/main" id="{E99C96FF-914E-499B-A836-B1F7E1542F8C}"/>
              </a:ext>
            </a:extLst>
          </p:cNvPr>
          <p:cNvSpPr/>
          <p:nvPr/>
        </p:nvSpPr>
        <p:spPr>
          <a:xfrm>
            <a:off x="9557522" y="3290888"/>
            <a:ext cx="2036685" cy="995363"/>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This upwards trend is driven by pre-vetting services for DSP introduced in May 2017 which resulted in ineligible DSP participants taking the ESAt instead</a:t>
            </a:r>
          </a:p>
        </p:txBody>
      </p:sp>
      <p:sp>
        <p:nvSpPr>
          <p:cNvPr id="137" name="ee4pFootnotes">
            <a:extLst>
              <a:ext uri="{FF2B5EF4-FFF2-40B4-BE49-F238E27FC236}">
                <a16:creationId xmlns:a16="http://schemas.microsoft.com/office/drawing/2014/main" id="{E14B1CFB-09FF-4841-ACA9-5F0AD093E3BA}"/>
              </a:ext>
            </a:extLst>
          </p:cNvPr>
          <p:cNvSpPr>
            <a:spLocks noChangeArrowheads="1"/>
          </p:cNvSpPr>
          <p:nvPr/>
        </p:nvSpPr>
        <p:spPr bwMode="auto">
          <a:xfrm>
            <a:off x="629998" y="6005942"/>
            <a:ext cx="10896447"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reference category assuming all other variables are kept constant 2. True positive is the ability of the model to correctly identify those referred to DES, whereas true negative is the ability of the model to correctly identify those not referred to DES. Note: n= 1.23m,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298" name="Group 297">
            <a:extLst>
              <a:ext uri="{FF2B5EF4-FFF2-40B4-BE49-F238E27FC236}">
                <a16:creationId xmlns:a16="http://schemas.microsoft.com/office/drawing/2014/main" id="{3CC71769-CDE2-4EE5-BDE3-09368EE19C39}"/>
              </a:ext>
              <a:ext uri="{C183D7F6-B498-43B3-948B-1728B52AA6E4}">
                <adec:decorative xmlns:adec="http://schemas.microsoft.com/office/drawing/2017/decorative" val="1"/>
              </a:ext>
            </a:extLst>
          </p:cNvPr>
          <p:cNvGrpSpPr/>
          <p:nvPr/>
        </p:nvGrpSpPr>
        <p:grpSpPr>
          <a:xfrm>
            <a:off x="717795" y="5664200"/>
            <a:ext cx="3698050" cy="147638"/>
            <a:chOff x="717795" y="5714308"/>
            <a:chExt cx="3698050" cy="148330"/>
          </a:xfrm>
        </p:grpSpPr>
        <p:sp>
          <p:nvSpPr>
            <p:cNvPr id="299" name="TextBox 298">
              <a:extLst>
                <a:ext uri="{FF2B5EF4-FFF2-40B4-BE49-F238E27FC236}">
                  <a16:creationId xmlns:a16="http://schemas.microsoft.com/office/drawing/2014/main" id="{50CCDF49-8882-43A4-9449-DA7E7A96DA16}"/>
                </a:ext>
              </a:extLst>
            </p:cNvPr>
            <p:cNvSpPr txBox="1"/>
            <p:nvPr/>
          </p:nvSpPr>
          <p:spPr>
            <a:xfrm>
              <a:off x="717795" y="573003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P-value</a:t>
              </a:r>
            </a:p>
          </p:txBody>
        </p:sp>
        <p:sp>
          <p:nvSpPr>
            <p:cNvPr id="300" name="Oval 299">
              <a:extLst>
                <a:ext uri="{FF2B5EF4-FFF2-40B4-BE49-F238E27FC236}">
                  <a16:creationId xmlns:a16="http://schemas.microsoft.com/office/drawing/2014/main" id="{5D69D2A4-367E-4AB2-B8EF-505CC1E2D12B}"/>
                </a:ext>
              </a:extLst>
            </p:cNvPr>
            <p:cNvSpPr/>
            <p:nvPr/>
          </p:nvSpPr>
          <p:spPr>
            <a:xfrm>
              <a:off x="1412254" y="5714308"/>
              <a:ext cx="135912" cy="137160"/>
            </a:xfrm>
            <a:prstGeom prst="ellipse">
              <a:avLst/>
            </a:prstGeom>
            <a:solidFill>
              <a:srgbClr val="275D3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01" name="TextBox 300">
              <a:extLst>
                <a:ext uri="{FF2B5EF4-FFF2-40B4-BE49-F238E27FC236}">
                  <a16:creationId xmlns:a16="http://schemas.microsoft.com/office/drawing/2014/main" id="{18750A54-6904-4887-977B-AE635B55068B}"/>
                </a:ext>
              </a:extLst>
            </p:cNvPr>
            <p:cNvSpPr txBox="1"/>
            <p:nvPr/>
          </p:nvSpPr>
          <p:spPr>
            <a:xfrm>
              <a:off x="1479731"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&lt;0.001</a:t>
              </a:r>
            </a:p>
          </p:txBody>
        </p:sp>
        <p:sp>
          <p:nvSpPr>
            <p:cNvPr id="302" name="Isosceles Triangle 301">
              <a:extLst>
                <a:ext uri="{FF2B5EF4-FFF2-40B4-BE49-F238E27FC236}">
                  <a16:creationId xmlns:a16="http://schemas.microsoft.com/office/drawing/2014/main" id="{E90B7ABF-34AA-4C5E-9E0D-C6E79C732EB5}"/>
                </a:ext>
              </a:extLst>
            </p:cNvPr>
            <p:cNvSpPr/>
            <p:nvPr/>
          </p:nvSpPr>
          <p:spPr>
            <a:xfrm>
              <a:off x="2181321" y="5714308"/>
              <a:ext cx="135912" cy="137160"/>
            </a:xfrm>
            <a:prstGeom prst="triangle">
              <a:avLst/>
            </a:prstGeom>
            <a:solidFill>
              <a:srgbClr val="A6A6A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03" name="TextBox 302">
              <a:extLst>
                <a:ext uri="{FF2B5EF4-FFF2-40B4-BE49-F238E27FC236}">
                  <a16:creationId xmlns:a16="http://schemas.microsoft.com/office/drawing/2014/main" id="{13C9E9A3-40F3-4C26-8EC0-E63262AE4D72}"/>
                </a:ext>
              </a:extLst>
            </p:cNvPr>
            <p:cNvSpPr txBox="1"/>
            <p:nvPr/>
          </p:nvSpPr>
          <p:spPr>
            <a:xfrm>
              <a:off x="2248798"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&lt;0.01</a:t>
              </a:r>
            </a:p>
          </p:txBody>
        </p:sp>
        <p:sp>
          <p:nvSpPr>
            <p:cNvPr id="304" name="Diamond 303">
              <a:extLst>
                <a:ext uri="{FF2B5EF4-FFF2-40B4-BE49-F238E27FC236}">
                  <a16:creationId xmlns:a16="http://schemas.microsoft.com/office/drawing/2014/main" id="{6DF7A7B0-31E2-4445-96A1-94755EF32DE8}"/>
                </a:ext>
              </a:extLst>
            </p:cNvPr>
            <p:cNvSpPr/>
            <p:nvPr/>
          </p:nvSpPr>
          <p:spPr>
            <a:xfrm>
              <a:off x="2950388" y="5714308"/>
              <a:ext cx="135912" cy="137160"/>
            </a:xfrm>
            <a:prstGeom prst="diamond">
              <a:avLst/>
            </a:prstGeom>
            <a:solidFill>
              <a:srgbClr val="00B0B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05" name="TextBox 304">
              <a:extLst>
                <a:ext uri="{FF2B5EF4-FFF2-40B4-BE49-F238E27FC236}">
                  <a16:creationId xmlns:a16="http://schemas.microsoft.com/office/drawing/2014/main" id="{3564A7BB-EA0E-4E11-9572-51387FC71B52}"/>
                </a:ext>
              </a:extLst>
            </p:cNvPr>
            <p:cNvSpPr txBox="1"/>
            <p:nvPr/>
          </p:nvSpPr>
          <p:spPr>
            <a:xfrm>
              <a:off x="301786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&lt;0.05</a:t>
              </a:r>
            </a:p>
          </p:txBody>
        </p:sp>
        <p:sp>
          <p:nvSpPr>
            <p:cNvPr id="306" name="Oval 305">
              <a:extLst>
                <a:ext uri="{FF2B5EF4-FFF2-40B4-BE49-F238E27FC236}">
                  <a16:creationId xmlns:a16="http://schemas.microsoft.com/office/drawing/2014/main" id="{1C62B210-8B43-4D92-A0FB-9D568A749AC0}"/>
                </a:ext>
              </a:extLst>
            </p:cNvPr>
            <p:cNvSpPr/>
            <p:nvPr/>
          </p:nvSpPr>
          <p:spPr>
            <a:xfrm>
              <a:off x="3719455" y="5714308"/>
              <a:ext cx="135912" cy="137160"/>
            </a:xfrm>
            <a:prstGeom prst="ellipse">
              <a:avLst/>
            </a:prstGeom>
            <a:solidFill>
              <a:srgbClr val="FF922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307" name="TextBox 306">
              <a:extLst>
                <a:ext uri="{FF2B5EF4-FFF2-40B4-BE49-F238E27FC236}">
                  <a16:creationId xmlns:a16="http://schemas.microsoft.com/office/drawing/2014/main" id="{F17181E2-64BE-4D6D-97D5-E7578FA8E1EA}"/>
                </a:ext>
              </a:extLst>
            </p:cNvPr>
            <p:cNvSpPr txBox="1"/>
            <p:nvPr/>
          </p:nvSpPr>
          <p:spPr>
            <a:xfrm>
              <a:off x="378693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&gt;0.05</a:t>
              </a:r>
            </a:p>
          </p:txBody>
        </p:sp>
      </p:grpSp>
    </p:spTree>
    <p:extLst>
      <p:ext uri="{BB962C8B-B14F-4D97-AF65-F5344CB8AC3E}">
        <p14:creationId xmlns:p14="http://schemas.microsoft.com/office/powerpoint/2010/main" val="1085982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6F1245DB-F991-4A55-B06D-AE44A5C6E62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30521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76" name="think-cell Slide" r:id="rId5" imgW="395" imgH="394" progId="TCLayout.ActiveDocument.1">
                  <p:embed/>
                </p:oleObj>
              </mc:Choice>
              <mc:Fallback>
                <p:oleObj name="think-cell Slide" r:id="rId5" imgW="395" imgH="394" progId="TCLayout.ActiveDocument.1">
                  <p:embed/>
                  <p:pic>
                    <p:nvPicPr>
                      <p:cNvPr id="13" name="Object 12" hidden="1">
                        <a:extLst>
                          <a:ext uri="{FF2B5EF4-FFF2-40B4-BE49-F238E27FC236}">
                            <a16:creationId xmlns:a16="http://schemas.microsoft.com/office/drawing/2014/main" id="{6F1245DB-F991-4A55-B06D-AE44A5C6E62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4B9F3E-16CC-4ECC-B389-728C3176B7C9}"/>
              </a:ext>
            </a:extLst>
          </p:cNvPr>
          <p:cNvSpPr>
            <a:spLocks noGrp="1"/>
          </p:cNvSpPr>
          <p:nvPr>
            <p:ph type="title"/>
          </p:nvPr>
        </p:nvSpPr>
        <p:spPr>
          <a:xfrm>
            <a:off x="630000" y="622800"/>
            <a:ext cx="10933350" cy="664797"/>
          </a:xfrm>
        </p:spPr>
        <p:txBody>
          <a:bodyPr vert="horz"/>
          <a:lstStyle/>
          <a:p>
            <a:r>
              <a:rPr lang="en-US" dirty="0">
                <a:latin typeface="+mj-lt"/>
                <a:sym typeface="Georgia" panose="02040502050405020303" pitchFamily="18" charset="0"/>
              </a:rPr>
              <a:t>Program recommendation | </a:t>
            </a:r>
            <a:r>
              <a:rPr lang="en-US" dirty="0">
                <a:latin typeface="+mj-lt"/>
              </a:rPr>
              <a:t>Deep-dive</a:t>
            </a:r>
            <a:r>
              <a:rPr lang="en-US" dirty="0">
                <a:latin typeface="+mj-lt"/>
                <a:sym typeface="Georgia" panose="02040502050405020303" pitchFamily="18" charset="0"/>
              </a:rPr>
              <a:t>: substantial variation in size and significance of "assessor effect"</a:t>
            </a:r>
          </a:p>
        </p:txBody>
      </p:sp>
      <p:sp>
        <p:nvSpPr>
          <p:cNvPr id="6" name="Rectangle 5">
            <a:extLst>
              <a:ext uri="{FF2B5EF4-FFF2-40B4-BE49-F238E27FC236}">
                <a16:creationId xmlns:a16="http://schemas.microsoft.com/office/drawing/2014/main" id="{3388F86A-DC10-4CE4-9D62-F3690A4E5A88}"/>
              </a:ext>
            </a:extLst>
          </p:cNvPr>
          <p:cNvSpPr/>
          <p:nvPr/>
        </p:nvSpPr>
        <p:spPr>
          <a:xfrm>
            <a:off x="525335" y="1874536"/>
            <a:ext cx="8734027" cy="307777"/>
          </a:xfrm>
          <a:prstGeom prst="rect">
            <a:avLst/>
          </a:prstGeom>
        </p:spPr>
        <p:txBody>
          <a:bodyPr wrap="square">
            <a:spAutoFit/>
          </a:bodyPr>
          <a:lstStyle/>
          <a:p>
            <a:r>
              <a:rPr lang="en-US" sz="1400" dirty="0">
                <a:solidFill>
                  <a:srgbClr val="275D38"/>
                </a:solidFill>
                <a:sym typeface="Georgia" panose="02040502050405020303" pitchFamily="18" charset="0"/>
              </a:rPr>
              <a:t>Holding other variables constant, the assessor themselves vary in their likelihood of recommending DES</a:t>
            </a:r>
          </a:p>
        </p:txBody>
      </p:sp>
      <p:sp>
        <p:nvSpPr>
          <p:cNvPr id="30" name="TextBox 29">
            <a:extLst>
              <a:ext uri="{FF2B5EF4-FFF2-40B4-BE49-F238E27FC236}">
                <a16:creationId xmlns:a16="http://schemas.microsoft.com/office/drawing/2014/main" id="{66F6C9F1-09E3-48B2-B91A-CF0800964F97}"/>
              </a:ext>
            </a:extLst>
          </p:cNvPr>
          <p:cNvSpPr txBox="1"/>
          <p:nvPr/>
        </p:nvSpPr>
        <p:spPr>
          <a:xfrm>
            <a:off x="2101840" y="2244725"/>
            <a:ext cx="6473028" cy="187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000000"/>
                </a:solidFill>
                <a:sym typeface="Georgia" panose="02040502050405020303" pitchFamily="18" charset="0"/>
              </a:rPr>
              <a:t>Distribution of assessor variation in recommending DES</a:t>
            </a:r>
          </a:p>
        </p:txBody>
      </p:sp>
      <p:pic>
        <p:nvPicPr>
          <p:cNvPr id="8" name="Picture 7" descr="Scatter shows the distribution of how significantly different from the median assessor each assessor is with regards to their probability of recommending D-E-S. 61% of assessors were significantly different from the median at a 5% significance level.">
            <a:extLst>
              <a:ext uri="{FF2B5EF4-FFF2-40B4-BE49-F238E27FC236}">
                <a16:creationId xmlns:a16="http://schemas.microsoft.com/office/drawing/2014/main" id="{BCF06B8F-DCAA-47B5-AA3F-591ABB68B353}"/>
              </a:ext>
            </a:extLst>
          </p:cNvPr>
          <p:cNvPicPr>
            <a:picLocks noChangeAspect="1"/>
          </p:cNvPicPr>
          <p:nvPr/>
        </p:nvPicPr>
        <p:blipFill>
          <a:blip r:embed="rId7"/>
          <a:stretch>
            <a:fillRect/>
          </a:stretch>
        </p:blipFill>
        <p:spPr>
          <a:xfrm>
            <a:off x="538804" y="2540733"/>
            <a:ext cx="8657070" cy="3395766"/>
          </a:xfrm>
          <a:prstGeom prst="rect">
            <a:avLst/>
          </a:prstGeom>
        </p:spPr>
      </p:pic>
      <p:grpSp>
        <p:nvGrpSpPr>
          <p:cNvPr id="33" name="Group 32" descr="Graphic showing it leads to">
            <a:extLst>
              <a:ext uri="{FF2B5EF4-FFF2-40B4-BE49-F238E27FC236}">
                <a16:creationId xmlns:a16="http://schemas.microsoft.com/office/drawing/2014/main" id="{FBEEA1D9-2ABD-4379-A087-70494FDEAE8B}"/>
              </a:ext>
              <a:ext uri="{C183D7F6-B498-43B3-948B-1728B52AA6E4}">
                <adec:decorative xmlns:adec="http://schemas.microsoft.com/office/drawing/2017/decorative" val="0"/>
              </a:ext>
            </a:extLst>
          </p:cNvPr>
          <p:cNvGrpSpPr/>
          <p:nvPr/>
        </p:nvGrpSpPr>
        <p:grpSpPr>
          <a:xfrm>
            <a:off x="9265868" y="2727720"/>
            <a:ext cx="209119" cy="2786067"/>
            <a:chOff x="5942914" y="2081213"/>
            <a:chExt cx="306171" cy="4079081"/>
          </a:xfrm>
        </p:grpSpPr>
        <p:cxnSp>
          <p:nvCxnSpPr>
            <p:cNvPr id="34" name="Straight Connector 33">
              <a:extLst>
                <a:ext uri="{FF2B5EF4-FFF2-40B4-BE49-F238E27FC236}">
                  <a16:creationId xmlns:a16="http://schemas.microsoft.com/office/drawing/2014/main" id="{76B1FDD5-51D8-4ED9-A9B8-269B812D23D4}"/>
                </a:ext>
              </a:extLst>
            </p:cNvPr>
            <p:cNvCxnSpPr/>
            <p:nvPr/>
          </p:nvCxnSpPr>
          <p:spPr>
            <a:xfrm>
              <a:off x="6096000" y="2081213"/>
              <a:ext cx="0" cy="4079081"/>
            </a:xfrm>
            <a:prstGeom prst="line">
              <a:avLst/>
            </a:prstGeom>
            <a:ln w="9525" cap="rnd">
              <a:solidFill>
                <a:srgbClr val="666666"/>
              </a:solidFill>
              <a:prstDash val="soli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309CA13-31E4-498B-B09F-5C721B8C0B73}"/>
                </a:ext>
              </a:extLst>
            </p:cNvPr>
            <p:cNvGrpSpPr/>
            <p:nvPr/>
          </p:nvGrpSpPr>
          <p:grpSpPr>
            <a:xfrm>
              <a:off x="5942914" y="3967299"/>
              <a:ext cx="306171" cy="306910"/>
              <a:chOff x="5937564" y="3833745"/>
              <a:chExt cx="306171" cy="306910"/>
            </a:xfrm>
          </p:grpSpPr>
          <p:sp>
            <p:nvSpPr>
              <p:cNvPr id="36" name="Freeform 94">
                <a:extLst>
                  <a:ext uri="{FF2B5EF4-FFF2-40B4-BE49-F238E27FC236}">
                    <a16:creationId xmlns:a16="http://schemas.microsoft.com/office/drawing/2014/main" id="{E7C3EEF7-0B52-4820-B284-AD386A9D9C52}"/>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lumMod val="100000"/>
                </a:schemeClr>
              </a:solidFill>
              <a:ln>
                <a:solidFill>
                  <a:schemeClr val="tx2">
                    <a:lumMod val="100000"/>
                  </a:schemeClr>
                </a:solidFill>
              </a:ln>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sp>
            <p:nvSpPr>
              <p:cNvPr id="37" name="Freeform 95">
                <a:extLst>
                  <a:ext uri="{FF2B5EF4-FFF2-40B4-BE49-F238E27FC236}">
                    <a16:creationId xmlns:a16="http://schemas.microsoft.com/office/drawing/2014/main" id="{A04608AE-F088-4830-9CD0-7BF47FC90117}"/>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sym typeface="Georgia" panose="02040502050405020303" pitchFamily="18" charset="0"/>
                </a:endParaRPr>
              </a:p>
            </p:txBody>
          </p:sp>
        </p:grpSp>
      </p:grpSp>
      <p:sp>
        <p:nvSpPr>
          <p:cNvPr id="5" name="Rectangle 4">
            <a:extLst>
              <a:ext uri="{FF2B5EF4-FFF2-40B4-BE49-F238E27FC236}">
                <a16:creationId xmlns:a16="http://schemas.microsoft.com/office/drawing/2014/main" id="{755F0909-7127-450B-ADA4-C9661E5E846A}"/>
              </a:ext>
            </a:extLst>
          </p:cNvPr>
          <p:cNvSpPr/>
          <p:nvPr/>
        </p:nvSpPr>
        <p:spPr>
          <a:xfrm>
            <a:off x="9648967" y="1803737"/>
            <a:ext cx="2187292" cy="954107"/>
          </a:xfrm>
          <a:prstGeom prst="rect">
            <a:avLst/>
          </a:prstGeom>
        </p:spPr>
        <p:txBody>
          <a:bodyPr wrap="square">
            <a:spAutoFit/>
          </a:bodyPr>
          <a:lstStyle/>
          <a:p>
            <a:r>
              <a:rPr lang="en-US" sz="1400" dirty="0">
                <a:solidFill>
                  <a:srgbClr val="275D38"/>
                </a:solidFill>
                <a:sym typeface="Georgia" panose="02040502050405020303" pitchFamily="18" charset="0"/>
              </a:rPr>
              <a:t>Majority of ESAts conducted by assessor who differed significantly from the median</a:t>
            </a:r>
          </a:p>
        </p:txBody>
      </p:sp>
      <p:pic>
        <p:nvPicPr>
          <p:cNvPr id="10" name="Picture 9" descr="Chart showing 1.2 million, with Significant = 61% and Insignificant = 39%&#10;">
            <a:extLst>
              <a:ext uri="{FF2B5EF4-FFF2-40B4-BE49-F238E27FC236}">
                <a16:creationId xmlns:a16="http://schemas.microsoft.com/office/drawing/2014/main" id="{E26F620A-CD8D-41AB-914A-423082C23192}"/>
              </a:ext>
            </a:extLst>
          </p:cNvPr>
          <p:cNvPicPr>
            <a:picLocks noChangeAspect="1"/>
          </p:cNvPicPr>
          <p:nvPr/>
        </p:nvPicPr>
        <p:blipFill>
          <a:blip r:embed="rId8"/>
          <a:stretch>
            <a:fillRect/>
          </a:stretch>
        </p:blipFill>
        <p:spPr>
          <a:xfrm>
            <a:off x="9834230" y="2866163"/>
            <a:ext cx="1816765" cy="2889754"/>
          </a:xfrm>
          <a:prstGeom prst="rect">
            <a:avLst/>
          </a:prstGeom>
        </p:spPr>
      </p:pic>
      <p:sp>
        <p:nvSpPr>
          <p:cNvPr id="23" name="ee4pFootnotes">
            <a:extLst>
              <a:ext uri="{FF2B5EF4-FFF2-40B4-BE49-F238E27FC236}">
                <a16:creationId xmlns:a16="http://schemas.microsoft.com/office/drawing/2014/main" id="{F66200B6-E046-4132-8C62-1F9CE8D4B9DB}"/>
              </a:ext>
            </a:extLst>
          </p:cNvPr>
          <p:cNvSpPr>
            <a:spLocks noChangeArrowheads="1"/>
          </p:cNvSpPr>
          <p:nvPr/>
        </p:nvSpPr>
        <p:spPr bwMode="auto">
          <a:xfrm>
            <a:off x="629999" y="6144442"/>
            <a:ext cx="11087076"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median assessor (TB2720) assuming all other variables are kept constant. Note: n=1.23m, with 1,032 unique assessors from 2015-16 to 2019-20.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cxnSp>
        <p:nvCxnSpPr>
          <p:cNvPr id="53" name="Straight Connector 52">
            <a:extLst>
              <a:ext uri="{FF2B5EF4-FFF2-40B4-BE49-F238E27FC236}">
                <a16:creationId xmlns:a16="http://schemas.microsoft.com/office/drawing/2014/main" id="{6CA2CE6C-4CA9-4945-B9F1-23122DAB5166}"/>
              </a:ext>
              <a:ext uri="{C183D7F6-B498-43B3-948B-1728B52AA6E4}">
                <adec:decorative xmlns:adec="http://schemas.microsoft.com/office/drawing/2017/decorative" val="1"/>
              </a:ext>
            </a:extLst>
          </p:cNvPr>
          <p:cNvCxnSpPr>
            <a:cxnSpLocks/>
          </p:cNvCxnSpPr>
          <p:nvPr/>
        </p:nvCxnSpPr>
        <p:spPr>
          <a:xfrm>
            <a:off x="1404470" y="5619363"/>
            <a:ext cx="0" cy="246225"/>
          </a:xfrm>
          <a:prstGeom prst="line">
            <a:avLst/>
          </a:prstGeom>
          <a:ln w="19050" cap="rnd">
            <a:solidFill>
              <a:schemeClr val="accent5"/>
            </a:solidFill>
            <a:headEnd type="oval"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9C7BF87-3609-48E0-94FD-C56F43CCD7B8}"/>
              </a:ext>
              <a:ext uri="{C183D7F6-B498-43B3-948B-1728B52AA6E4}">
                <adec:decorative xmlns:adec="http://schemas.microsoft.com/office/drawing/2017/decorative" val="1"/>
              </a:ext>
            </a:extLst>
          </p:cNvPr>
          <p:cNvSpPr/>
          <p:nvPr/>
        </p:nvSpPr>
        <p:spPr>
          <a:xfrm>
            <a:off x="659999" y="5752643"/>
            <a:ext cx="3790478" cy="222495"/>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r>
              <a:rPr lang="en-US" sz="1000" dirty="0">
                <a:solidFill>
                  <a:srgbClr val="000000"/>
                </a:solidFill>
                <a:sym typeface="Georgia" panose="02040502050405020303" pitchFamily="18" charset="0"/>
              </a:rPr>
              <a:t>540 assessors differ significantly from the median assessor </a:t>
            </a:r>
            <a:endParaRPr lang="en-US" sz="1000" dirty="0">
              <a:sym typeface="Georgia" panose="02040502050405020303" pitchFamily="18" charset="0"/>
            </a:endParaRPr>
          </a:p>
        </p:txBody>
      </p:sp>
    </p:spTree>
    <p:extLst>
      <p:ext uri="{BB962C8B-B14F-4D97-AF65-F5344CB8AC3E}">
        <p14:creationId xmlns:p14="http://schemas.microsoft.com/office/powerpoint/2010/main" val="1252400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27188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500"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9A4B7F-50F3-40F9-B364-BAE1FDC6630D}"/>
              </a:ext>
            </a:extLst>
          </p:cNvPr>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Work capacity | Deep-dive: regression results for participant characteristics</a:t>
            </a:r>
          </a:p>
        </p:txBody>
      </p:sp>
      <p:pic>
        <p:nvPicPr>
          <p:cNvPr id="8" name="Picture 7" descr="Chart of regression results for work capacity assessments as a function of various participant characteristics, including disability type, barrier to employment type, and other factors (e.g. age, volunteer status, time unemployed).&#10;">
            <a:extLst>
              <a:ext uri="{FF2B5EF4-FFF2-40B4-BE49-F238E27FC236}">
                <a16:creationId xmlns:a16="http://schemas.microsoft.com/office/drawing/2014/main" id="{432872D3-5C0D-4C1A-8829-348C5FD4DD70}"/>
              </a:ext>
            </a:extLst>
          </p:cNvPr>
          <p:cNvPicPr>
            <a:picLocks noChangeAspect="1"/>
          </p:cNvPicPr>
          <p:nvPr/>
        </p:nvPicPr>
        <p:blipFill>
          <a:blip r:embed="rId7"/>
          <a:stretch>
            <a:fillRect/>
          </a:stretch>
        </p:blipFill>
        <p:spPr>
          <a:xfrm>
            <a:off x="564506" y="1429982"/>
            <a:ext cx="11363929" cy="3755461"/>
          </a:xfrm>
          <a:prstGeom prst="rect">
            <a:avLst/>
          </a:prstGeom>
        </p:spPr>
      </p:pic>
      <p:sp>
        <p:nvSpPr>
          <p:cNvPr id="176" name="Rectangle 175">
            <a:extLst>
              <a:ext uri="{FF2B5EF4-FFF2-40B4-BE49-F238E27FC236}">
                <a16:creationId xmlns:a16="http://schemas.microsoft.com/office/drawing/2014/main" id="{2B73429D-2E2E-4CAF-8018-2ECBE249939C}"/>
              </a:ext>
              <a:ext uri="{C183D7F6-B498-43B3-948B-1728B52AA6E4}">
                <adec:decorative xmlns:adec="http://schemas.microsoft.com/office/drawing/2017/decorative" val="0"/>
              </a:ext>
            </a:extLst>
          </p:cNvPr>
          <p:cNvSpPr/>
          <p:nvPr/>
        </p:nvSpPr>
        <p:spPr>
          <a:xfrm>
            <a:off x="1343298" y="4705350"/>
            <a:ext cx="2238102" cy="698500"/>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Every additional decade in age, on average adds 9.8 percentage points to the probability of being assessed as low capacity</a:t>
            </a:r>
          </a:p>
        </p:txBody>
      </p:sp>
      <p:sp>
        <p:nvSpPr>
          <p:cNvPr id="171" name="Rectangle 170">
            <a:extLst>
              <a:ext uri="{FF2B5EF4-FFF2-40B4-BE49-F238E27FC236}">
                <a16:creationId xmlns:a16="http://schemas.microsoft.com/office/drawing/2014/main" id="{992982A6-FA11-497D-B9E7-F27FA3DB5B80}"/>
              </a:ext>
              <a:ext uri="{C183D7F6-B498-43B3-948B-1728B52AA6E4}">
                <adec:decorative xmlns:adec="http://schemas.microsoft.com/office/drawing/2017/decorative" val="0"/>
              </a:ext>
            </a:extLst>
          </p:cNvPr>
          <p:cNvSpPr/>
          <p:nvPr/>
        </p:nvSpPr>
        <p:spPr>
          <a:xfrm>
            <a:off x="3885988" y="4684713"/>
            <a:ext cx="2327292" cy="696913"/>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Having an intellectual disability on average adds 42.3 percentage points to the probability of being assessed as low capacity</a:t>
            </a:r>
          </a:p>
        </p:txBody>
      </p:sp>
      <p:sp>
        <p:nvSpPr>
          <p:cNvPr id="177" name="Rectangle 176">
            <a:extLst>
              <a:ext uri="{FF2B5EF4-FFF2-40B4-BE49-F238E27FC236}">
                <a16:creationId xmlns:a16="http://schemas.microsoft.com/office/drawing/2014/main" id="{3DD352B5-6000-451B-8E24-DB526B7BE05C}"/>
              </a:ext>
            </a:extLst>
          </p:cNvPr>
          <p:cNvSpPr/>
          <p:nvPr/>
        </p:nvSpPr>
        <p:spPr>
          <a:xfrm>
            <a:off x="6893382" y="4927472"/>
            <a:ext cx="4046109" cy="423856"/>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Having a drug &amp; alcohol barrier on average adds 5.0 percentage points to the probability of being assessed as low capacity</a:t>
            </a:r>
          </a:p>
        </p:txBody>
      </p:sp>
      <p:sp>
        <p:nvSpPr>
          <p:cNvPr id="137" name="ee4pFootnotes">
            <a:extLst>
              <a:ext uri="{FF2B5EF4-FFF2-40B4-BE49-F238E27FC236}">
                <a16:creationId xmlns:a16="http://schemas.microsoft.com/office/drawing/2014/main" id="{E14B1CFB-09FF-4841-ACA9-5F0AD093E3BA}"/>
              </a:ext>
            </a:extLst>
          </p:cNvPr>
          <p:cNvSpPr>
            <a:spLocks noChangeArrowheads="1"/>
          </p:cNvSpPr>
          <p:nvPr/>
        </p:nvSpPr>
        <p:spPr bwMode="auto">
          <a:xfrm>
            <a:off x="629998" y="6005942"/>
            <a:ext cx="10896447"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reference category assuming all other variables are kept constant.  2. Age has been converted to decades 3. Months has been converted to 6months intervals 4. Anxiety &amp; depression. 5. True positive is the ability of the model to correctly identify those assigned low work capacity, whereas true negative is the ability of the model to correctly identify those assigned high work capacity. Note: n= 1.23m,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123" name="Group 122">
            <a:extLst>
              <a:ext uri="{FF2B5EF4-FFF2-40B4-BE49-F238E27FC236}">
                <a16:creationId xmlns:a16="http://schemas.microsoft.com/office/drawing/2014/main" id="{11CBD5A9-9D2C-45C9-BE20-840D779115C8}"/>
              </a:ext>
              <a:ext uri="{C183D7F6-B498-43B3-948B-1728B52AA6E4}">
                <adec:decorative xmlns:adec="http://schemas.microsoft.com/office/drawing/2017/decorative" val="1"/>
              </a:ext>
            </a:extLst>
          </p:cNvPr>
          <p:cNvGrpSpPr/>
          <p:nvPr/>
        </p:nvGrpSpPr>
        <p:grpSpPr>
          <a:xfrm>
            <a:off x="717795" y="5699125"/>
            <a:ext cx="3698050" cy="147638"/>
            <a:chOff x="717795" y="5714308"/>
            <a:chExt cx="3698050" cy="148330"/>
          </a:xfrm>
        </p:grpSpPr>
        <p:sp>
          <p:nvSpPr>
            <p:cNvPr id="127" name="TextBox 126">
              <a:extLst>
                <a:ext uri="{FF2B5EF4-FFF2-40B4-BE49-F238E27FC236}">
                  <a16:creationId xmlns:a16="http://schemas.microsoft.com/office/drawing/2014/main" id="{11DE3012-5FF1-4B2F-8ACC-324D33D7DCFF}"/>
                </a:ext>
              </a:extLst>
            </p:cNvPr>
            <p:cNvSpPr txBox="1"/>
            <p:nvPr/>
          </p:nvSpPr>
          <p:spPr>
            <a:xfrm>
              <a:off x="717795" y="573003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P-value</a:t>
              </a:r>
            </a:p>
          </p:txBody>
        </p:sp>
        <p:sp>
          <p:nvSpPr>
            <p:cNvPr id="128" name="Oval 127">
              <a:extLst>
                <a:ext uri="{FF2B5EF4-FFF2-40B4-BE49-F238E27FC236}">
                  <a16:creationId xmlns:a16="http://schemas.microsoft.com/office/drawing/2014/main" id="{9FA20541-13F9-4CB5-AA7E-79522D48D097}"/>
                </a:ext>
              </a:extLst>
            </p:cNvPr>
            <p:cNvSpPr/>
            <p:nvPr/>
          </p:nvSpPr>
          <p:spPr>
            <a:xfrm>
              <a:off x="1412254" y="5714308"/>
              <a:ext cx="135912" cy="137160"/>
            </a:xfrm>
            <a:prstGeom prst="ellipse">
              <a:avLst/>
            </a:prstGeom>
            <a:solidFill>
              <a:srgbClr val="275D3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29" name="TextBox 128">
              <a:extLst>
                <a:ext uri="{FF2B5EF4-FFF2-40B4-BE49-F238E27FC236}">
                  <a16:creationId xmlns:a16="http://schemas.microsoft.com/office/drawing/2014/main" id="{46956624-45FA-4F12-A394-A7AE5E4F5EDF}"/>
                </a:ext>
              </a:extLst>
            </p:cNvPr>
            <p:cNvSpPr txBox="1"/>
            <p:nvPr/>
          </p:nvSpPr>
          <p:spPr>
            <a:xfrm>
              <a:off x="1479731"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&lt;0.001</a:t>
              </a:r>
            </a:p>
          </p:txBody>
        </p:sp>
        <p:sp>
          <p:nvSpPr>
            <p:cNvPr id="131" name="Isosceles Triangle 130">
              <a:extLst>
                <a:ext uri="{FF2B5EF4-FFF2-40B4-BE49-F238E27FC236}">
                  <a16:creationId xmlns:a16="http://schemas.microsoft.com/office/drawing/2014/main" id="{D6C2F0E0-2C37-4F7D-B04F-1104DF455962}"/>
                </a:ext>
              </a:extLst>
            </p:cNvPr>
            <p:cNvSpPr/>
            <p:nvPr/>
          </p:nvSpPr>
          <p:spPr>
            <a:xfrm>
              <a:off x="2181321" y="5714308"/>
              <a:ext cx="135912" cy="137160"/>
            </a:xfrm>
            <a:prstGeom prst="triangle">
              <a:avLst/>
            </a:prstGeom>
            <a:solidFill>
              <a:srgbClr val="A6A6A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32" name="TextBox 131">
              <a:extLst>
                <a:ext uri="{FF2B5EF4-FFF2-40B4-BE49-F238E27FC236}">
                  <a16:creationId xmlns:a16="http://schemas.microsoft.com/office/drawing/2014/main" id="{D92ACF1F-BF5D-45D5-B759-905DC1096159}"/>
                </a:ext>
              </a:extLst>
            </p:cNvPr>
            <p:cNvSpPr txBox="1"/>
            <p:nvPr/>
          </p:nvSpPr>
          <p:spPr>
            <a:xfrm>
              <a:off x="2248798"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&lt;0.01</a:t>
              </a:r>
            </a:p>
          </p:txBody>
        </p:sp>
        <p:sp>
          <p:nvSpPr>
            <p:cNvPr id="133" name="Diamond 132">
              <a:extLst>
                <a:ext uri="{FF2B5EF4-FFF2-40B4-BE49-F238E27FC236}">
                  <a16:creationId xmlns:a16="http://schemas.microsoft.com/office/drawing/2014/main" id="{B4D0478D-906D-49B2-9EC0-19F86FAF97BB}"/>
                </a:ext>
              </a:extLst>
            </p:cNvPr>
            <p:cNvSpPr/>
            <p:nvPr/>
          </p:nvSpPr>
          <p:spPr>
            <a:xfrm>
              <a:off x="2950388" y="5714308"/>
              <a:ext cx="135912" cy="137160"/>
            </a:xfrm>
            <a:prstGeom prst="diamond">
              <a:avLst/>
            </a:prstGeom>
            <a:solidFill>
              <a:srgbClr val="00B0B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34" name="TextBox 133">
              <a:extLst>
                <a:ext uri="{FF2B5EF4-FFF2-40B4-BE49-F238E27FC236}">
                  <a16:creationId xmlns:a16="http://schemas.microsoft.com/office/drawing/2014/main" id="{3EFC7E08-B03B-40E0-AC0E-91225B0BF1AF}"/>
                </a:ext>
              </a:extLst>
            </p:cNvPr>
            <p:cNvSpPr txBox="1"/>
            <p:nvPr/>
          </p:nvSpPr>
          <p:spPr>
            <a:xfrm>
              <a:off x="301786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&lt;0.05</a:t>
              </a:r>
            </a:p>
          </p:txBody>
        </p:sp>
        <p:sp>
          <p:nvSpPr>
            <p:cNvPr id="135" name="Oval 134">
              <a:extLst>
                <a:ext uri="{FF2B5EF4-FFF2-40B4-BE49-F238E27FC236}">
                  <a16:creationId xmlns:a16="http://schemas.microsoft.com/office/drawing/2014/main" id="{02ACC4F2-1339-420E-9400-78131146EB40}"/>
                </a:ext>
              </a:extLst>
            </p:cNvPr>
            <p:cNvSpPr/>
            <p:nvPr/>
          </p:nvSpPr>
          <p:spPr>
            <a:xfrm>
              <a:off x="3719455" y="5714308"/>
              <a:ext cx="135912" cy="137160"/>
            </a:xfrm>
            <a:prstGeom prst="ellipse">
              <a:avLst/>
            </a:prstGeom>
            <a:solidFill>
              <a:srgbClr val="FF922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136" name="TextBox 135">
              <a:extLst>
                <a:ext uri="{FF2B5EF4-FFF2-40B4-BE49-F238E27FC236}">
                  <a16:creationId xmlns:a16="http://schemas.microsoft.com/office/drawing/2014/main" id="{96AF3C33-541D-484F-8E0A-3FE7072A046A}"/>
                </a:ext>
              </a:extLst>
            </p:cNvPr>
            <p:cNvSpPr txBox="1"/>
            <p:nvPr/>
          </p:nvSpPr>
          <p:spPr>
            <a:xfrm>
              <a:off x="378693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&gt;0.05</a:t>
              </a:r>
            </a:p>
          </p:txBody>
        </p:sp>
      </p:grpSp>
      <p:sp>
        <p:nvSpPr>
          <p:cNvPr id="80" name="TextBox 79">
            <a:extLst>
              <a:ext uri="{FF2B5EF4-FFF2-40B4-BE49-F238E27FC236}">
                <a16:creationId xmlns:a16="http://schemas.microsoft.com/office/drawing/2014/main" id="{598FD074-DF7C-4C8A-82A8-F878A9CBFAB1}"/>
              </a:ext>
              <a:ext uri="{C183D7F6-B498-43B3-948B-1728B52AA6E4}">
                <adec:decorative xmlns:adec="http://schemas.microsoft.com/office/drawing/2017/decorative" val="1"/>
              </a:ext>
            </a:extLst>
          </p:cNvPr>
          <p:cNvSpPr txBox="1"/>
          <p:nvPr/>
        </p:nvSpPr>
        <p:spPr>
          <a:xfrm>
            <a:off x="8040542" y="5630863"/>
            <a:ext cx="837079"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sym typeface="Georgia" panose="02040502050405020303" pitchFamily="18" charset="0"/>
              </a:rPr>
              <a:t>Model fit</a:t>
            </a:r>
            <a:r>
              <a:rPr lang="en-US" sz="1000" b="1" baseline="30000" dirty="0">
                <a:solidFill>
                  <a:schemeClr val="tx1"/>
                </a:solidFill>
                <a:sym typeface="Georgia" panose="02040502050405020303" pitchFamily="18" charset="0"/>
              </a:rPr>
              <a:t>5</a:t>
            </a:r>
            <a:r>
              <a:rPr lang="en-US" sz="1000" b="1" dirty="0">
                <a:solidFill>
                  <a:schemeClr val="tx1"/>
                </a:solidFill>
                <a:sym typeface="Georgia" panose="02040502050405020303" pitchFamily="18" charset="0"/>
              </a:rPr>
              <a:t> </a:t>
            </a:r>
          </a:p>
        </p:txBody>
      </p:sp>
      <p:sp>
        <p:nvSpPr>
          <p:cNvPr id="81" name="TextBox 80">
            <a:extLst>
              <a:ext uri="{FF2B5EF4-FFF2-40B4-BE49-F238E27FC236}">
                <a16:creationId xmlns:a16="http://schemas.microsoft.com/office/drawing/2014/main" id="{4630CE03-7B05-411E-9BFB-9C68033C1D00}"/>
              </a:ext>
              <a:ext uri="{C183D7F6-B498-43B3-948B-1728B52AA6E4}">
                <adec:decorative xmlns:adec="http://schemas.microsoft.com/office/drawing/2017/decorative" val="1"/>
              </a:ext>
            </a:extLst>
          </p:cNvPr>
          <p:cNvSpPr txBox="1"/>
          <p:nvPr/>
        </p:nvSpPr>
        <p:spPr>
          <a:xfrm>
            <a:off x="8754924" y="5540375"/>
            <a:ext cx="1482938" cy="3127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positive: 0.8238</a:t>
            </a:r>
          </a:p>
        </p:txBody>
      </p:sp>
      <p:sp>
        <p:nvSpPr>
          <p:cNvPr id="82" name="TextBox 81">
            <a:extLst>
              <a:ext uri="{FF2B5EF4-FFF2-40B4-BE49-F238E27FC236}">
                <a16:creationId xmlns:a16="http://schemas.microsoft.com/office/drawing/2014/main" id="{0AC5EE2F-1976-4315-AB27-B2EF192FFE7D}"/>
              </a:ext>
              <a:ext uri="{C183D7F6-B498-43B3-948B-1728B52AA6E4}">
                <adec:decorative xmlns:adec="http://schemas.microsoft.com/office/drawing/2017/decorative" val="1"/>
              </a:ext>
            </a:extLst>
          </p:cNvPr>
          <p:cNvSpPr txBox="1"/>
          <p:nvPr/>
        </p:nvSpPr>
        <p:spPr>
          <a:xfrm>
            <a:off x="10173366" y="5630863"/>
            <a:ext cx="1482938"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negative: 0.7061</a:t>
            </a:r>
          </a:p>
        </p:txBody>
      </p:sp>
      <p:sp>
        <p:nvSpPr>
          <p:cNvPr id="83" name="Rectangle 82">
            <a:extLst>
              <a:ext uri="{FF2B5EF4-FFF2-40B4-BE49-F238E27FC236}">
                <a16:creationId xmlns:a16="http://schemas.microsoft.com/office/drawing/2014/main" id="{A846718E-0431-4A7E-BB17-D38BB009A146}"/>
              </a:ext>
              <a:ext uri="{C183D7F6-B498-43B3-948B-1728B52AA6E4}">
                <adec:decorative xmlns:adec="http://schemas.microsoft.com/office/drawing/2017/decorative" val="1"/>
              </a:ext>
            </a:extLst>
          </p:cNvPr>
          <p:cNvSpPr/>
          <p:nvPr/>
        </p:nvSpPr>
        <p:spPr>
          <a:xfrm>
            <a:off x="8040542" y="5559425"/>
            <a:ext cx="3615757" cy="274638"/>
          </a:xfrm>
          <a:prstGeom prst="rect">
            <a:avLst/>
          </a:prstGeom>
          <a:noFill/>
          <a:ln w="9525" cap="rnd" cmpd="sng" algn="ctr">
            <a:solidFill>
              <a:srgbClr val="275D38"/>
            </a:solidFill>
            <a:prstDash val="solid"/>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Tree>
    <p:extLst>
      <p:ext uri="{BB962C8B-B14F-4D97-AF65-F5344CB8AC3E}">
        <p14:creationId xmlns:p14="http://schemas.microsoft.com/office/powerpoint/2010/main" val="1268679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415756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524"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E188A15-CCB7-476D-82B9-7DE4DE7AE0D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9A4B7F-50F3-40F9-B364-BAE1FDC6630D}"/>
              </a:ext>
            </a:extLst>
          </p:cNvPr>
          <p:cNvSpPr>
            <a:spLocks noGrp="1"/>
          </p:cNvSpPr>
          <p:nvPr>
            <p:ph type="title"/>
          </p:nvPr>
        </p:nvSpPr>
        <p:spPr>
          <a:xfrm>
            <a:off x="630000" y="622800"/>
            <a:ext cx="10933350" cy="332399"/>
          </a:xfrm>
        </p:spPr>
        <p:txBody>
          <a:bodyPr vert="horz"/>
          <a:lstStyle/>
          <a:p>
            <a:r>
              <a:rPr lang="en-US" dirty="0">
                <a:latin typeface="+mj-lt"/>
                <a:sym typeface="Georgia" panose="02040502050405020303" pitchFamily="18" charset="0"/>
              </a:rPr>
              <a:t>Work capacity | Deep-dive: Regression results for non-participant characteristics</a:t>
            </a:r>
          </a:p>
        </p:txBody>
      </p:sp>
      <p:pic>
        <p:nvPicPr>
          <p:cNvPr id="5" name="Picture 4" descr="Chart of regression results for work capacity assessments as a function of various non-participant characteristics, including the trigger for the referral, the credentials of the assessor, and other characteristics of the ESAt (e.g. whether it was provided-referred). &#10;">
            <a:extLst>
              <a:ext uri="{FF2B5EF4-FFF2-40B4-BE49-F238E27FC236}">
                <a16:creationId xmlns:a16="http://schemas.microsoft.com/office/drawing/2014/main" id="{710D74D0-A39E-40CA-8F50-5316D830DD13}"/>
              </a:ext>
            </a:extLst>
          </p:cNvPr>
          <p:cNvPicPr>
            <a:picLocks noChangeAspect="1"/>
          </p:cNvPicPr>
          <p:nvPr/>
        </p:nvPicPr>
        <p:blipFill>
          <a:blip r:embed="rId7"/>
          <a:stretch>
            <a:fillRect/>
          </a:stretch>
        </p:blipFill>
        <p:spPr>
          <a:xfrm>
            <a:off x="551629" y="1350084"/>
            <a:ext cx="11461473" cy="4157832"/>
          </a:xfrm>
          <a:prstGeom prst="rect">
            <a:avLst/>
          </a:prstGeom>
        </p:spPr>
      </p:pic>
      <p:sp>
        <p:nvSpPr>
          <p:cNvPr id="133" name="Rectangle 132">
            <a:extLst>
              <a:ext uri="{FF2B5EF4-FFF2-40B4-BE49-F238E27FC236}">
                <a16:creationId xmlns:a16="http://schemas.microsoft.com/office/drawing/2014/main" id="{111CFC15-BAB5-47DC-9886-872982143BB1}"/>
              </a:ext>
            </a:extLst>
          </p:cNvPr>
          <p:cNvSpPr/>
          <p:nvPr/>
        </p:nvSpPr>
        <p:spPr>
          <a:xfrm>
            <a:off x="843981" y="4605338"/>
            <a:ext cx="1880418" cy="846138"/>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18-Month Review ESAt on average adds 10.1 percentage points to the probability of being streamed into DES</a:t>
            </a:r>
          </a:p>
        </p:txBody>
      </p:sp>
      <p:sp>
        <p:nvSpPr>
          <p:cNvPr id="126" name="Rectangle 125">
            <a:extLst>
              <a:ext uri="{FF2B5EF4-FFF2-40B4-BE49-F238E27FC236}">
                <a16:creationId xmlns:a16="http://schemas.microsoft.com/office/drawing/2014/main" id="{49D404DC-5AF1-42BF-BDC3-07B904FAE44D}"/>
              </a:ext>
            </a:extLst>
          </p:cNvPr>
          <p:cNvSpPr/>
          <p:nvPr/>
        </p:nvSpPr>
        <p:spPr>
          <a:xfrm>
            <a:off x="5269430" y="4924425"/>
            <a:ext cx="2353741" cy="844550"/>
          </a:xfrm>
          <a:prstGeom prst="rect">
            <a:avLst/>
          </a:prstGeom>
          <a:solidFill>
            <a:sysClr val="window" lastClr="FFFFFF"/>
          </a:solidFill>
          <a:ln w="19050" cap="rnd" cmpd="sng" algn="ctr">
            <a:solidFill>
              <a:schemeClr val="accent4">
                <a:lumMod val="100000"/>
              </a:schemeClr>
            </a:solidFill>
            <a:prstDash val="solid"/>
          </a:ln>
          <a:effectLst/>
        </p:spPr>
        <p:txBody>
          <a:bodyPr rtlCol="0" anchor="ctr" anchorCtr="0"/>
          <a:lstStyle/>
          <a:p>
            <a:pPr algn="ctr"/>
            <a:r>
              <a:rPr lang="en-US" sz="1000" dirty="0">
                <a:solidFill>
                  <a:srgbClr val="000000"/>
                </a:solidFill>
                <a:sym typeface="Georgia" panose="02040502050405020303" pitchFamily="18" charset="0"/>
              </a:rPr>
              <a:t>ESAt referrals from employment service providers on average adds 3.8 percentage points to the probability of being streamed into DES</a:t>
            </a:r>
          </a:p>
        </p:txBody>
      </p:sp>
      <p:sp>
        <p:nvSpPr>
          <p:cNvPr id="137" name="ee4pFootnotes">
            <a:extLst>
              <a:ext uri="{FF2B5EF4-FFF2-40B4-BE49-F238E27FC236}">
                <a16:creationId xmlns:a16="http://schemas.microsoft.com/office/drawing/2014/main" id="{E14B1CFB-09FF-4841-ACA9-5F0AD093E3BA}"/>
              </a:ext>
            </a:extLst>
          </p:cNvPr>
          <p:cNvSpPr>
            <a:spLocks noChangeArrowheads="1"/>
          </p:cNvSpPr>
          <p:nvPr/>
        </p:nvSpPr>
        <p:spPr bwMode="auto">
          <a:xfrm>
            <a:off x="629998" y="6144442"/>
            <a:ext cx="10896447"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sym typeface="Georgia" panose="02040502050405020303" pitchFamily="18" charset="0"/>
              </a:rPr>
              <a:t>1. Incremental percentage change from deviating from the reference category assuming all other variables are kept constant.  2. Age has been converted to decades 3. Months has been converted to 6months intervals 4. Anxiety &amp; depression. Note: n= 1.23m, only ESAt outcomes for DES DMS, DES ESS and Stream C have been included in this analysis</a:t>
            </a:r>
          </a:p>
          <a:p>
            <a:pPr>
              <a:lnSpc>
                <a:spcPct val="90000"/>
              </a:lnSpc>
            </a:pPr>
            <a:r>
              <a:rPr lang="en-US" sz="1000" dirty="0">
                <a:solidFill>
                  <a:srgbClr val="7F7F7F">
                    <a:lumMod val="100000"/>
                  </a:srgbClr>
                </a:solidFill>
                <a:sym typeface="Georgia" panose="02040502050405020303" pitchFamily="18" charset="0"/>
              </a:rPr>
              <a:t>Source: DSS; BCG analysis</a:t>
            </a:r>
          </a:p>
        </p:txBody>
      </p:sp>
      <p:grpSp>
        <p:nvGrpSpPr>
          <p:cNvPr id="79" name="Group 78">
            <a:extLst>
              <a:ext uri="{FF2B5EF4-FFF2-40B4-BE49-F238E27FC236}">
                <a16:creationId xmlns:a16="http://schemas.microsoft.com/office/drawing/2014/main" id="{E597EB6C-6840-42A0-9638-8EF5D0AC0B9C}"/>
              </a:ext>
              <a:ext uri="{C183D7F6-B498-43B3-948B-1728B52AA6E4}">
                <adec:decorative xmlns:adec="http://schemas.microsoft.com/office/drawing/2017/decorative" val="1"/>
              </a:ext>
            </a:extLst>
          </p:cNvPr>
          <p:cNvGrpSpPr/>
          <p:nvPr/>
        </p:nvGrpSpPr>
        <p:grpSpPr>
          <a:xfrm>
            <a:off x="717795" y="5699125"/>
            <a:ext cx="3698050" cy="147638"/>
            <a:chOff x="717795" y="5714308"/>
            <a:chExt cx="3698050" cy="148330"/>
          </a:xfrm>
        </p:grpSpPr>
        <p:sp>
          <p:nvSpPr>
            <p:cNvPr id="81" name="TextBox 80">
              <a:extLst>
                <a:ext uri="{FF2B5EF4-FFF2-40B4-BE49-F238E27FC236}">
                  <a16:creationId xmlns:a16="http://schemas.microsoft.com/office/drawing/2014/main" id="{6971F7C7-8713-4D0B-BE4A-5ADE003AEA91}"/>
                </a:ext>
              </a:extLst>
            </p:cNvPr>
            <p:cNvSpPr txBox="1"/>
            <p:nvPr/>
          </p:nvSpPr>
          <p:spPr>
            <a:xfrm>
              <a:off x="717795" y="573003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P-value</a:t>
              </a:r>
            </a:p>
          </p:txBody>
        </p:sp>
        <p:sp>
          <p:nvSpPr>
            <p:cNvPr id="82" name="Oval 81">
              <a:extLst>
                <a:ext uri="{FF2B5EF4-FFF2-40B4-BE49-F238E27FC236}">
                  <a16:creationId xmlns:a16="http://schemas.microsoft.com/office/drawing/2014/main" id="{3B920E3F-3704-4623-BC7B-E8935B420953}"/>
                </a:ext>
              </a:extLst>
            </p:cNvPr>
            <p:cNvSpPr/>
            <p:nvPr/>
          </p:nvSpPr>
          <p:spPr>
            <a:xfrm>
              <a:off x="1412254" y="5714308"/>
              <a:ext cx="135912" cy="137160"/>
            </a:xfrm>
            <a:prstGeom prst="ellipse">
              <a:avLst/>
            </a:prstGeom>
            <a:solidFill>
              <a:srgbClr val="275D3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83" name="TextBox 82">
              <a:extLst>
                <a:ext uri="{FF2B5EF4-FFF2-40B4-BE49-F238E27FC236}">
                  <a16:creationId xmlns:a16="http://schemas.microsoft.com/office/drawing/2014/main" id="{F4FDF8C8-FC8D-4E86-8201-36B4318620D9}"/>
                </a:ext>
              </a:extLst>
            </p:cNvPr>
            <p:cNvSpPr txBox="1"/>
            <p:nvPr/>
          </p:nvSpPr>
          <p:spPr>
            <a:xfrm>
              <a:off x="1479731"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&lt;0.001</a:t>
              </a:r>
            </a:p>
          </p:txBody>
        </p:sp>
        <p:sp>
          <p:nvSpPr>
            <p:cNvPr id="84" name="Isosceles Triangle 83">
              <a:extLst>
                <a:ext uri="{FF2B5EF4-FFF2-40B4-BE49-F238E27FC236}">
                  <a16:creationId xmlns:a16="http://schemas.microsoft.com/office/drawing/2014/main" id="{59639F92-E593-46C1-A4B9-BCB9F83FB168}"/>
                </a:ext>
              </a:extLst>
            </p:cNvPr>
            <p:cNvSpPr/>
            <p:nvPr/>
          </p:nvSpPr>
          <p:spPr>
            <a:xfrm>
              <a:off x="2181321" y="5714308"/>
              <a:ext cx="135912" cy="137160"/>
            </a:xfrm>
            <a:prstGeom prst="triangle">
              <a:avLst/>
            </a:prstGeom>
            <a:solidFill>
              <a:srgbClr val="A6A6A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85" name="TextBox 84">
              <a:extLst>
                <a:ext uri="{FF2B5EF4-FFF2-40B4-BE49-F238E27FC236}">
                  <a16:creationId xmlns:a16="http://schemas.microsoft.com/office/drawing/2014/main" id="{714C9048-B2F9-4668-9DBA-50B8DCFE65C2}"/>
                </a:ext>
              </a:extLst>
            </p:cNvPr>
            <p:cNvSpPr txBox="1"/>
            <p:nvPr/>
          </p:nvSpPr>
          <p:spPr>
            <a:xfrm>
              <a:off x="2248798"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&lt;0.01</a:t>
              </a:r>
            </a:p>
          </p:txBody>
        </p:sp>
        <p:sp>
          <p:nvSpPr>
            <p:cNvPr id="86" name="Diamond 85">
              <a:extLst>
                <a:ext uri="{FF2B5EF4-FFF2-40B4-BE49-F238E27FC236}">
                  <a16:creationId xmlns:a16="http://schemas.microsoft.com/office/drawing/2014/main" id="{58378AF0-D5A6-469B-B53A-BCC7241CCBB3}"/>
                </a:ext>
              </a:extLst>
            </p:cNvPr>
            <p:cNvSpPr/>
            <p:nvPr/>
          </p:nvSpPr>
          <p:spPr>
            <a:xfrm>
              <a:off x="2950388" y="5714308"/>
              <a:ext cx="135912" cy="137160"/>
            </a:xfrm>
            <a:prstGeom prst="diamond">
              <a:avLst/>
            </a:prstGeom>
            <a:solidFill>
              <a:srgbClr val="00B0B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87" name="TextBox 86">
              <a:extLst>
                <a:ext uri="{FF2B5EF4-FFF2-40B4-BE49-F238E27FC236}">
                  <a16:creationId xmlns:a16="http://schemas.microsoft.com/office/drawing/2014/main" id="{D3C0847C-2029-473F-9B7C-7093FA4B12E7}"/>
                </a:ext>
              </a:extLst>
            </p:cNvPr>
            <p:cNvSpPr txBox="1"/>
            <p:nvPr/>
          </p:nvSpPr>
          <p:spPr>
            <a:xfrm>
              <a:off x="301786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&lt;0.05</a:t>
              </a:r>
            </a:p>
          </p:txBody>
        </p:sp>
        <p:sp>
          <p:nvSpPr>
            <p:cNvPr id="91" name="Oval 90">
              <a:extLst>
                <a:ext uri="{FF2B5EF4-FFF2-40B4-BE49-F238E27FC236}">
                  <a16:creationId xmlns:a16="http://schemas.microsoft.com/office/drawing/2014/main" id="{ABC62D90-4449-4E23-B400-F1962E945299}"/>
                </a:ext>
              </a:extLst>
            </p:cNvPr>
            <p:cNvSpPr/>
            <p:nvPr/>
          </p:nvSpPr>
          <p:spPr>
            <a:xfrm>
              <a:off x="3719455" y="5714308"/>
              <a:ext cx="135912" cy="137160"/>
            </a:xfrm>
            <a:prstGeom prst="ellipse">
              <a:avLst/>
            </a:prstGeom>
            <a:solidFill>
              <a:srgbClr val="FF922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75D3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sp>
          <p:nvSpPr>
            <p:cNvPr id="93" name="TextBox 92">
              <a:extLst>
                <a:ext uri="{FF2B5EF4-FFF2-40B4-BE49-F238E27FC236}">
                  <a16:creationId xmlns:a16="http://schemas.microsoft.com/office/drawing/2014/main" id="{52C7F7F7-9AB0-464B-87A0-B431D9E98FDE}"/>
                </a:ext>
              </a:extLst>
            </p:cNvPr>
            <p:cNvSpPr txBox="1"/>
            <p:nvPr/>
          </p:nvSpPr>
          <p:spPr>
            <a:xfrm>
              <a:off x="3786935" y="5716588"/>
              <a:ext cx="628910" cy="1326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sym typeface="Georgia" panose="02040502050405020303" pitchFamily="18" charset="0"/>
                </a:rPr>
                <a:t>&gt;0.05</a:t>
              </a:r>
            </a:p>
          </p:txBody>
        </p:sp>
      </p:grpSp>
      <p:grpSp>
        <p:nvGrpSpPr>
          <p:cNvPr id="6" name="Group 5">
            <a:extLst>
              <a:ext uri="{FF2B5EF4-FFF2-40B4-BE49-F238E27FC236}">
                <a16:creationId xmlns:a16="http://schemas.microsoft.com/office/drawing/2014/main" id="{53E7DBF2-B93A-4A6B-BA13-8858E5569623}"/>
              </a:ext>
              <a:ext uri="{C183D7F6-B498-43B3-948B-1728B52AA6E4}">
                <adec:decorative xmlns:adec="http://schemas.microsoft.com/office/drawing/2017/decorative" val="1"/>
              </a:ext>
            </a:extLst>
          </p:cNvPr>
          <p:cNvGrpSpPr/>
          <p:nvPr/>
        </p:nvGrpSpPr>
        <p:grpSpPr>
          <a:xfrm>
            <a:off x="8040542" y="5616575"/>
            <a:ext cx="3615762" cy="312738"/>
            <a:chOff x="8040542" y="5616575"/>
            <a:chExt cx="3615762" cy="312738"/>
          </a:xfrm>
        </p:grpSpPr>
        <p:sp>
          <p:nvSpPr>
            <p:cNvPr id="73" name="TextBox 72">
              <a:extLst>
                <a:ext uri="{FF2B5EF4-FFF2-40B4-BE49-F238E27FC236}">
                  <a16:creationId xmlns:a16="http://schemas.microsoft.com/office/drawing/2014/main" id="{38619FAA-91B6-4BB1-925F-BA873D8BA9B9}"/>
                </a:ext>
              </a:extLst>
            </p:cNvPr>
            <p:cNvSpPr txBox="1"/>
            <p:nvPr/>
          </p:nvSpPr>
          <p:spPr>
            <a:xfrm>
              <a:off x="8040542" y="5707063"/>
              <a:ext cx="837079"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sym typeface="Georgia" panose="02040502050405020303" pitchFamily="18" charset="0"/>
                </a:rPr>
                <a:t>Model fit</a:t>
              </a:r>
              <a:r>
                <a:rPr lang="en-US" sz="1000" b="1" baseline="30000" dirty="0">
                  <a:solidFill>
                    <a:schemeClr val="tx1"/>
                  </a:solidFill>
                  <a:sym typeface="Georgia" panose="02040502050405020303" pitchFamily="18" charset="0"/>
                </a:rPr>
                <a:t>5</a:t>
              </a:r>
              <a:r>
                <a:rPr lang="en-US" sz="1000" b="1" dirty="0">
                  <a:solidFill>
                    <a:schemeClr val="tx1"/>
                  </a:solidFill>
                  <a:sym typeface="Georgia" panose="02040502050405020303" pitchFamily="18" charset="0"/>
                </a:rPr>
                <a:t> </a:t>
              </a:r>
            </a:p>
          </p:txBody>
        </p:sp>
        <p:sp>
          <p:nvSpPr>
            <p:cNvPr id="74" name="TextBox 73">
              <a:extLst>
                <a:ext uri="{FF2B5EF4-FFF2-40B4-BE49-F238E27FC236}">
                  <a16:creationId xmlns:a16="http://schemas.microsoft.com/office/drawing/2014/main" id="{1AF3BA45-D5B3-4A01-850E-6B6DF03E00FC}"/>
                </a:ext>
              </a:extLst>
            </p:cNvPr>
            <p:cNvSpPr txBox="1"/>
            <p:nvPr/>
          </p:nvSpPr>
          <p:spPr>
            <a:xfrm>
              <a:off x="8754924" y="5616575"/>
              <a:ext cx="1482938" cy="3127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positive: 0.8238</a:t>
              </a:r>
            </a:p>
          </p:txBody>
        </p:sp>
        <p:sp>
          <p:nvSpPr>
            <p:cNvPr id="75" name="TextBox 74">
              <a:extLst>
                <a:ext uri="{FF2B5EF4-FFF2-40B4-BE49-F238E27FC236}">
                  <a16:creationId xmlns:a16="http://schemas.microsoft.com/office/drawing/2014/main" id="{B154400C-67CE-4978-B976-ED763F076D4F}"/>
                </a:ext>
              </a:extLst>
            </p:cNvPr>
            <p:cNvSpPr txBox="1"/>
            <p:nvPr/>
          </p:nvSpPr>
          <p:spPr>
            <a:xfrm>
              <a:off x="10173366" y="5707063"/>
              <a:ext cx="1482938" cy="131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000000"/>
                  </a:solidFill>
                  <a:sym typeface="Georgia" panose="02040502050405020303" pitchFamily="18" charset="0"/>
                </a:rPr>
                <a:t>True negative: 0.7061</a:t>
              </a:r>
            </a:p>
          </p:txBody>
        </p:sp>
        <p:sp>
          <p:nvSpPr>
            <p:cNvPr id="76" name="Rectangle 75">
              <a:extLst>
                <a:ext uri="{FF2B5EF4-FFF2-40B4-BE49-F238E27FC236}">
                  <a16:creationId xmlns:a16="http://schemas.microsoft.com/office/drawing/2014/main" id="{868EC2C0-F8B5-4753-B3ED-BCE200BA1004}"/>
                </a:ext>
                <a:ext uri="{C183D7F6-B498-43B3-948B-1728B52AA6E4}">
                  <adec:decorative xmlns:adec="http://schemas.microsoft.com/office/drawing/2017/decorative" val="1"/>
                </a:ext>
              </a:extLst>
            </p:cNvPr>
            <p:cNvSpPr/>
            <p:nvPr/>
          </p:nvSpPr>
          <p:spPr>
            <a:xfrm>
              <a:off x="8040542" y="5635625"/>
              <a:ext cx="3615757" cy="274638"/>
            </a:xfrm>
            <a:prstGeom prst="rect">
              <a:avLst/>
            </a:prstGeom>
            <a:noFill/>
            <a:ln w="9525" cap="rnd" cmpd="sng" algn="ctr">
              <a:solidFill>
                <a:srgbClr val="275D38"/>
              </a:solidFill>
              <a:prstDash val="solid"/>
              <a:round/>
              <a:headEnd type="none" w="med" len="med"/>
              <a:tailEnd type="none" w="med" len="med"/>
            </a:ln>
            <a:extLst>
              <a:ext uri="{909E8E84-426E-40DD-AFC4-6F175D3DCCD1}">
                <a14:hiddenFill xmlns:a14="http://schemas.microsoft.com/office/drawing/2010/main">
                  <a:solidFill>
                    <a:srgbClr val="275D3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sym typeface="Georgia" panose="02040502050405020303" pitchFamily="18" charset="0"/>
              </a:endParaRPr>
            </a:p>
          </p:txBody>
        </p:sp>
      </p:grpSp>
    </p:spTree>
    <p:extLst>
      <p:ext uri="{BB962C8B-B14F-4D97-AF65-F5344CB8AC3E}">
        <p14:creationId xmlns:p14="http://schemas.microsoft.com/office/powerpoint/2010/main" val="2602056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MASTERWIZARD_DRAFT" val="0"/>
  <p:tag name="EE4P_LANGUAGE_ID" val="1033"/>
  <p:tag name="EE4P_STYLE_NAME" val="Australian Government Grid 16:9"/>
  <p:tag name="EE4P_MASTERWIZARD_MARGINS" val="0"/>
  <p:tag name="EE4P_AGENDAWIZARD" val="&lt;ee4p&gt;&lt;layouts&gt;&lt;layout name=&quot;D. Table of Contents&quot; id=&quot;227_1-9&quot;&gt;&lt;standard&gt;&lt;textframe horizontalAnchor=&quot;1&quot; marginBottom=&quot;0&quot; marginLeft=&quot;0&quot; marginRight=&quot;0&quot; marginTop=&quot;0&quot; orientation=&quot;1&quot; verticalAnchor=&quot;1&quot; /&gt;&lt;font name=&quot;Georgia&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16&quot; fontSizeAuto=&quot;1&quot; startTime=&quot;540&quot; timeFormatId=&quot;1&quot; startItemNo=&quot;1&quot; createSingleAgendaSlide=&quot;1&quot; createSeparatingSlides=&quot;1&quot; createBackupSlide=&quot;0&quot; /&gt;&lt;columns&gt;&lt;column field=&quot;itemno&quot; label=&quot;No.&quot; checked=&quot;0&quot; leftSpacing=&quot;0&quot; rightSpacing=&quot;0&quot; dock=&quot;1&quot; fixedWidth=&quot;51.87527&quot; /&gt;&lt;column field=&quot;pageno&quot; label=&quot;Page No.&quot; visible=&quot;1&quot; checked=&quot;0&quot; leftSpacing=&quot;0&quot; rightSpacing=&quot;0&quot; dock=&quot;1&quot; fixedWidth=&quot;64.88449&quot; /&gt;&lt;column field=&quot;topic&quot; label=&quot;Topic&quot; leftSpacing=&quot;23.31252&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0&quot; checked=&quot;0&quot; leftSpacing=&quot;10&quot; rightSpacing=&quot;0&quot; dock=&quot;2&quot; /&gt;&lt;/columns&gt;&lt;position left=&quot;352.5384&quot; top=&quot;68.87504&quot; width=&quot;508.2881&quot; height=&quot;403.6099&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quot; allowedTimeFormatIds=&quot;1|2|3&quot; slideLayout=&quot;11&quot; customLayoutName=&quot;Documentation¦D. Table of contents|D. Table of contents&quot; customLayoutIndex=&quot;&quot; showBreak=&quot;0&quot; singleAgendaSlideSelected=&quot;1&quot; backupSlideTitle=&quot;Unused Slides&quot; topMargin=&quot;0.5&quot; leftMargin=&quot;0&quot; allowedLevels=&quot;2&quot; itemNoFormats=&quot;{1}¦{1}.{2}¦{3:alphaLC}¦{3:alphaLC}.{4:alphaLC}&quot; customLayoutNameBackup=&quot;D. Special gray|Documentation¦D. Special gray&quot; titlePrompt=&quot;Leave Blank&quot; /&gt;&lt;cases&gt;&lt;case level=&quot;1&quot; selected=&quot;0&quot; break=&quot;0&quot; topMinSpacing=&quot;5&quot; topMaxSpacing=&quot;10.5&quot; bottomMinSpacing=&quot;0&quot; bottomMaxSpacing=&quot;0&quot;&gt;&lt;element field=&quot;topic&quot; type=&quot;autoshape&quot; autoShapeType=&quot;1&quot; indent=&quot;0&quot;&gt;&lt;paragraphformat alignment=&quot;1&quot; /&gt;&lt;textframe marginLeft=&quot;7&quot; /&gt;&lt;font color=&quot;#94d2a8&quot; /&gt;&lt;/element&gt;&lt;element field=&quot;pageno&quot; type=&quot;autoshape&quot; autoShapeType=&quot;1&quot;&gt;&lt;paragraphformat alignment=&quot;3&quot; /&gt;&lt;textframe marginRight=&quot;7&quot; /&gt;&lt;font color=&quot;#94d2a8&quot; /&gt;&lt;/element&gt;&lt;/case&gt;&lt;case level=&quot;1&quot; selected=&quot;1&quot; break=&quot;0&quot; topMinSpacing=&quot;5&quot; topMaxSpacing=&quot;10.5&quot; bottomMinSpacing=&quot;0&quot; bottomMaxSpacing=&quot;0&quot;&gt;&lt;element field=&quot;topic&quot; type=&quot;autoshape&quot; autoShapeType=&quot;1&quot; indent=&quot;0&quot;&gt;&lt;paragraphformat alignment=&quot;1&quot; /&gt;&lt;textframe marginLeft=&quot;7&quot; /&gt;&lt;font /&gt;&lt;/element&gt;&lt;element field=&quot;pageno&quot; type=&quot;autoshape&quot; autoShapeType=&quot;1&quot;&gt;&lt;paragraphformat alignment=&quot;3&quot; /&gt;&lt;textframe marginRight=&quot;7&quot; /&gt;&lt;font /&gt;&lt;/element&gt;&lt;/case&gt;&lt;case level=&quot;2&quot; selected=&quot;0&quot; break=&quot;0&quot; topMinSpacing=&quot;4&quot; topMaxSpacing=&quot;4&quot; bottomMinSpacing=&quot;0&quot; bottomMaxSpacing=&quot;0&quot;&gt;&lt;element field=&quot;topic&quot; type=&quot;autoshape&quot; autoShapeType=&quot;1&quot; indent=&quot;0&quot;&gt;&lt;paragraphformat alignment=&quot;1&quot; /&gt;&lt;textframe marginLeft=&quot;7&quot; /&gt;&lt;font color=&quot;#94d2a8&quot; relativeSize=&quot;0.75&quot; /&gt;&lt;/element&gt;&lt;element field=&quot;pageno&quot; type=&quot;autoshape&quot; autoShapeType=&quot;1&quot;&gt;&lt;paragraphformat alignment=&quot;3&quot; /&gt;&lt;textframe marginRight=&quot;7&quot; /&gt;&lt;font color=&quot;#94d2a8&quot; relativeSize=&quot;0.75&quot; /&gt;&lt;/element&gt;&lt;/case&gt;&lt;case level=&quot;2&quot; selected=&quot;1&quot; break=&quot;0&quot; topMinSpacing=&quot;4&quot; topMaxSpacing=&quot;4&quot; bottomMinSpacing=&quot;0&quot; bottomMaxSpacing=&quot;0&quot;&gt;&lt;element field=&quot;topic&quot; type=&quot;autoshape&quot; autoShapeType=&quot;1&quot; indent=&quot;0&quot;&gt;&lt;paragraphformat alignment=&quot;1&quot; /&gt;&lt;textframe marginLeft=&quot;7&quot; /&gt;&lt;font relativeSize=&quot;0.75&quot; /&gt;&lt;/element&gt;&lt;element field=&quot;pageno&quot; type=&quot;autoshape&quot; autoShapeType=&quot;1&quot;&gt;&lt;paragraphformat alignment=&quot;3&quot; /&gt;&lt;textframe marginRight=&quot;7&quot; /&gt;&lt;font relativeSize=&quot;0.75&quot; /&gt;&lt;/element&gt;&lt;/case&gt;&lt;case level=&quot;1&quot; selected=&quot;0&quot; break=&quot;1&quot; topMinSpacing=&quot;5&quot; topMaxSpacing=&quot;10.5&quot; bottomMinSpacing=&quot;0&quot; bottomMaxSpacing=&quot;0&quot;&gt;&lt;element field=&quot;topic&quot; type=&quot;autoshape&quot; autoShapeType=&quot;1&quot; indent=&quot;0&quot;&gt;&lt;paragraphformat alignment=&quot;1&quot; /&gt;&lt;textframe marginLeft=&quot;7&quot; /&gt;&lt;font color=&quot;#94d2a8&quot; /&gt;&lt;/element&gt;&lt;element field=&quot;pageno&quot; type=&quot;autoshape&quot; autoShapeType=&quot;1&quot;&gt;&lt;paragraphformat alignment=&quot;3&quot; /&gt;&lt;textframe marginRight=&quot;7&quot; /&gt;&lt;font color=&quot;#94d2a8&quot; /&gt;&lt;/element&gt;&lt;/case&gt;&lt;case level=&quot;1&quot; selected=&quot;1&quot; break=&quot;1&quot; topMinSpacing=&quot;5&quot; topMaxSpacing=&quot;10.5&quot; bottomMinSpacing=&quot;0&quot; bottomMaxSpacing=&quot;0&quot;&gt;&lt;element field=&quot;topic&quot; type=&quot;autoshape&quot; autoShapeType=&quot;1&quot; indent=&quot;0&quot;&gt;&lt;paragraphformat alignment=&quot;1&quot; /&gt;&lt;textframe marginLeft=&quot;7&quot; /&gt;&lt;/element&gt;&lt;element field=&quot;pageno&quot; type=&quot;autoshape&quot; autoShapeType=&quot;1&quot;&gt;&lt;paragraphformat alignment=&quot;3&quot; /&gt;&lt;textframe marginRight=&quot;7&quot; /&gt;&lt;/element&gt;&lt;/case&gt;&lt;case level=&quot;2&quot; selected=&quot;0&quot; break=&quot;1&quot; topMinSpacing=&quot;4&quot; topMaxSpacing=&quot;4&quot; bottomMinSpacing=&quot;0&quot; bottomMaxSpacing=&quot;0&quot;&gt;&lt;element field=&quot;topic&quot; type=&quot;autoshape&quot; autoShapeType=&quot;1&quot; indent=&quot;0&quot;&gt;&lt;paragraphformat alignment=&quot;1&quot; /&gt;&lt;textframe marginLeft=&quot;7&quot; /&gt;&lt;font color=&quot;#94d2a8&quot; relativeSize=&quot;0.75&quot; /&gt;&lt;/element&gt;&lt;element field=&quot;pageno&quot; type=&quot;autoshape&quot; autoShapeType=&quot;1&quot;&gt;&lt;paragraphformat alignment=&quot;3&quot; /&gt;&lt;textframe marginRight=&quot;7&quot; /&gt;&lt;font color=&quot;#94d2a8&quot; relativeSize=&quot;0.75&quot; /&gt;&lt;/element&gt;&lt;/case&gt;&lt;case level=&quot;2&quot; selected=&quot;1&quot; break=&quot;1&quot; topMinSpacing=&quot;4&quot; topMaxSpacing=&quot;4&quot; bottomMinSpacing=&quot;0&quot; bottomMaxSpacing=&quot;0&quot;&gt;&lt;element field=&quot;topic&quot; type=&quot;autoshape&quot; autoShapeType=&quot;1&quot; indent=&quot;0&quot;&gt;&lt;paragraphformat alignment=&quot;1&quot; /&gt;&lt;textframe marginLeft=&quot;7&quot; /&gt;&lt;font relativeSize=&quot;0.75&quot; /&gt;&lt;/element&gt;&lt;element field=&quot;pageno&quot; type=&quot;autoshape&quot; autoShapeType=&quot;1&quot;&gt;&lt;paragraphformat alignment=&quot;3&quot; /&gt;&lt;textframe marginRight=&quot;7&quot; /&gt;&lt;font relativeSize=&quot;0.75&quot; /&gt;&lt;/element&gt;&lt;/case&gt;&lt;/cases&gt;&lt;elements&gt;&lt;element type=&quot;autoshape&quot; autoShapeType=&quot;1&quot; value=&quot;&quot;&gt;&lt;position left=&quot;pageNoWidth+topicLeftSpacing&quot; top=&quot;-6&quot; width=&quot;areaWidth-pageNoWidth-topicLeftSpacing&quot; height=&quot;agendaHeight+12&quot; /&gt;&lt;fill visible=&quot;0&quot; /&gt;&lt;line style=&quot;1&quot; dashStyle=&quot;1&quot; foreColor=&quot;#ffffff&quot; transparency=&quot;0&quot; visible=&quot;1&quot; weight=&quot;0.75&quot; /&gt;&lt;/element&gt;&lt;/elements&gt;&lt;/layout&gt;&lt;/layouts&gt;&lt;contents&gt;&lt;agenda name=&quot;&quot; title=&quot;&quot; subtitle=&quot;&quot; sizingModeId=&quot;1&quot; fontSize=&quot;16&quot; fontSizeAuto=&quot;1&quot; startTime=&quot;540&quot; timeFormatId=&quot;1&quot; startItemNo=&quot;1&quot; createSingleAgendaSlide=&quot;0&quot; createSeparatingSlides=&quot;1&quot; createBackupSlide=&quot;0&quot; layoutId=&quot;227_1-9&quot; hideSeparatingSlides=&quot;0&quot; createSections=&quot;1&quot; singleSlideId=&quot;&quot; backupSlideId=&quot;&quot; backupSectionId=&quot;&quot;&gt;&lt;columns leftSpacing=&quot;0&quot; rightSpacing=&quot;0&quot;&gt;&lt;column field=&quot;itemno&quot; label=&quot;No.&quot; checked=&quot;0&quot; leftSpacing=&quot;0&quot; rightSpacing=&quot;0&quot; dock=&quot;1&quot; fixedWidth=&quot;51.87527&quot; /&gt;&lt;column field=&quot;topic&quot; label=&quot;Topic&quot; leftSpacing=&quot;23.31252&quot; rightDistribute=&quot;1&quot; dock=&quot;1&quot; rightSpacing=&quot;4.95114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1&quot; leftSpacing=&quot;0&quot; rightSpacing=&quot;0&quot; dock=&quot;2&quot; /&gt;&lt;/columns&gt;&lt;items&gt;&lt;item duration=&quot;30&quot; id=&quot;a1992c79-6726-46dd-89b5-1d4f73c90e2c&quot; parentId=&quot;&quot; level=&quot;1&quot; generateAgendaSlide=&quot;1&quot; showAgendaItem=&quot;1&quot; isBreak=&quot;0&quot; topic=&quot;Executive summary&amp;#xD;&amp;#xA;Summary of recommendations&amp;#xD;&amp;#xA;List of terminology&quot; agendaSlideId=&quot;e9695032-8008-4bb7-913f-2fdbdb66bd4e&quot; sectionId=&quot;{3C3334A5-6DBB-43AE-9CCE-ADF7297AF6A1}&quot; /&gt;&lt;item duration=&quot;30&quot; id=&quot;355d78df-d8b1-44da-abb8-802fbfa8c7e0&quot; parentId=&quot;&quot; level=&quot;1&quot; generateAgendaSlide=&quot;1&quot; showAgendaItem=&quot;1&quot; isBreak=&quot;0&quot; topic=&quot;Chapter 1: Context and introduction&quot; agendaSlideId=&quot;168f0902-1800-40d3-a83a-c08058d7598d&quot; sectionId=&quot;{BB92B7BA-8E51-4E89-9611-4FC71E0F9E19}&quot; /&gt;&lt;item duration=&quot;30&quot; id=&quot;aceca9c1-0ef1-49de-a84c-7d0753bc8253&quot; parentId=&quot;&quot; level=&quot;1&quot; generateAgendaSlide=&quot;1&quot; showAgendaItem=&quot;1&quot; isBreak=&quot;0&quot; topic=&quot;Chapter 2: Referrals (triggers and triaging)&quot; agendaSlideId=&quot;fdd03487-1957-4608-a14d-2ab79ca3b0dd&quot; sectionId=&quot;{8C8038FF-BA0C-477D-87E7-F4DC9CAA216B}&quot; /&gt;&lt;item duration=&quot;30&quot; id=&quot;d0ba4c8f-3bcd-42b2-99de-973fe038df1b&quot; parentId=&quot;&quot; level=&quot;1&quot; generateAgendaSlide=&quot;1&quot; showAgendaItem=&quot;1&quot; isBreak=&quot;0&quot; topic=&quot;Chapter 3: Program recommendations and work capacity&quot; agendaSlideId=&quot;d1876ccc-ce85-4d96-a651-bb7e17cc20db&quot; sectionId=&quot;{A8E31C75-37C5-40E9-9BA3-634D65AACB22}&quot; /&gt;&lt;item duration=&quot;30&quot; id=&quot;eeb5ab96-2f09-44f6-97b2-3f334ce69bd8&quot; parentId=&quot;&quot; level=&quot;1&quot; generateAgendaSlide=&quot;1&quot; showAgendaItem=&quot;1&quot; isBreak=&quot;0&quot; topic=&quot;Chapter 4: Further opportunities for change&quot; agendaSlideId=&quot;8c2e10cc-b75d-4f31-a431-54a55f2c6b84&quot; sectionId=&quot;{0BABD079-FC19-4DCA-8E1E-BBAD9B7909AF}&quot; /&gt;&lt;item duration=&quot;30&quot; id=&quot;f2306809-25fa-4fd4-8839-d57a7817e830&quot; parentId=&quot;&quot; level=&quot;1&quot; generateAgendaSlide=&quot;1&quot; showAgendaItem=&quot;1&quot; isBreak=&quot;0&quot; topic=&quot;Chapter 5: Implementation and impact assessment&quot; agendaSlideId=&quot;6a849e58-ebfa-40a4-a971-a0aaae0d957a&quot; sectionId=&quot;{A1C921C9-B2C0-4FDD-9486-72723C9E522F}&quot; /&gt;&lt;item duration=&quot;30&quot; id=&quot;bc245c40-a5fb-4b4c-bde7-f6ac42a2ccc3&quot; parentId=&quot;&quot; level=&quot;1&quot; generateAgendaSlide=&quot;1&quot; showAgendaItem=&quot;1&quot; isBreak=&quot;0&quot; topic=&quot;Appendix&quot; agendaSlideId=&quot;de16dc00-226f-49fd-a0db-021ac913f4f3&quot; sectionId=&quot;{C12C9E41-370F-4745-8C04-F827D7C718A8}&quot; /&gt;&lt;/items&gt;&lt;/agenda&gt;&lt;/contents&gt;&lt;/ee4p&gt;"/>
  <p:tag name="EE4P_AGENDAWIZARD_UPDATEPAGENUMBERS" val="1"/>
  <p:tag name="EE4P_STYLE_ID" val="CTsnBvV7"/>
  <p:tag name="THINKCELLPRESENTATIONDONOTDELETE" val="&lt;?xml version=&quot;1.0&quot; encoding=&quot;UTF-16&quot; standalone=&quot;yes&quot;?&gt;&lt;root reqver=&quot;27037&quot;&gt;&lt;version val=&quot;3092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quot;&gt;&lt;elem m_fUsage=&quot;1.89999999999999991118E+00&quot;&gt;&lt;m_msothmcolidx val=&quot;0&quot;/&gt;&lt;m_rgb r=&quot;03&quot; g=&quot;87&quot; b=&quot;FC&quot;/&gt;&lt;/elem&gt;&lt;elem m_fUsage=&quot;8.10000000000000053291E-01&quot;&gt;&lt;m_msothmcolidx val=&quot;0&quot;/&gt;&lt;m_rgb r=&quot;56&quot; g=&quot;56&quot; b=&quot;56&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rL2bo.A9FeT.wx2ypAYG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bdEVvvQ4.6LVkmnC3obA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4RbS9iJA4AQP9VFFVIs_6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vl6trwG8EPMkryuIlm4Z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nYEBSNBwnPbLICdGophY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YPnwe3g0KEKqQMbM3tP.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322IfnkiqWjZTnurufQu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m66lk4mcqPkGy3Pq.Je7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B.q8CzzEMFDVMIeuha8B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6cFKcSR__SLhuerV_kOKk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ND7UJZLeDIE.edyyS03u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2_WXf2gB.ENAxHeBgMML_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aZEolRMqWX0fOhBGzQ9QQ"/>
</p:tagLst>
</file>

<file path=ppt/tags/tag13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Tm2bk4H.mYZZuWBAzvK4u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EE4P_SLIDEID" val="e9695032-8008-4bb7-913f-2fdbdb66bd4e"/>
</p:tagLst>
</file>

<file path=ppt/tags/tag144.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145.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146.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147.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148.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149.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saVk2JmxjxBBjyKc8V2uQ"/>
</p:tagLst>
</file>

<file path=ppt/tags/tag150.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151.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152.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153.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154.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155.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156.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157.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15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E4P_SLIDEID" val="168f0902-1800-40d3-a83a-c08058d7598d"/>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167.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168.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169.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UY9UgYSaVVv73YqGyBjg"/>
</p:tagLst>
</file>

<file path=ppt/tags/tag170.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171.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172.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173.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174.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175.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176.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177.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178.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179.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nZ5an9X_Bji0yeoXKJSWQ"/>
</p:tagLst>
</file>

<file path=ppt/tags/tag19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197.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02.xml><?xml version="1.0" encoding="utf-8"?>
<p:tagLst xmlns:a="http://schemas.openxmlformats.org/drawingml/2006/main" xmlns:r="http://schemas.openxmlformats.org/officeDocument/2006/relationships" xmlns:p="http://schemas.openxmlformats.org/presentationml/2006/main">
  <p:tag name="BCG_MODE" val="Presentation"/>
  <p:tag name="BCG_DESIGN" val="Three column"/>
  <p:tag name="EE4P_STRETCH" val="2"/>
  <p:tag name="EE4P_LAYOUT_ID" val="K"/>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0ZXabISRJlmzsfVzHBFSA"/>
</p:tagLst>
</file>

<file path=ppt/tags/tag21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15.xml><?xml version="1.0" encoding="utf-8"?>
<p:tagLst xmlns:a="http://schemas.openxmlformats.org/drawingml/2006/main" xmlns:r="http://schemas.openxmlformats.org/officeDocument/2006/relationships" xmlns:p="http://schemas.openxmlformats.org/presentationml/2006/main">
  <p:tag name="EE4P_HIDDENSHAPE" val="1"/>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18.xml><?xml version="1.0" encoding="utf-8"?>
<p:tagLst xmlns:a="http://schemas.openxmlformats.org/drawingml/2006/main" xmlns:r="http://schemas.openxmlformats.org/officeDocument/2006/relationships" xmlns:p="http://schemas.openxmlformats.org/presentationml/2006/main">
  <p:tag name="EE4P_HIDDENSHAPE" val="1"/>
</p:tagLst>
</file>

<file path=ppt/tags/tag219.xml><?xml version="1.0" encoding="utf-8"?>
<p:tagLst xmlns:a="http://schemas.openxmlformats.org/drawingml/2006/main" xmlns:r="http://schemas.openxmlformats.org/officeDocument/2006/relationships" xmlns:p="http://schemas.openxmlformats.org/presentationml/2006/main">
  <p:tag name="BCG_MODE" val="Presentation"/>
  <p:tag name="BCG_DESIGN" val="Green highlight (P)"/>
  <p:tag name="EE4P_LAYOUT_ID" val="K"/>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2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29.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wCcBPs0QJokchz8a.3CJ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44.xml><?xml version="1.0" encoding="utf-8"?>
<p:tagLst xmlns:a="http://schemas.openxmlformats.org/drawingml/2006/main" xmlns:r="http://schemas.openxmlformats.org/officeDocument/2006/relationships" xmlns:p="http://schemas.openxmlformats.org/presentationml/2006/main">
  <p:tag name="EE4P_SLIDEID" val="fdd03487-1957-4608-a14d-2ab79ca3b0dd"/>
</p:tagLst>
</file>

<file path=ppt/tags/tag245.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24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247.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248.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249.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251.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252.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253.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254.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255.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256.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257.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258.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259.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ccvPsCpH8vmTjgC80YJX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65.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68.xml><?xml version="1.0" encoding="utf-8"?>
<p:tagLst xmlns:a="http://schemas.openxmlformats.org/drawingml/2006/main" xmlns:r="http://schemas.openxmlformats.org/officeDocument/2006/relationships" xmlns:p="http://schemas.openxmlformats.org/presentationml/2006/main">
  <p:tag name="BCG_MODE" val="Presentation"/>
  <p:tag name="BCG_DESIGN" val="Three column"/>
  <p:tag name="EE4P_STRETCH" val="2"/>
  <p:tag name="EE4P_LAYOUT_ID" val="K"/>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7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7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77.xml><?xml version="1.0" encoding="utf-8"?>
<p:tagLst xmlns:a="http://schemas.openxmlformats.org/drawingml/2006/main" xmlns:r="http://schemas.openxmlformats.org/officeDocument/2006/relationships" xmlns:p="http://schemas.openxmlformats.org/presentationml/2006/main">
  <p:tag name="BCG_MODE" val="Presentation"/>
  <p:tag name="BCG_DESIGN" val="Three column"/>
  <p:tag name="EE4P_STRETCH" val="2"/>
  <p:tag name="EE4P_LAYOUT_ID" val="K"/>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ZwPJ8f72OCK0_auxyXbbw"/>
</p:tagLst>
</file>

<file path=ppt/tags/tag28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8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28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83.xml><?xml version="1.0" encoding="utf-8"?>
<p:tagLst xmlns:a="http://schemas.openxmlformats.org/drawingml/2006/main" xmlns:r="http://schemas.openxmlformats.org/officeDocument/2006/relationships" xmlns:p="http://schemas.openxmlformats.org/presentationml/2006/main">
  <p:tag name="BCG_MODE" val="Presentation"/>
  <p:tag name="BCG_DESIGN" val="Three column"/>
  <p:tag name="EE4P_STRETCH" val="2"/>
  <p:tag name="EE4P_LAYOUT_ID" val="K"/>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88.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91.xml><?xml version="1.0" encoding="utf-8"?>
<p:tagLst xmlns:a="http://schemas.openxmlformats.org/drawingml/2006/main" xmlns:r="http://schemas.openxmlformats.org/officeDocument/2006/relationships" xmlns:p="http://schemas.openxmlformats.org/presentationml/2006/main">
  <p:tag name="BCG_MODE" val="Presentation"/>
  <p:tag name="BCG_DESIGN" val="Three column"/>
  <p:tag name="EE4P_STRETCH" val="2"/>
  <p:tag name="EE4P_LAYOUT_ID" val="K"/>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9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297.xml><?xml version="1.0" encoding="utf-8"?>
<p:tagLst xmlns:a="http://schemas.openxmlformats.org/drawingml/2006/main" xmlns:r="http://schemas.openxmlformats.org/officeDocument/2006/relationships" xmlns:p="http://schemas.openxmlformats.org/presentationml/2006/main">
  <p:tag name="EE4P_SLIDEID" val="d1876ccc-ce85-4d96-a651-bb7e17cc20db"/>
</p:tagLst>
</file>

<file path=ppt/tags/tag29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299.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qGs8AxY6.0qbQU9Tz2Pv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VUsoyI4Jx.R0IPxXRPhOA"/>
</p:tagLst>
</file>

<file path=ppt/tags/tag300.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301.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302.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303.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304.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305.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306.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307.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308.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309.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311.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312.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0DxfLtclszbdCGcjHANJ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33.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QL0CJcmmnyBpTi7l9V05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3M_2oQBKDBwZ9NDbnuFa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6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67.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368.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71.xml><?xml version="1.0" encoding="utf-8"?>
<p:tagLst xmlns:a="http://schemas.openxmlformats.org/drawingml/2006/main" xmlns:r="http://schemas.openxmlformats.org/officeDocument/2006/relationships" xmlns:p="http://schemas.openxmlformats.org/presentationml/2006/main">
  <p:tag name="BCG_MODE" val="Presentation"/>
  <p:tag name="BCG_DESIGN" val="Three column"/>
  <p:tag name="EE4P_STRETCH" val="2"/>
  <p:tag name="EE4P_LAYOUT_ID" val="K"/>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78.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1iZKK3lA2G89dBij4TWghg"/>
</p:tagLst>
</file>

<file path=ppt/tags/tag38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385.xml><?xml version="1.0" encoding="utf-8"?>
<p:tagLst xmlns:a="http://schemas.openxmlformats.org/drawingml/2006/main" xmlns:r="http://schemas.openxmlformats.org/officeDocument/2006/relationships" xmlns:p="http://schemas.openxmlformats.org/presentationml/2006/main">
  <p:tag name="EE4P_SLIDEID" val="8c2e10cc-b75d-4f31-a431-54a55f2c6b84"/>
</p:tagLst>
</file>

<file path=ppt/tags/tag38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387.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388.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389.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391.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392.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393.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396.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397.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398.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399.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DjITmCBRPCpmhBfZsgJkTg"/>
</p:tagLst>
</file>

<file path=ppt/tags/tag400.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401.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EE4P_SLIDEID" val="6a849e58-ebfa-40a4-a971-a0aaae0d957a"/>
</p:tagLst>
</file>

<file path=ppt/tags/tag41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412.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413.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414.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415.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416.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417.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418.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r9JKM3N8XxhQMnOU1Bg0w"/>
</p:tagLst>
</file>

<file path=ppt/tags/tag420.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421.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422.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423.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424.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425.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426.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EE4P_ELEMENTWIZARD_ID" val="NumberBalls1"/>
</p:tagLst>
</file>

<file path=ppt/tags/tag439.xml><?xml version="1.0" encoding="utf-8"?>
<p:tagLst xmlns:a="http://schemas.openxmlformats.org/drawingml/2006/main" xmlns:r="http://schemas.openxmlformats.org/officeDocument/2006/relationships" xmlns:p="http://schemas.openxmlformats.org/presentationml/2006/main">
  <p:tag name="EE4P_SLIDEID" val="de16dc00-226f-49fd-a0db-021ac913f4f3"/>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p4YNKRcJ9e4DQxOj89WWA"/>
</p:tagLst>
</file>

<file path=ppt/tags/tag440.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40.7354/145.9363/420.0911/249.4874"/>
</p:tagLst>
</file>

<file path=ppt/tags/tag441.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Topic"/>
  <p:tag name="EE4P_AGENDAWIZARD_CONTENT" val="/Appendix"/>
  <p:tag name="EE4P_AGENDAWIZARD_PROPERTIES" val="440.7354/370.0362/415.1399/19.38748"/>
</p:tagLst>
</file>

<file path=ppt/tags/tag442.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Topic"/>
  <p:tag name="EE4P_AGENDAWIZARD_CONTENT" val="/Chapter 5: Implementation and impact assessment"/>
  <p:tag name="EE4P_AGENDAWIZARD_PROPERTIES" val="440.7354/340.1487/415.1399/19.38748"/>
</p:tagLst>
</file>

<file path=ppt/tags/tag443.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Topic"/>
  <p:tag name="EE4P_AGENDAWIZARD_CONTENT" val="/Chapter 4: Further opportunities for change"/>
  <p:tag name="EE4P_AGENDAWIZARD_PROPERTIES" val="440.7354/310.2613/415.1399/19.38748"/>
</p:tagLst>
</file>

<file path=ppt/tags/tag444.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Topic"/>
  <p:tag name="EE4P_AGENDAWIZARD_CONTENT" val="/Chapter 3: Program recommendations and work capacity"/>
  <p:tag name="EE4P_AGENDAWIZARD_PROPERTIES" val="440.7354/280.3738/415.1399/19.38748"/>
</p:tagLst>
</file>

<file path=ppt/tags/tag445.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Topic"/>
  <p:tag name="EE4P_AGENDAWIZARD_CONTENT" val="/Chapter 2: Referrals (triggers and triaging)"/>
  <p:tag name="EE4P_AGENDAWIZARD_PROPERTIES" val="440.7354/250.4863/415.1399/19.38748"/>
</p:tagLst>
</file>

<file path=ppt/tags/tag446.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Topic"/>
  <p:tag name="EE4P_AGENDAWIZARD_CONTENT" val="/Chapter 1: Context and introduction"/>
  <p:tag name="EE4P_AGENDAWIZARD_PROPERTIES" val="440.7354/220.5988/415.1399/19.38748"/>
</p:tagLst>
</file>

<file path=ppt/tags/tag447.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Topic"/>
  <p:tag name="EE4P_AGENDAWIZARD_CONTENT" val="/Executive summarySummary of recommendationsList of terminology"/>
  <p:tag name="EE4P_AGENDAWIZARD_PROPERTIES" val="440.7354/151.9363/415.1399/58.16252"/>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EE4P_AGENDAWIZARD" val="item_de16dc00-226f-49fd-a0db-021ac913f4f3_PageNo"/>
  <p:tag name="EE4P_AGENDAWIZARD_CONTENT" val="/87"/>
  <p:tag name="EE4P_AGENDAWIZARD_PROPERTIES" val="352.5384/370.0362/64.88449/19.38748"/>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EE4P_AGENDAWIZARD" val="item_6a849e58-ebfa-40a4-a971-a0aaae0d957a_PageNo"/>
  <p:tag name="EE4P_AGENDAWIZARD_CONTENT" val="/80"/>
  <p:tag name="EE4P_AGENDAWIZARD_PROPERTIES" val="352.5384/340.1487/64.88449/19.38748"/>
</p:tagLst>
</file>

<file path=ppt/tags/tag451.xml><?xml version="1.0" encoding="utf-8"?>
<p:tagLst xmlns:a="http://schemas.openxmlformats.org/drawingml/2006/main" xmlns:r="http://schemas.openxmlformats.org/officeDocument/2006/relationships" xmlns:p="http://schemas.openxmlformats.org/presentationml/2006/main">
  <p:tag name="EE4P_AGENDAWIZARD" val="item_8c2e10cc-b75d-4f31-a431-54a55f2c6b84_PageNo"/>
  <p:tag name="EE4P_AGENDAWIZARD_CONTENT" val="/75"/>
  <p:tag name="EE4P_AGENDAWIZARD_PROPERTIES" val="352.5384/310.2613/64.88449/19.38748"/>
</p:tagLst>
</file>

<file path=ppt/tags/tag452.xml><?xml version="1.0" encoding="utf-8"?>
<p:tagLst xmlns:a="http://schemas.openxmlformats.org/drawingml/2006/main" xmlns:r="http://schemas.openxmlformats.org/officeDocument/2006/relationships" xmlns:p="http://schemas.openxmlformats.org/presentationml/2006/main">
  <p:tag name="EE4P_AGENDAWIZARD" val="item_d1876ccc-ce85-4d96-a651-bb7e17cc20db_PageNo"/>
  <p:tag name="EE4P_AGENDAWIZARD_CONTENT" val="/47"/>
  <p:tag name="EE4P_AGENDAWIZARD_PROPERTIES" val="352.5384/280.3738/64.88449/19.38748"/>
</p:tagLst>
</file>

<file path=ppt/tags/tag453.xml><?xml version="1.0" encoding="utf-8"?>
<p:tagLst xmlns:a="http://schemas.openxmlformats.org/drawingml/2006/main" xmlns:r="http://schemas.openxmlformats.org/officeDocument/2006/relationships" xmlns:p="http://schemas.openxmlformats.org/presentationml/2006/main">
  <p:tag name="EE4P_AGENDAWIZARD" val="item_fdd03487-1957-4608-a14d-2ab79ca3b0dd_PageNo"/>
  <p:tag name="EE4P_AGENDAWIZARD_CONTENT" val="/32"/>
  <p:tag name="EE4P_AGENDAWIZARD_PROPERTIES" val="352.5384/250.4863/64.88449/19.38748"/>
</p:tagLst>
</file>

<file path=ppt/tags/tag454.xml><?xml version="1.0" encoding="utf-8"?>
<p:tagLst xmlns:a="http://schemas.openxmlformats.org/drawingml/2006/main" xmlns:r="http://schemas.openxmlformats.org/officeDocument/2006/relationships" xmlns:p="http://schemas.openxmlformats.org/presentationml/2006/main">
  <p:tag name="EE4P_AGENDAWIZARD" val="item_168f0902-1800-40d3-a83a-c08058d7598d_PageNo"/>
  <p:tag name="EE4P_AGENDAWIZARD_CONTENT" val="/6"/>
  <p:tag name="EE4P_AGENDAWIZARD_PROPERTIES" val="352.5384/220.5988/64.88449/19.38748"/>
</p:tagLst>
</file>

<file path=ppt/tags/tag455.xml><?xml version="1.0" encoding="utf-8"?>
<p:tagLst xmlns:a="http://schemas.openxmlformats.org/drawingml/2006/main" xmlns:r="http://schemas.openxmlformats.org/officeDocument/2006/relationships" xmlns:p="http://schemas.openxmlformats.org/presentationml/2006/main">
  <p:tag name="EE4P_AGENDAWIZARD" val="item_e9695032-8008-4bb7-913f-2fdbdb66bd4e_PageNo"/>
  <p:tag name="EE4P_AGENDAWIZARD_CONTENT" val="/1"/>
  <p:tag name="EE4P_AGENDAWIZARD_PROPERTIES" val="352.5384/151.9363/64.88449/58.16252"/>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hm6NIEdaEcTxbo1Vmkbm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qt9Xt0QRyn_FAqXVpkul9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oM7.KAwYQazHN71CEdpOw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WBKonR1ODwsmFt5aBmyht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iEpbfmP6OeHHqX7V4JrC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SAZyDRly0tIw.njFG5KW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gnX.rlYtSKdD65G6KURE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Gbe2DtdB2X6qn67tD1w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5C44gEcTeOZKFGzMfso5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3ZW0DtE08oz81aSt9UoU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iELM3Sd8VdGjzHgbcyC4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_MvMO0uq3PvlGqYz1gz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7RGPiVm7nKNJ9tQz3BBwV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XWv6bxt4mYicmb3ZJG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1uqnQQyBMZRrmjpWdyMj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TzOjbfpUulq3GMiSqD2g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H_qRfXzPqSvayogFJUq3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n4jkgbxC1QxycOZUtPCK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sLLxQYnPyjCDLWrNIrj4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5W5riFbrtoKqjV1nMP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6wVQpM9yul_bOpAAiDi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wfN4SoI.9PDL.XZPafxG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c7CvhRQuQxGBJ5eVpBDhf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_7hAl3V53684.xBW8lHx6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3Qo3_cTN2OBpmINByVrf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7pf8mBFNqgS0SlhNtk9JA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XvXX8hdylgr3nP.Xrig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EtzTHBHWgqiLcLqONaJa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025aTt9zaK3XkEI7ER9c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IrFYcNS0zsv9aZ6.qGEO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ustralian Government Grid 16:9 - 11546">
  <a:themeElements>
    <a:clrScheme name="Austalian Government Grid 16:9">
      <a:dk1>
        <a:srgbClr val="000000"/>
      </a:dk1>
      <a:lt1>
        <a:sysClr val="window" lastClr="FFFFFF"/>
      </a:lt1>
      <a:dk2>
        <a:srgbClr val="275D38"/>
      </a:dk2>
      <a:lt2>
        <a:srgbClr val="F2F2F2"/>
      </a:lt2>
      <a:accent1>
        <a:srgbClr val="132E1C"/>
      </a:accent1>
      <a:accent2>
        <a:srgbClr val="204C2E"/>
      </a:accent2>
      <a:accent3>
        <a:srgbClr val="FF9221"/>
      </a:accent3>
      <a:accent4>
        <a:srgbClr val="78BE20"/>
      </a:accent4>
      <a:accent5>
        <a:srgbClr val="6E6F73"/>
      </a:accent5>
      <a:accent6>
        <a:srgbClr val="00B0B9"/>
      </a:accent6>
      <a:hlink>
        <a:srgbClr val="005A70"/>
      </a:hlink>
      <a:folHlink>
        <a:srgbClr val="2D3457"/>
      </a:folHlink>
    </a:clrScheme>
    <a:fontScheme name="Custom 18">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75D38"/>
        </a:solidFill>
        <a:ln w="9525" cap="rnd" cmpd="sng" algn="ctr">
          <a:solidFill>
            <a:srgbClr val="275D3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6E6F73"/>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eep xmlns="291fe81b-2889-40df-8320-5c1c1c158537">true</Keep>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C7795BD3109B4786FBB30B69CA98F0" ma:contentTypeVersion="1" ma:contentTypeDescription="Create a new document." ma:contentTypeScope="" ma:versionID="23c6594e8217830aaddad6bc20ef3ef6">
  <xsd:schema xmlns:xsd="http://www.w3.org/2001/XMLSchema" xmlns:xs="http://www.w3.org/2001/XMLSchema" xmlns:p="http://schemas.microsoft.com/office/2006/metadata/properties" xmlns:ns2="291fe81b-2889-40df-8320-5c1c1c158537" targetNamespace="http://schemas.microsoft.com/office/2006/metadata/properties" ma:root="true" ma:fieldsID="73a81809bc23b43bef72dfc1e1c83245" ns2:_="">
    <xsd:import namespace="291fe81b-2889-40df-8320-5c1c1c158537"/>
    <xsd:element name="properties">
      <xsd:complexType>
        <xsd:sequence>
          <xsd:element name="documentManagement">
            <xsd:complexType>
              <xsd:all>
                <xsd:element ref="ns2:Ke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1fe81b-2889-40df-8320-5c1c1c158537" elementFormDefault="qualified">
    <xsd:import namespace="http://schemas.microsoft.com/office/2006/documentManagement/types"/>
    <xsd:import namespace="http://schemas.microsoft.com/office/infopath/2007/PartnerControls"/>
    <xsd:element name="Keep" ma:index="8" nillable="true" ma:displayName="Keep" ma:default="0" ma:internalName="Keep">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640675-A1E4-47F4-8EE9-85F91AD3B64C}">
  <ds:schemaRef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291fe81b-2889-40df-8320-5c1c1c158537"/>
  </ds:schemaRefs>
</ds:datastoreItem>
</file>

<file path=customXml/itemProps2.xml><?xml version="1.0" encoding="utf-8"?>
<ds:datastoreItem xmlns:ds="http://schemas.openxmlformats.org/officeDocument/2006/customXml" ds:itemID="{E09E94E5-F6AA-434C-8E18-695AFB352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1fe81b-2889-40df-8320-5c1c1c158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34BB1B-0162-414A-88FF-BC4C91C95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20142</Words>
  <Application>Microsoft Office PowerPoint</Application>
  <PresentationFormat>Widescreen</PresentationFormat>
  <Paragraphs>1883</Paragraphs>
  <Slides>107</Slides>
  <Notes>107</Notes>
  <HiddenSlides>0</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107</vt:i4>
      </vt:variant>
      <vt:variant>
        <vt:lpstr>Custom Shows</vt:lpstr>
      </vt:variant>
      <vt:variant>
        <vt:i4>1</vt:i4>
      </vt:variant>
    </vt:vector>
  </HeadingPairs>
  <TitlesOfParts>
    <vt:vector size="115" baseType="lpstr">
      <vt:lpstr>新細明體</vt:lpstr>
      <vt:lpstr>Arial</vt:lpstr>
      <vt:lpstr>Georgia</vt:lpstr>
      <vt:lpstr>Times New Roman</vt:lpstr>
      <vt:lpstr>Trebuchet MS</vt:lpstr>
      <vt:lpstr>Australian Government Grid 16:9 - 11546</vt:lpstr>
      <vt:lpstr>think-cell Slide</vt:lpstr>
      <vt:lpstr>2020 ESAt Review</vt:lpstr>
      <vt:lpstr>Table of contents</vt:lpstr>
      <vt:lpstr>Executive summary</vt:lpstr>
      <vt:lpstr>Chapter-by-chapter overview</vt:lpstr>
      <vt:lpstr>Summary of recommendations</vt:lpstr>
      <vt:lpstr>List of terminology used in this review</vt:lpstr>
      <vt:lpstr>Next section: Chapter 1</vt:lpstr>
      <vt:lpstr>Chapter 1 summary: Context and introduction</vt:lpstr>
      <vt:lpstr>Section 1.1 Two-stage entry process into employment services programs is managed through JSCIs and ESAts</vt:lpstr>
      <vt:lpstr>DES, jobactive, and CDP are flagship employment support services programs</vt:lpstr>
      <vt:lpstr>Entry to DES, jobactive, and CDP is managed through JSCIs and ESAts  (while JCAs manage eligibility for DSP)</vt:lpstr>
      <vt:lpstr>End-to-end ESAt process spans two stages: referrals (triggers and triaging), and the assessment itself (program recommendation and work capacity assessment)</vt:lpstr>
      <vt:lpstr>ESAts are mainly triggered through four channels</vt:lpstr>
      <vt:lpstr>JSCI triggers an ESAt referral based on participant's particular medical conditions or if medical condition impacts ability to work</vt:lpstr>
      <vt:lpstr>JSCI triggers an ESAt referral if participant has special needs or personal factors impacting their ability to obtain employment</vt:lpstr>
      <vt:lpstr>More than three-quarters of completed ESAts recommend DES, and 70 per cent are assessed as low work capacity (&lt;23 hours/week)</vt:lpstr>
      <vt:lpstr>Accurate program recommendations are necessary not only to ensure that participants access appropriate supports, but to manage spend sustainability</vt:lpstr>
      <vt:lpstr>Accurate work capacity assessments are necessary to avoid the negative impacts of under- and over-estimates</vt:lpstr>
      <vt:lpstr>JSCI scores are only weakly correlated with ESAt results, illustrating how ESAts add nuance to assessments </vt:lpstr>
      <vt:lpstr>Systematic differences observed between jobactive Stream C and DES participants</vt:lpstr>
      <vt:lpstr>Section 1.2  Declining DES performance and rising costs has  drawn attention to  role of ESAts</vt:lpstr>
      <vt:lpstr>The 2018 DES reforms expanded eligibility for education outcomes and supported participant choice</vt:lpstr>
      <vt:lpstr>DES showed rapid caseload growth post-reforms, despite relatively flat employment achievement</vt:lpstr>
      <vt:lpstr>Consequently, DES efficiency (measured by average costs per employment outcome achieved) has declined </vt:lpstr>
      <vt:lpstr>Approximately half of DES caseload increase driven by JobSeeker participants and volunteers</vt:lpstr>
      <vt:lpstr>Bulk of ESAt growth due to new registrations from the introduction  of pre-vetting, along with increased use of telephone-based interviews</vt:lpstr>
      <vt:lpstr>Majority of referral types are increasingly likely to recommend participants towards DES </vt:lpstr>
      <vt:lpstr>ESAts are increasingly likely to recommend participants towards DES ESS, which offers Ongoing Support and has higher outcome fees</vt:lpstr>
      <vt:lpstr>The importance of accurate program recommendationsand work capacity assessments underscores the importance of ensuring effective ESAt operations </vt:lpstr>
      <vt:lpstr>Section 1.3  BCG engaged to conduct ESAt Review with broad scope and at speed, using multiple lines of evidence</vt:lpstr>
      <vt:lpstr>The scope of the ESAt review spanned four issues, covering the end-to-end ESAt process and the opportunities for future change and reform</vt:lpstr>
      <vt:lpstr>BCG partnered with DSS to deliver the ESAt Review, deploying a combination of qualitative and quantitative methodologies</vt:lpstr>
      <vt:lpstr>Next section: Chapter 2</vt:lpstr>
      <vt:lpstr>Chapter 2 summary: Referrals (triggers and triaging)</vt:lpstr>
      <vt:lpstr>Chapter 2: ESAt triggers and triaging</vt:lpstr>
      <vt:lpstr>Section 2.1 ESAt triggers</vt:lpstr>
      <vt:lpstr>Recap: ESAt are triggered by four main factors</vt:lpstr>
      <vt:lpstr>DESE's review of ESAt triggers found opportunity to refine the list of medical condition triggers</vt:lpstr>
      <vt:lpstr>Change of Circumstances Review ESAts change program recommendation or work capacity 48 per cent of the time</vt:lpstr>
      <vt:lpstr>Recommend ongoing monitoring of COCR ESAts</vt:lpstr>
      <vt:lpstr>Recommend ongoing monitoring of COCR ESAts</vt:lpstr>
      <vt:lpstr>DES 18-Month Reviews provide little benefit, but cost ~$4m and disrupt the participant's employment journey</vt:lpstr>
      <vt:lpstr>Recommend removing DES 18-Month Review</vt:lpstr>
      <vt:lpstr>Recommend removing DES 18-Month Review</vt:lpstr>
      <vt:lpstr>Section 2.2 ESAt triaging</vt:lpstr>
      <vt:lpstr>Triaging process is become increasingly automated, triaging during participation no longer occurs following the introduction of the digital JSCI</vt:lpstr>
      <vt:lpstr>Potential to improve the accuracy and efficiency of ESAt referrals resulting from the online JSCI</vt:lpstr>
      <vt:lpstr>Next section: Chapter 3</vt:lpstr>
      <vt:lpstr>Chapter 3 summary: Program recommendations and work capacity</vt:lpstr>
      <vt:lpstr>Chapter 3: Program referrals and work capacity assessment</vt:lpstr>
      <vt:lpstr>Section 3.1 ESAt  decision-making: observations and recommendations</vt:lpstr>
      <vt:lpstr>Assessment observations highlighted opportunities to clarify guidelines</vt:lpstr>
      <vt:lpstr>Program recommendations: Interview observations (I/III)</vt:lpstr>
      <vt:lpstr>Program recommendations: Interview observations (II/III)</vt:lpstr>
      <vt:lpstr>Program recommendations: Interview observations (III/III)</vt:lpstr>
      <vt:lpstr>DES recommendations require assessor judgement on whether conditions "substantially" impact employment</vt:lpstr>
      <vt:lpstr>Interviews highlighted challenges of work capacity assessments</vt:lpstr>
      <vt:lpstr>Assessors also have broad, subjective guidelines to assessing work capacity</vt:lpstr>
      <vt:lpstr>Summary data suggests substantial variation between assessors, but more thorough analysis needed to control for other variables</vt:lpstr>
      <vt:lpstr>Regression findings suggest that assessors may vary substantially in their probability of recommending DES and assigning low work capacity0</vt:lpstr>
      <vt:lpstr>Regression suggests choice of assessor can have a substantial impact on whether an individual receives a DES program recommendation or a low work capacity</vt:lpstr>
      <vt:lpstr>Services Australia assessors and independent observers had differing assessments of work capacity</vt:lpstr>
      <vt:lpstr>The bulk of DES participants who achieve employment outcomes do so at or above their assessed benchmark hours</vt:lpstr>
      <vt:lpstr>Transferees from Stream C to DES have substantially worse outcomes than the average DES participant</vt:lpstr>
      <vt:lpstr>Most individuals referred to ESS do not ultimately receive moderate or high ongoing support</vt:lpstr>
      <vt:lpstr>Recommend ESAt guidelines are updated to provider clearer,  more specific guidance on program recommendations</vt:lpstr>
      <vt:lpstr>Recommend changes to ESAt guidelines within current framework in the near term, explore alternatives as part of broader DES reform</vt:lpstr>
      <vt:lpstr>Providing assessors with additional examples could help clarify guidelines and improve consistency</vt:lpstr>
      <vt:lpstr>Section 3.2 Quality assurance</vt:lpstr>
      <vt:lpstr>Quality Assurance process appears effective, but recommend increasing focus to support other changes</vt:lpstr>
      <vt:lpstr>Behavioural changes can improve outcomes in many different applications</vt:lpstr>
      <vt:lpstr>5 principles to realise change</vt:lpstr>
      <vt:lpstr>Section 3.3 Enforcement of ESAt results</vt:lpstr>
      <vt:lpstr>While ESAts during a period of service are binding under the Grant Agreement, provider action is required to enforce exits from DES</vt:lpstr>
      <vt:lpstr>Preliminary estimate suggests savings of ~$5-8m annually in outcome and service fees if all follow-up ESAt referrals were enforced</vt:lpstr>
      <vt:lpstr>New section</vt:lpstr>
      <vt:lpstr>Chapter 4 summary: Further opportunities for change</vt:lpstr>
      <vt:lpstr>DES Review recommended consistent, systematic gathering of additional data, which would enable more effective decision-making on ESAts and eligibility</vt:lpstr>
      <vt:lpstr>Possible future changes to DES design could substantially impact design and function of ESAts</vt:lpstr>
      <vt:lpstr>Ongoing monitoring and management of ESAts required to ensure efficacy and efficiency</vt:lpstr>
      <vt:lpstr>New section: Chapter 5</vt:lpstr>
      <vt:lpstr>Chapter 5 summary: Implementation and impact assessment</vt:lpstr>
      <vt:lpstr>Recommended changes will have some impact on spend, but exact range is uncertain</vt:lpstr>
      <vt:lpstr>Changes could reduce DES referrals by 2 to 7 per cent, depending on  degree  of change</vt:lpstr>
      <vt:lpstr>Approvals and consultation needed across Government</vt:lpstr>
      <vt:lpstr>Implementation plan</vt:lpstr>
      <vt:lpstr>Immediate next steps</vt:lpstr>
      <vt:lpstr>New section: Appendix</vt:lpstr>
      <vt:lpstr>The ESAt Review was completed in four weeks over July and August 2020</vt:lpstr>
      <vt:lpstr>Backup: DES recommendations require assessor judgement on whether conditions "substantially" impact employment</vt:lpstr>
      <vt:lpstr>Backup: ESAts also recommend whether participant is streamed into  DES-ESS or DES-DMS</vt:lpstr>
      <vt:lpstr>Approximately 10 per cent of JSCIs result in an ESAt/JCA referral </vt:lpstr>
      <vt:lpstr>Interpretation of results: Program recommendation and work capacity regressions </vt:lpstr>
      <vt:lpstr>Program | Deep-dive: regression results for participant characteristics</vt:lpstr>
      <vt:lpstr>Program | Deep-dive: regression results for non-participant characteristics</vt:lpstr>
      <vt:lpstr>Program | Deep-dive: regression results for time</vt:lpstr>
      <vt:lpstr>Program recommendation | Deep-dive: substantial variation in size and significance of "assessor effect"</vt:lpstr>
      <vt:lpstr>Work capacity | Deep-dive: regression results for participant characteristics</vt:lpstr>
      <vt:lpstr>Work capacity | Deep-dive: Regression results for non-participant characteristics</vt:lpstr>
      <vt:lpstr>Work capacity | Deep-dive: regression results for time</vt:lpstr>
      <vt:lpstr>Work capacity | Deep-dive: substantial variation in size and significance of "assessor effect"</vt:lpstr>
      <vt:lpstr>Minor difference in attainment of full vs pathway outcomes in regional vs metro areas</vt:lpstr>
      <vt:lpstr>Participants referred to DES are increasingly older, compared to Stream C</vt:lpstr>
      <vt:lpstr>Participants referred DES are increasingly assessed as  less capable of 23+ hours of work per week than previously</vt:lpstr>
      <vt:lpstr>In particular, participants with a disability are increasingly likely to receive program recommendation for DES over Stream C </vt:lpstr>
      <vt:lpstr>Disclaimer</vt:lpstr>
      <vt:lpstr>Thank you</vt:lpstr>
      <vt:lpstr>Format Guide Workshop</vt:lpstr>
    </vt:vector>
  </TitlesOfParts>
  <Manager/>
  <Company>The Boston Consulting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Boston Consulting Group</dc:creator>
  <cp:keywords/>
  <dc:description/>
  <cp:lastModifiedBy>Fung, Raymond</cp:lastModifiedBy>
  <cp:revision>1093</cp:revision>
  <cp:lastPrinted>2020-08-14T05:49:56Z</cp:lastPrinted>
  <dcterms:created xsi:type="dcterms:W3CDTF">2020-08-14T03:21:17Z</dcterms:created>
  <dcterms:modified xsi:type="dcterms:W3CDTF">2021-06-17T10:14:23Z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0x010100EDC7795BD3109B4786FBB30B69CA98F0</vt:lpwstr>
  </property>
</Properties>
</file>